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23" r:id="rId2"/>
    <p:sldId id="320" r:id="rId3"/>
    <p:sldId id="330" r:id="rId4"/>
    <p:sldId id="329" r:id="rId5"/>
    <p:sldId id="328" r:id="rId6"/>
    <p:sldId id="339" r:id="rId7"/>
    <p:sldId id="331" r:id="rId8"/>
    <p:sldId id="338" r:id="rId9"/>
    <p:sldId id="333" r:id="rId10"/>
    <p:sldId id="340" r:id="rId11"/>
    <p:sldId id="341" r:id="rId12"/>
    <p:sldId id="342" r:id="rId13"/>
    <p:sldId id="335" r:id="rId14"/>
    <p:sldId id="334" r:id="rId15"/>
  </p:sldIdLst>
  <p:sldSz cx="9720263" cy="6480175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705" autoAdjust="0"/>
  </p:normalViewPr>
  <p:slideViewPr>
    <p:cSldViewPr>
      <p:cViewPr varScale="1">
        <p:scale>
          <a:sx n="86" d="100"/>
          <a:sy n="86" d="100"/>
        </p:scale>
        <p:origin x="1123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621CC29-8A46-46F4-9F71-1FE683BD65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2A4C82-AB61-4B66-8AED-6EA1739F7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9EF0778-25EC-4FBC-9F76-8D87F0C6AE51}" type="datetimeFigureOut">
              <a:rPr lang="it-IT" altLang="it-IT"/>
              <a:pPr>
                <a:defRPr/>
              </a:pPr>
              <a:t>16/02/2022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0D1A10-DAAC-4C3F-AED2-1A3A87024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373E56-CF93-439A-A0DB-9008309884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cs typeface="Arial Unicode MS" charset="0"/>
              </a:defRPr>
            </a:lvl1pPr>
          </a:lstStyle>
          <a:p>
            <a:pPr>
              <a:defRPr/>
            </a:pPr>
            <a:fld id="{92EEA47A-2C61-4470-9872-9FFDC2143B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2A5B57E-9D9F-476D-A19F-112E1AFB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2C7136B9-5F7A-44D8-A603-86BD751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5B55096-CA31-4629-8C54-6E834000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492D4058-4951-4D70-9450-29D251CA9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38E75237-6A0B-4EB4-89D7-A32C30E19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5F88D006-D83C-413D-A4A4-5AED84C9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97EC5460-89AC-4560-BF71-2FB84BFA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B686B418-2C8B-4C64-892E-C21A05B8C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58" name="Rectangle 9">
            <a:extLst>
              <a:ext uri="{FF2B5EF4-FFF2-40B4-BE49-F238E27FC236}">
                <a16:creationId xmlns:a16="http://schemas.microsoft.com/office/drawing/2014/main" id="{87FB8DB0-032C-4B26-87E8-619EB1C430C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12775" y="754063"/>
            <a:ext cx="555942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F2FFC47-CA21-4489-B286-9F07FBFAEE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4488" cy="445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2060" name="Text Box 11">
            <a:extLst>
              <a:ext uri="{FF2B5EF4-FFF2-40B4-BE49-F238E27FC236}">
                <a16:creationId xmlns:a16="http://schemas.microsoft.com/office/drawing/2014/main" id="{94B69753-FA2B-4C2C-AABE-0D60A48CC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16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61" name="Text Box 12">
            <a:extLst>
              <a:ext uri="{FF2B5EF4-FFF2-40B4-BE49-F238E27FC236}">
                <a16:creationId xmlns:a16="http://schemas.microsoft.com/office/drawing/2014/main" id="{C46FACFE-439A-4750-8881-3FB0A9C67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0"/>
            <a:ext cx="29416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2062" name="Text Box 13">
            <a:extLst>
              <a:ext uri="{FF2B5EF4-FFF2-40B4-BE49-F238E27FC236}">
                <a16:creationId xmlns:a16="http://schemas.microsoft.com/office/drawing/2014/main" id="{CC14811D-6EF3-4EA6-9374-4E535F9E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1338"/>
            <a:ext cx="29416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cs typeface="Arial Unicode MS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96A73A9-728C-4100-8BAD-00C765EBE0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35287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E42AEC7A-1907-404C-AE98-D20B8C7A61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A53A416C-B990-421A-9C68-06BCEEE993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C7F832-9260-4DB8-973C-3A0EB0562E0D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15619BA7-7396-4CF0-8969-3F3F023C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</a:pPr>
            <a:fld id="{8CFE94E9-5B13-4DB2-AC9A-03E66D4FD5BB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76D2C807-58FD-4978-89AD-6FFF79598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EC7928B-D094-4172-B2F0-57E8517BA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>
            <a:extLst>
              <a:ext uri="{FF2B5EF4-FFF2-40B4-BE49-F238E27FC236}">
                <a16:creationId xmlns:a16="http://schemas.microsoft.com/office/drawing/2014/main" id="{B8914B58-E449-4BD7-ACB0-367D022275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22CECD-7016-4F86-9126-F5D33EDD2ED2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30EC959A-3FD3-4307-90F2-732571D0B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C3FE35B-433C-48A5-AF78-0759022061BD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DC85576-ACD1-4124-ABBB-5313E51A9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06B3D4F-2427-474C-9008-1A439778C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>
            <a:extLst>
              <a:ext uri="{FF2B5EF4-FFF2-40B4-BE49-F238E27FC236}">
                <a16:creationId xmlns:a16="http://schemas.microsoft.com/office/drawing/2014/main" id="{120589A4-1FF2-464E-AB57-9850F3C4EF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6004DD-CD48-4452-B9CC-70A0F7B5ED67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55033149-6FF1-4E45-8F68-E038CA29E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1561564-D3EB-4243-8356-9472056E2A07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45EA926-C219-437E-9D25-D72803FFC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A9868C93-D8F6-4492-A3FD-236C1ECAD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>
            <a:extLst>
              <a:ext uri="{FF2B5EF4-FFF2-40B4-BE49-F238E27FC236}">
                <a16:creationId xmlns:a16="http://schemas.microsoft.com/office/drawing/2014/main" id="{49D30C43-81FF-4B9B-A059-7D5A6A599C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54D4FC-64D4-4E8A-B421-34F46610707E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01E180B-0D4B-4765-941B-697CB4A2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B8FF9CE-06DF-4219-A971-4C4A49FDA9BE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AACE5E9E-308D-46E1-A7FF-A5BF9EEBB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AB27249A-9D0D-479F-A86B-EB368F86F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8C24CECA-8E86-4B82-8FBD-38CDDDF532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605C24-AB72-4D11-944E-F5F9D58C55E0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27B1E2C2-51F2-4618-8443-B28DAFE6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B5B5871-81A8-4A5E-89C1-DC6D9937664F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3575427-204F-49B6-88C2-91F918834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10AC016B-0F35-4955-AE21-159577B3A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D0BFDE56-0AF3-461A-8A02-703F686860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0BC3A-B940-47E5-A0DA-E10288C7C60B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5B38C8A7-7783-4202-B5AB-4188ADBA9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DFDBEAE-64A1-4D35-AA53-3942877A25D7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3D5C09D9-8991-4F12-B0E2-AA7137A21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BE69DE7-0EF1-4BDE-AFCB-8DC6352D7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B2B71803-6AC3-4115-A359-AC7B28DB65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B257B7-686F-4A24-96F5-72BE977AFFA8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719B1ACA-7217-459B-A68A-EB4FC4F6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218E426E-433A-4001-B913-90966FCDD7FD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654D8F1D-E8C2-421C-B3CD-A23F2B541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CF96371-59D1-4A19-B567-155FBB9F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>
            <a:extLst>
              <a:ext uri="{FF2B5EF4-FFF2-40B4-BE49-F238E27FC236}">
                <a16:creationId xmlns:a16="http://schemas.microsoft.com/office/drawing/2014/main" id="{EE2BACEF-64FD-4DDF-9AAF-A3638E71D1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4E3070-A044-4901-94D9-BA975FFD80E0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1DD7CB1A-22B4-4E08-8ADE-F51C005B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DD57181-A929-4750-BB13-13CA3017E09B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B0CAD47F-FDB5-4FB7-9535-E78E7DE21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362E8278-3C8F-4AA7-9C46-12D526283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>
            <a:extLst>
              <a:ext uri="{FF2B5EF4-FFF2-40B4-BE49-F238E27FC236}">
                <a16:creationId xmlns:a16="http://schemas.microsoft.com/office/drawing/2014/main" id="{82263F9C-8173-472D-9C71-7C049E67C3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7EB659-EB0D-4F08-B99D-174A2BE2EC12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F2D75488-1D42-4850-9162-3BF14F6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FE2FB86-94C2-491B-A59F-B3CB34A9547E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D0C2C4A-9A56-4524-B7A1-BFC17D55F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B4D25415-C9CA-4A66-89C6-CC3A36A3F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>
            <a:extLst>
              <a:ext uri="{FF2B5EF4-FFF2-40B4-BE49-F238E27FC236}">
                <a16:creationId xmlns:a16="http://schemas.microsoft.com/office/drawing/2014/main" id="{8A00A961-9413-49CE-8EA3-5D0F49DE3D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97F5D9-D4EB-4856-BDFA-7C6EAA9E509D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B848ABC6-A745-4F8B-B32D-943B5F9E3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CBF7ACC-6171-4A43-875B-62E647AABBF2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7BD1C32D-449E-4627-8FD0-A161D0250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371966A5-0A60-4CA7-AC74-E5B0B5DA6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>
            <a:extLst>
              <a:ext uri="{FF2B5EF4-FFF2-40B4-BE49-F238E27FC236}">
                <a16:creationId xmlns:a16="http://schemas.microsoft.com/office/drawing/2014/main" id="{3DDEFF3D-29D8-4643-827C-97E66C6501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6D04F6-3353-4880-822C-FEBB2D2912A9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21EE6C05-4531-448B-84C4-97AB78D6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F6AEC04-A219-4FEE-895C-CD5BA9259B1E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F401339-67CD-4B0B-9A0C-6322D2D8C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F25027FC-42DA-4041-96C3-5F8FE575F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>
            <a:extLst>
              <a:ext uri="{FF2B5EF4-FFF2-40B4-BE49-F238E27FC236}">
                <a16:creationId xmlns:a16="http://schemas.microsoft.com/office/drawing/2014/main" id="{469F0A22-E99B-4222-8957-33CD8CBC2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5236B-D69D-4C13-AC1E-827458C9BA5E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A457F6C5-3261-43EB-BF2D-791A06BD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8AFD62F-42E9-4BA5-8663-9E7FF085E5CA}" type="slidenum">
              <a:rPr lang="it-IT" altLang="it-IT" sz="1400">
                <a:cs typeface="Arial Unicode MS" charset="0"/>
              </a:rPr>
              <a:pPr algn="r" eaLnBrk="1" hangingPunct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z="1400">
              <a:cs typeface="Arial Unicode MS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FD64E2EC-335E-43C8-A0BB-EA4AB0D84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E871143-96A9-4759-A1FC-9D6353F3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92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9020" y="2013055"/>
            <a:ext cx="8262224" cy="13890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8040" y="3672099"/>
            <a:ext cx="680418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825591-D4EC-414D-AA06-A0350E2C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0039-248F-48FA-8189-5715B4A5890E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B9F08-3C22-4AE2-9BAC-E8BFA9F2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4DB1B3-2237-43D3-B7F8-9FB21053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7F20-7D31-407D-AE2E-D057C67D8F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462088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80F9BA-9472-482C-9B3A-D814CCA5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DE71-5297-48FF-8462-AE35AF84A88A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E9FBA3-D12E-4A45-A2A5-B91A3F7B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DAE86-488B-4963-82D5-C2EC132A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AA01-D1CD-4CB2-B137-8CDF923D5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780150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47191" y="259508"/>
            <a:ext cx="2187059" cy="552914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86013" y="259508"/>
            <a:ext cx="6399173" cy="552914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C14730-501B-4E2E-8E19-8DFE1793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1ADA-B0E0-43C5-81D0-F641F4B0D5DA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BD4BCE-4824-4A4E-8AB6-3FC1B7C9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5E7926-1A90-49C4-A473-0DCD2D05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36D5-428F-4B1C-ACEF-2D2441651B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00421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A58F94-E880-4F75-BAAE-157EADCA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FCCC-929B-492C-8ECD-CCF49132F21B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36920F-F3F8-48FF-8972-D9379B5B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8974D8-CE38-4DF6-A28D-54753810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7EB3-E703-4202-B09F-4079895918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58594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834" y="4164113"/>
            <a:ext cx="826222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7834" y="2746575"/>
            <a:ext cx="826222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B1D23-1819-4772-926A-C5EE13B8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922C-01E1-43CA-95D3-5BBC8D1F6079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AD5698-BDB5-4E8A-B134-CEF0A805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5ADDD7-F468-4DEB-B568-91FD250B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4D21-0464-4349-9E32-34D97164F7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93660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6013" y="1512041"/>
            <a:ext cx="42931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41134" y="1512041"/>
            <a:ext cx="42931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40CBA94-C88D-4796-B340-DE257111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C8B4-7FFF-4019-89B2-058AA5438C6D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4EC3E5D-8B62-4CA1-B304-5CA05BC4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319C17D-32F3-4CB7-BDAD-A2AEC82D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7D63-3BF3-4F72-82D2-AB9F8A265A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94058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6013" y="1450540"/>
            <a:ext cx="4294804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13" y="2055056"/>
            <a:ext cx="4294804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37759" y="1450540"/>
            <a:ext cx="4296491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37759" y="2055056"/>
            <a:ext cx="4296491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7238323D-6F5B-4AA8-853B-4B88C381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AD25-C579-4F96-BC53-30E18C26F72B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34F8C11-18DD-49CC-94A8-6ACDABA9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F308C79-A8E2-4B90-8594-70F3E9FD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A35C-6BB1-468A-AA43-FA7358131D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048716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902593A-FD84-480C-A338-5570ACD8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6F26-81B9-4D23-8FB4-3E47441DBF6E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D434985-E492-43EF-BE67-F53A798E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97863BD7-9597-492C-8CBD-3556C976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B08A-2A1F-485E-8BED-631855CB08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571941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CDF38F8-844B-462A-96DD-E6EA3726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ED93-5D6B-488F-8A24-2D83D511C83A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D8972EE-023E-4E1A-B302-3677564B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3CDEF95-48AB-4A86-87DC-8FC1006C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74BA-4DFF-42D8-96C2-BDF4905D05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0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13" y="258007"/>
            <a:ext cx="319790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00353" y="258007"/>
            <a:ext cx="5433897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6013" y="1356037"/>
            <a:ext cx="319790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5C3F580-F99B-4A2B-85C6-43AE5822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8805-6D87-4B47-B5D7-7267687260C3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BCE2B1A-5D20-488D-95D2-D681C906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D509EF-8F11-4737-B4DD-FEF44032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D5CE-94B3-4CAA-9DC4-5BC17EFF38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24845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239" y="4536122"/>
            <a:ext cx="5832158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05239" y="579016"/>
            <a:ext cx="5832158" cy="38881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05239" y="5071637"/>
            <a:ext cx="5832158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9295E33-C03B-4F17-8E36-55EC9754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A53A-BC8C-4BF6-85AD-293891637D5C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C5317A5-4CAD-43D9-B59D-7DE87664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388FFC8-031A-469B-95BE-2DB6B44B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9097-7E75-4115-9B17-4175AB543B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451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044728FC-DFA3-403C-8CD5-59E4969A02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5775" y="258763"/>
            <a:ext cx="87487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A638F5BA-16BE-449A-B4D6-3B2BBF7CA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5775" y="1511300"/>
            <a:ext cx="874871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04C272-38D5-4D20-BC8F-EDF34E495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5" y="6005513"/>
            <a:ext cx="22685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2" charset="0"/>
                <a:cs typeface="+mn-cs"/>
              </a:defRPr>
            </a:lvl1pPr>
          </a:lstStyle>
          <a:p>
            <a:pPr>
              <a:defRPr/>
            </a:pPr>
            <a:fld id="{3D4E2D65-42DF-4F29-A4C8-3F25C11D7394}" type="datetimeFigureOut">
              <a:rPr lang="it-IT"/>
              <a:pPr>
                <a:defRPr/>
              </a:pPr>
              <a:t>16/02/2022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AE7B6-2DEE-4288-9461-565EF10D2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1050" y="6005513"/>
            <a:ext cx="3078163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pitchFamily="3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8B9F1-0316-4E5E-A1F9-43D15EC85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5950" y="6005513"/>
            <a:ext cx="2268538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D69A5CF0-9945-4A9A-89B4-78AD530770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o 1">
            <a:extLst>
              <a:ext uri="{FF2B5EF4-FFF2-40B4-BE49-F238E27FC236}">
                <a16:creationId xmlns:a16="http://schemas.microsoft.com/office/drawing/2014/main" id="{AE58D1BF-4D7B-4CF9-B416-3F25BEFDCE3C}"/>
              </a:ext>
            </a:extLst>
          </p:cNvPr>
          <p:cNvGrpSpPr>
            <a:grpSpLocks/>
          </p:cNvGrpSpPr>
          <p:nvPr/>
        </p:nvGrpSpPr>
        <p:grpSpPr bwMode="auto">
          <a:xfrm>
            <a:off x="-53975" y="-215900"/>
            <a:ext cx="9939338" cy="6831013"/>
            <a:chOff x="-86434" y="0"/>
            <a:chExt cx="9806581" cy="6756629"/>
          </a:xfrm>
        </p:grpSpPr>
        <p:sp>
          <p:nvSpPr>
            <p:cNvPr id="4101" name="Rettangolo 1">
              <a:extLst>
                <a:ext uri="{FF2B5EF4-FFF2-40B4-BE49-F238E27FC236}">
                  <a16:creationId xmlns:a16="http://schemas.microsoft.com/office/drawing/2014/main" id="{2AD46A1E-6B95-4C1A-B477-6D00C8BC2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434" y="2909549"/>
              <a:ext cx="9749759" cy="38470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it-IT" altLang="it-IT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95F64082-9A1F-49A0-949E-B9C6B4442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0"/>
              <a:ext cx="9718868" cy="2879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defTabSz="509322" eaLnBrk="1" hangingPunct="1">
                <a:defRPr/>
              </a:pPr>
              <a:endParaRPr lang="it-IT" altLang="it-IT">
                <a:latin typeface="Calibri" pitchFamily="32" charset="0"/>
                <a:ea typeface="+mn-ea"/>
              </a:endParaRPr>
            </a:p>
          </p:txBody>
        </p:sp>
      </p:grpSp>
      <p:sp>
        <p:nvSpPr>
          <p:cNvPr id="4099" name="Text Box 2">
            <a:extLst>
              <a:ext uri="{FF2B5EF4-FFF2-40B4-BE49-F238E27FC236}">
                <a16:creationId xmlns:a16="http://schemas.microsoft.com/office/drawing/2014/main" id="{7CAD46D4-B750-4D40-A7B5-B8D8F825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952750"/>
            <a:ext cx="801528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2032" tIns="53056" rIns="102032" bIns="530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>
                <a:latin typeface="Lato Medium" panose="020F0502020204030203" pitchFamily="34" charset="0"/>
              </a:rPr>
              <a:t>«PROGETTO AMBIENTE» PER IL CONTRASTO AGLI SCARICHI ABUSIVI DI RIFIUTI</a:t>
            </a:r>
          </a:p>
          <a:p>
            <a:pPr algn="ctr" eaLnBrk="1" hangingPunct="1"/>
            <a:r>
              <a:rPr lang="it-IT" altLang="it-IT" sz="2400">
                <a:latin typeface="Lato Medium" panose="020F0502020204030203" pitchFamily="34" charset="0"/>
              </a:rPr>
              <a:t>Aggiornamento anno 2021</a:t>
            </a:r>
          </a:p>
          <a:p>
            <a:pPr algn="ctr" eaLnBrk="1" hangingPunct="1"/>
            <a:r>
              <a:rPr lang="it-IT" altLang="it-IT" sz="2400">
                <a:latin typeface="Lato Medium" panose="020F0502020204030203" pitchFamily="34" charset="0"/>
              </a:rPr>
              <a:t>Commissione consiliare congiunta Mobilità, Ambiente, Verde e Animali/Sicurezza e Coesione Sociale</a:t>
            </a:r>
          </a:p>
          <a:p>
            <a:pPr algn="ctr" eaLnBrk="1" hangingPunct="1"/>
            <a:r>
              <a:rPr lang="it-IT" altLang="it-IT" sz="2400">
                <a:latin typeface="Lato Medium" panose="020F0502020204030203" pitchFamily="34" charset="0"/>
              </a:rPr>
              <a:t>16 febbraio 2022</a:t>
            </a:r>
          </a:p>
          <a:p>
            <a:pPr algn="ctr" eaLnBrk="1" hangingPunct="1"/>
            <a:endParaRPr lang="it-IT" altLang="it-IT" sz="3600">
              <a:latin typeface="Lato Medium" panose="020F0502020204030203" pitchFamily="34" charset="0"/>
            </a:endParaRPr>
          </a:p>
        </p:txBody>
      </p:sp>
      <p:pic>
        <p:nvPicPr>
          <p:cNvPr id="4100" name="Immagine 2">
            <a:extLst>
              <a:ext uri="{FF2B5EF4-FFF2-40B4-BE49-F238E27FC236}">
                <a16:creationId xmlns:a16="http://schemas.microsoft.com/office/drawing/2014/main" id="{F502FB2D-1C6A-4435-B16B-471945FD1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-946150"/>
            <a:ext cx="25447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4824998-E1B2-4AC5-86CC-8884C511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1507" name="Segnaposto numero diapositiva 2">
            <a:extLst>
              <a:ext uri="{FF2B5EF4-FFF2-40B4-BE49-F238E27FC236}">
                <a16:creationId xmlns:a16="http://schemas.microsoft.com/office/drawing/2014/main" id="{360EA43D-E638-4021-8EA7-BFF782B7F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7804CC-AE9D-4CA4-AC6F-B459800F7CBE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21508" name="Immagine 3">
            <a:extLst>
              <a:ext uri="{FF2B5EF4-FFF2-40B4-BE49-F238E27FC236}">
                <a16:creationId xmlns:a16="http://schemas.microsoft.com/office/drawing/2014/main" id="{6141264C-49E5-40BA-8922-46108D4A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19FD26-AFE9-42F1-8BBB-D81B18537CDF}"/>
              </a:ext>
            </a:extLst>
          </p:cNvPr>
          <p:cNvSpPr txBox="1"/>
          <p:nvPr/>
        </p:nvSpPr>
        <p:spPr>
          <a:xfrm>
            <a:off x="763588" y="719138"/>
            <a:ext cx="8416925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Altre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4 sanzioni amministrative a carico di persone fisiche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 sono state accertate attraverso telecamere non fototrappole. 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TOTALE 77 SANZIONI =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34650 EURO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(450 EURO PER SANZIONE)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5 comunicazioni di notizie di reato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trasmesse all’Autorità Giudiziaria.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</p:txBody>
      </p:sp>
      <p:pic>
        <p:nvPicPr>
          <p:cNvPr id="21510" name="Immagine 7" descr="Immagine che contiene testo, strada, esterni, via&#10;&#10;Descrizione generata automaticamente">
            <a:extLst>
              <a:ext uri="{FF2B5EF4-FFF2-40B4-BE49-F238E27FC236}">
                <a16:creationId xmlns:a16="http://schemas.microsoft.com/office/drawing/2014/main" id="{1B1BA613-924C-405C-81FA-91593574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0700"/>
            <a:ext cx="4049712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AEBEF159-2421-4093-8C3D-00140A7A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4E7DB0-2BEE-4618-8695-2126509D76ED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FASCE ORARIE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pic>
        <p:nvPicPr>
          <p:cNvPr id="25604" name="Immagine 5">
            <a:extLst>
              <a:ext uri="{FF2B5EF4-FFF2-40B4-BE49-F238E27FC236}">
                <a16:creationId xmlns:a16="http://schemas.microsoft.com/office/drawing/2014/main" id="{667A8267-F3FA-421A-8688-E19A0301F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sellaDiTesto 6">
            <a:extLst>
              <a:ext uri="{FF2B5EF4-FFF2-40B4-BE49-F238E27FC236}">
                <a16:creationId xmlns:a16="http://schemas.microsoft.com/office/drawing/2014/main" id="{BB9F831B-D8F3-4E2B-AE17-2CB8DA65E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11300"/>
            <a:ext cx="77263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85850" indent="-342900"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Il maggior numero di scarichi abusivi di rifiuti si verifica in ordine crescente nelle seguenti fasce orarie:</a:t>
            </a:r>
          </a:p>
          <a:p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dalle ore 00.00 alle ore 06.00 = 7,1%;</a:t>
            </a:r>
          </a:p>
          <a:p>
            <a:pPr lvl="1">
              <a:buFont typeface="Calibri" panose="020F0502020204030204" pitchFamily="34" charset="0"/>
              <a:buAutoNum type="arabicPeriod"/>
            </a:pPr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dalle ore 18.00 alle ore 00.00 = 10,6%;</a:t>
            </a:r>
          </a:p>
          <a:p>
            <a:pPr lvl="1">
              <a:buFont typeface="Calibri" panose="020F0502020204030204" pitchFamily="34" charset="0"/>
              <a:buAutoNum type="arabicPeriod"/>
            </a:pPr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dalle ore 06.00 alle ore 12.00 = 38,8%;</a:t>
            </a:r>
          </a:p>
          <a:p>
            <a:pPr lvl="1">
              <a:buFont typeface="Calibri" panose="020F0502020204030204" pitchFamily="34" charset="0"/>
              <a:buAutoNum type="arabicPeriod"/>
            </a:pPr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dalle ore 12.00 alle ore 18.00 = 43,5%.</a:t>
            </a:r>
            <a:b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Si presume che gli autori degli scarichi abusivi commettano questi illeciti durante la </a:t>
            </a:r>
            <a:r>
              <a:rPr lang="it-IT" alt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pausa lavoro ed al termine dell'orario di lavoro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0539319D-65D3-4CA5-A10A-5AFB178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83A2BE-635E-4B10-A7C4-9BB00862E679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NUCLEO AMBIENTE POLIZIA LOCALE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pic>
        <p:nvPicPr>
          <p:cNvPr id="27652" name="Immagine 3">
            <a:extLst>
              <a:ext uri="{FF2B5EF4-FFF2-40B4-BE49-F238E27FC236}">
                <a16:creationId xmlns:a16="http://schemas.microsoft.com/office/drawing/2014/main" id="{C41B949E-206D-4ADA-8CEC-718D54DE1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F9C9F8-D464-44BA-8875-6D6F3F626616}"/>
              </a:ext>
            </a:extLst>
          </p:cNvPr>
          <p:cNvSpPr txBox="1"/>
          <p:nvPr/>
        </p:nvSpPr>
        <p:spPr>
          <a:xfrm>
            <a:off x="906463" y="2016125"/>
            <a:ext cx="79216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Costituito da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un ufficiale e 10 agenti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Accerta i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reati ambientali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di particolare complessità giuridica.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Interviene a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supporto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 dei comandi di zona negli accadimenti ambientali di particolare difficoltà.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Svolge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indagini ambientali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delegate dall’Autorità Giudiziaria.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11117A92-19AB-4E57-9246-AA4FB411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58F0DF-67A5-4623-9655-255BEF35438E}"/>
              </a:ext>
            </a:extLst>
          </p:cNvPr>
          <p:cNvSpPr txBox="1"/>
          <p:nvPr/>
        </p:nvSpPr>
        <p:spPr>
          <a:xfrm>
            <a:off x="900113" y="647700"/>
            <a:ext cx="7921625" cy="107791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NUCLEO AMBIENTE PL: elenco violazioni amministrative accertate e sanzionate 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pic>
        <p:nvPicPr>
          <p:cNvPr id="29700" name="Immagine 3">
            <a:extLst>
              <a:ext uri="{FF2B5EF4-FFF2-40B4-BE49-F238E27FC236}">
                <a16:creationId xmlns:a16="http://schemas.microsoft.com/office/drawing/2014/main" id="{1F7D7845-176F-4A77-A619-6686F12B6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5B651D7-6F39-41FF-8F1B-C9D453EF70D8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2016125"/>
          <a:ext cx="7815263" cy="307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 dirty="0">
                          <a:effectLst/>
                        </a:rPr>
                        <a:t>Numero</a:t>
                      </a:r>
                      <a:endParaRPr lang="it-IT" sz="11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Articolo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Descrizione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133/2 D.lvo 152/06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Per aver aperto uno scarico di acque reflue domestiche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3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258/4 D.lvo 152/06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 dirty="0">
                          <a:effectLst/>
                        </a:rPr>
                        <a:t>Per aver effettuato un trasporto di rifiuti sprovvisto di F.I.R.</a:t>
                      </a:r>
                      <a:endParaRPr lang="it-IT" sz="11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258/5 D.lvo 152/06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 dirty="0">
                          <a:effectLst/>
                        </a:rPr>
                        <a:t>Per aver effettuato un trasporto con un F.I.R. incompleto</a:t>
                      </a:r>
                      <a:endParaRPr lang="it-IT" sz="11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9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23/5 lett l LR24/06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 dirty="0">
                          <a:effectLst/>
                        </a:rPr>
                        <a:t>Per non aver effettuato la manutenzione ad un impianto termico</a:t>
                      </a:r>
                      <a:endParaRPr lang="it-IT" sz="11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224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23/5 lett e LR 24/06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Per aver omesso di comunicare al CURIT l’avvenuta manutenzione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7 bis  D.lvo 267/00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Per non aver ottemperato ad Ordinanza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64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15/1 D.lvo 285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Per aver depositato rifiuti imbrattando la strada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2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101/2 LR 6/10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Per aver installato impianto distribuzione carburante non autorizzato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948"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>
                          <a:effectLst/>
                        </a:rPr>
                        <a:t>1 bis/1 Reg. Igiene</a:t>
                      </a:r>
                      <a:endParaRPr lang="it-IT" sz="11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50" dirty="0">
                          <a:effectLst/>
                        </a:rPr>
                        <a:t>Per non aver ottemperato ad ordinanza emessa in attuazione Reg. Ig.</a:t>
                      </a:r>
                      <a:endParaRPr lang="it-IT" sz="11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2413" marR="32413" marT="32418" marB="324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E329E1C5-2233-4612-B445-86E4878B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B4B629-EDD1-4B2D-BB91-3E7314886B72}"/>
              </a:ext>
            </a:extLst>
          </p:cNvPr>
          <p:cNvSpPr txBox="1"/>
          <p:nvPr/>
        </p:nvSpPr>
        <p:spPr>
          <a:xfrm>
            <a:off x="900113" y="647700"/>
            <a:ext cx="7921625" cy="107791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NUCLEO AMBIENTE PL: principali reati contestati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pic>
        <p:nvPicPr>
          <p:cNvPr id="31748" name="Immagine 3">
            <a:extLst>
              <a:ext uri="{FF2B5EF4-FFF2-40B4-BE49-F238E27FC236}">
                <a16:creationId xmlns:a16="http://schemas.microsoft.com/office/drawing/2014/main" id="{B563B62E-CEC6-4770-A520-89953CBC2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C3BB1FF-3861-476F-9455-F2AB8E6D93D7}"/>
              </a:ext>
            </a:extLst>
          </p:cNvPr>
          <p:cNvGraphicFramePr>
            <a:graphicFrameLocks noGrp="1"/>
          </p:cNvGraphicFramePr>
          <p:nvPr/>
        </p:nvGraphicFramePr>
        <p:xfrm>
          <a:off x="931863" y="1871663"/>
          <a:ext cx="7856537" cy="3598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Numero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Articolo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Descrizione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137/1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Scarico reflui industriali senza autorizzazione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1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255/3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Inottemperanza all’Ordinanza sindacale ex art. 192 tua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43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256/1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Per aver effettuato attività di raccolta, trasporto e smaltimento rifiuti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19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256/2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Titolare di impresa o responsabile che abbandona o deposita rifiuti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256/3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Gestione/realizzazione discarica abusiva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3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256/bis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Per aver effettuato uno smaltimento di rifiuti mediante combustione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4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259/1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Sequestri mezzi 321 c.p.p.  per trasporto illecito di rifiuti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269 D.lvo 152/06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Emissioni in atmosfera senza autorizzazione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27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110 c.p.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Concorso di reato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1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416 c.p.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Associazione per delinquere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2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452 c.p.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Impedimento ai controlli ambientali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227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8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633 /639 bis c.p.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Invasione di terreni o edifici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32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635 c.p.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Danneggiamento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 dirty="0">
                          <a:effectLst/>
                        </a:rPr>
                        <a:t>2</a:t>
                      </a:r>
                      <a:endParaRPr lang="it-IT" sz="9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 dirty="0">
                          <a:effectLst/>
                        </a:rPr>
                        <a:t>674 c.p.</a:t>
                      </a:r>
                      <a:endParaRPr lang="it-IT" sz="9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 dirty="0">
                          <a:effectLst/>
                        </a:rPr>
                        <a:t>Getto pericoloso di cose – molestie olfattive</a:t>
                      </a:r>
                      <a:endParaRPr lang="it-IT" sz="9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099">
                <a:tc>
                  <a:txBody>
                    <a:bodyPr/>
                    <a:lstStyle/>
                    <a:p>
                      <a:pPr algn="ctr"/>
                      <a:r>
                        <a:rPr lang="it-IT" sz="900" kern="150" dirty="0">
                          <a:effectLst/>
                        </a:rPr>
                        <a:t>24</a:t>
                      </a:r>
                      <a:endParaRPr lang="it-IT" sz="9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>
                          <a:effectLst/>
                        </a:rPr>
                        <a:t>734 c.p.</a:t>
                      </a:r>
                      <a:endParaRPr lang="it-IT" sz="9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kern="150" dirty="0">
                          <a:effectLst/>
                        </a:rPr>
                        <a:t>Distruzione o deturpamento di bellezze naturali</a:t>
                      </a:r>
                      <a:endParaRPr lang="it-IT" sz="9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136" marR="25136" marT="25134" marB="2513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38911597-BFD1-4673-9B4E-98D9D3E1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578D83-23F3-4739-B81C-C2AB58C04E85}"/>
              </a:ext>
            </a:extLst>
          </p:cNvPr>
          <p:cNvSpPr txBox="1"/>
          <p:nvPr/>
        </p:nvSpPr>
        <p:spPr>
          <a:xfrm>
            <a:off x="900113" y="647700"/>
            <a:ext cx="7921625" cy="107791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SITUAZIONE ATTUALE: FOTOTRAPPOLE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B85151-4338-40DA-AA21-A1ECE82D4543}"/>
              </a:ext>
            </a:extLst>
          </p:cNvPr>
          <p:cNvSpPr txBox="1"/>
          <p:nvPr/>
        </p:nvSpPr>
        <p:spPr>
          <a:xfrm>
            <a:off x="827088" y="1800225"/>
            <a:ext cx="7921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Dal maggio 2019 è attivo un progetto congiunto che vede impegnate Polizia Locale, Direzione Verde e Ambiente e AMSA, per contrastare il fenomeno del deposito e dell’abbandono incontrollato di rifiuti.</a:t>
            </a:r>
          </a:p>
        </p:txBody>
      </p:sp>
      <p:pic>
        <p:nvPicPr>
          <p:cNvPr id="6149" name="Immagine 3">
            <a:extLst>
              <a:ext uri="{FF2B5EF4-FFF2-40B4-BE49-F238E27FC236}">
                <a16:creationId xmlns:a16="http://schemas.microsoft.com/office/drawing/2014/main" id="{463836AB-5477-4D35-814A-89E11CCF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BD0A83-EEF5-4A6D-8CE5-707D826BF3B4}"/>
              </a:ext>
            </a:extLst>
          </p:cNvPr>
          <p:cNvSpPr txBox="1"/>
          <p:nvPr/>
        </p:nvSpPr>
        <p:spPr>
          <a:xfrm>
            <a:off x="827088" y="2674938"/>
            <a:ext cx="7921625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Posizionate n. 19 fototrappole (TLC) puntate sulle aree particolarmente interessate dal fenomeno dell’abbandono di rifiuti: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1028700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7 nel Municipio 2</a:t>
            </a:r>
          </a:p>
          <a:p>
            <a:pPr marL="1028700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1 nel Municipio 3</a:t>
            </a:r>
          </a:p>
          <a:p>
            <a:pPr marL="1028700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6 nel Municipio 6</a:t>
            </a:r>
          </a:p>
          <a:p>
            <a:pPr marL="1028700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2 nel Municipio 7</a:t>
            </a:r>
          </a:p>
          <a:p>
            <a:pPr marL="1028700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2 nel Municipio 8</a:t>
            </a:r>
          </a:p>
          <a:p>
            <a:pPr marL="1028700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1 nel Municipio 9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La ventesima fototrappola viene utilizzata per sopperire ai guasti delle altre.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1CB36C0A-E4FC-4D8A-928C-F7FC100B5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6E1CF0-562D-400E-B93C-13EBAB698503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L’INTEGRAZIONE 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7AAF16-E3DF-4B87-9063-3C4D7C1E6DF0}"/>
              </a:ext>
            </a:extLst>
          </p:cNvPr>
          <p:cNvSpPr txBox="1"/>
          <p:nvPr/>
        </p:nvSpPr>
        <p:spPr>
          <a:xfrm>
            <a:off x="866775" y="2039938"/>
            <a:ext cx="7921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N.B. Le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fototrappole non sono l’unico mezzo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: vengono utilizzate anche altre fonti di informazioni, dalle telecamere presenti sul territorio alle immagini e filmati inviati dai Municipi e dai cittadini, per ricostruire l’iter di abbandono di rifiuti e favorire la raccolta di materiale utile ai fini di indagini.</a:t>
            </a:r>
          </a:p>
        </p:txBody>
      </p:sp>
      <p:pic>
        <p:nvPicPr>
          <p:cNvPr id="8197" name="Immagine 3">
            <a:extLst>
              <a:ext uri="{FF2B5EF4-FFF2-40B4-BE49-F238E27FC236}">
                <a16:creationId xmlns:a16="http://schemas.microsoft.com/office/drawing/2014/main" id="{9DC08272-1822-4BD9-8CA1-8C492A69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23DFF1A7-3B7D-4C73-B6E0-65980BB3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461CCD-4A02-45FA-99E7-0B679B401679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ORGANIZZAZIONE INTERVENTI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A2BAC0-2182-49C5-84A6-43772D0B1A4B}"/>
              </a:ext>
            </a:extLst>
          </p:cNvPr>
          <p:cNvSpPr txBox="1"/>
          <p:nvPr/>
        </p:nvSpPr>
        <p:spPr>
          <a:xfrm>
            <a:off x="862013" y="1585913"/>
            <a:ext cx="792162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Centrale Operativa di via Drago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-&gt; osservazione quotidiana delle immagini;</a:t>
            </a: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Analisi immagini;</a:t>
            </a: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Trasmissione immagini che contengono elementi e informazioni che consentono di individuare gli autori degli abbandoni di rifiuti e degli scarichi -&gt;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Comandi Decentrati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 di zona della PL per accertamenti e contestazioni;</a:t>
            </a: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lphaLcParenR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Programmato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pattugliamento dinamico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dei luoghi ove il fenomeno degli scarichi abusivi si verifica con maggiore intensità e frequenza;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</p:txBody>
      </p:sp>
      <p:pic>
        <p:nvPicPr>
          <p:cNvPr id="10245" name="Immagine 3">
            <a:extLst>
              <a:ext uri="{FF2B5EF4-FFF2-40B4-BE49-F238E27FC236}">
                <a16:creationId xmlns:a16="http://schemas.microsoft.com/office/drawing/2014/main" id="{018FF545-32F4-4538-B6A7-B3C4612D2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A1E72AA9-EA96-410E-822A-D019B7D0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E773CA-04E1-405A-B557-EBE316733373}"/>
              </a:ext>
            </a:extLst>
          </p:cNvPr>
          <p:cNvSpPr txBox="1"/>
          <p:nvPr/>
        </p:nvSpPr>
        <p:spPr>
          <a:xfrm>
            <a:off x="900113" y="647700"/>
            <a:ext cx="7921625" cy="107791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COLLABORAZIONE CON L’AUTORITÀ GIUDIZIARIA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104368-71F0-4F95-94DC-E88CC28F223D}"/>
              </a:ext>
            </a:extLst>
          </p:cNvPr>
          <p:cNvSpPr txBox="1"/>
          <p:nvPr/>
        </p:nvSpPr>
        <p:spPr>
          <a:xfrm>
            <a:off x="833438" y="1795463"/>
            <a:ext cx="79216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Il sistema, basato sul lavoro congiunto di Polizia Locale, Direzione Verde e Ambiente e AMSA, vede anche uno stretto rapporto di collaborazione nelle indagini della Polizia Locale con la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Procura della Repubblica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.</a:t>
            </a:r>
          </a:p>
        </p:txBody>
      </p:sp>
      <p:pic>
        <p:nvPicPr>
          <p:cNvPr id="12293" name="Immagine 3">
            <a:extLst>
              <a:ext uri="{FF2B5EF4-FFF2-40B4-BE49-F238E27FC236}">
                <a16:creationId xmlns:a16="http://schemas.microsoft.com/office/drawing/2014/main" id="{8AB2E513-D596-4184-A0B1-5DFBD779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27FC27-44C2-4786-A277-ABC3134D1025}"/>
              </a:ext>
            </a:extLst>
          </p:cNvPr>
          <p:cNvSpPr txBox="1"/>
          <p:nvPr/>
        </p:nvSpPr>
        <p:spPr>
          <a:xfrm>
            <a:off x="833438" y="2916238"/>
            <a:ext cx="77993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</p:txBody>
      </p:sp>
      <p:pic>
        <p:nvPicPr>
          <p:cNvPr id="12295" name="Immagine 4">
            <a:extLst>
              <a:ext uri="{FF2B5EF4-FFF2-40B4-BE49-F238E27FC236}">
                <a16:creationId xmlns:a16="http://schemas.microsoft.com/office/drawing/2014/main" id="{1E469ED1-246E-4154-820D-A252C382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44825"/>
            <a:ext cx="38671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A7BB81B-BCD6-462A-BB19-535D122C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4339" name="Segnaposto numero diapositiva 2">
            <a:extLst>
              <a:ext uri="{FF2B5EF4-FFF2-40B4-BE49-F238E27FC236}">
                <a16:creationId xmlns:a16="http://schemas.microsoft.com/office/drawing/2014/main" id="{F9CEB924-9E8F-41B3-BF47-000CA530E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068BC8-B8E9-4D38-AD7F-637198418DAB}" type="slidenum">
              <a:rPr lang="it-IT" altLang="it-IT" smtClean="0"/>
              <a:pPr/>
              <a:t>6</a:t>
            </a:fld>
            <a:endParaRPr lang="it-IT" alt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7BCE6C-2330-48D3-A3F2-95C807BFD1AF}"/>
              </a:ext>
            </a:extLst>
          </p:cNvPr>
          <p:cNvSpPr txBox="1"/>
          <p:nvPr/>
        </p:nvSpPr>
        <p:spPr>
          <a:xfrm>
            <a:off x="900113" y="863600"/>
            <a:ext cx="7848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Un esempio: Via Bonfadini n. 38, 32 custodie cautelari, 4 sequestri di terreni, 45 sequestri di autocarri utilizzati per commettere reato e le </a:t>
            </a: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condanne del 17 gennaio 2022: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b="1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endParaRPr lang="it-IT" b="1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Abbattimento di tutte le strutture presenti, costruite abusivamente</a:t>
            </a: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Ripristino e bonifica dell’area</a:t>
            </a: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342900" indent="-342900" algn="just" eaLnBrk="1" hangingPunct="1"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Reati contestati (traffico illecito di rifiuti, associazione a delinquere, …)</a:t>
            </a:r>
          </a:p>
        </p:txBody>
      </p:sp>
      <p:pic>
        <p:nvPicPr>
          <p:cNvPr id="14341" name="Immagine 3">
            <a:extLst>
              <a:ext uri="{FF2B5EF4-FFF2-40B4-BE49-F238E27FC236}">
                <a16:creationId xmlns:a16="http://schemas.microsoft.com/office/drawing/2014/main" id="{776585DE-B348-4C7D-8A30-E4A00419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23EF20D5-2F83-4FB0-90A2-E3B3EEF4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A8F645-8A51-484A-B903-08C3F8CC4083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ILLECITI AMMINISTRATIVI RILEVANTI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B2D026-9542-434D-87E2-B5D67AE5153A}"/>
              </a:ext>
            </a:extLst>
          </p:cNvPr>
          <p:cNvSpPr txBox="1"/>
          <p:nvPr/>
        </p:nvSpPr>
        <p:spPr>
          <a:xfrm>
            <a:off x="898525" y="1584325"/>
            <a:ext cx="79216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Violazione all’art. 20 del Regolamento per la gestione dei rifiuti urbani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e assimilati e la tutela del decoro e dell’igiene ambientale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-&gt; scarichi abusivi, multati con pagamento in misura ridotta di una sanzione pari a euro 450.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Violazione art. 15 Codice della Strada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f) Gettare o depositare rifiuti o materie di qualsiasi specie, insudiciare e imbrattare comunque la strada e le sue pertinenze (sanzione da 25 a 99 euro)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f-bis) insozzare la strada o le sue pertinenze gettando rifiuti o oggetti dai veicoli in sosta o in movimento (sanzione da 105 a 422 euro)</a:t>
            </a:r>
          </a:p>
        </p:txBody>
      </p:sp>
      <p:pic>
        <p:nvPicPr>
          <p:cNvPr id="15365" name="Immagine 3">
            <a:extLst>
              <a:ext uri="{FF2B5EF4-FFF2-40B4-BE49-F238E27FC236}">
                <a16:creationId xmlns:a16="http://schemas.microsoft.com/office/drawing/2014/main" id="{D69D85C9-7E1B-400A-9A1D-AE444FDD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CA3F2AC-F7C0-4A14-9E24-994697AD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5ADA18-B7A4-4714-86F9-EF678425BAC2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REATI RILEVANTI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A94935-B822-49E4-A24B-BD70F632F498}"/>
              </a:ext>
            </a:extLst>
          </p:cNvPr>
          <p:cNvSpPr txBox="1"/>
          <p:nvPr/>
        </p:nvSpPr>
        <p:spPr>
          <a:xfrm>
            <a:off x="904875" y="1808163"/>
            <a:ext cx="7921625" cy="286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Violazione all’art. 256 del Decreto Legislativo 152/2006 (cd. Codice dell’Ambiente)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Reato di deposito incontrollato di rifiuti commesso da Enti o imprese, prevede come pena: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Per l’abbandono di rifiuti non pericolosi, arresto da 3 mesi a 1 anno e sanzione pecuniaria da 2600 euro a 26000 euro.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Per l’abbandono di rifiuti pericolosi, arresto da 6 mesi a 2 anni e sanzione pecuniaria da 2600 euro a 26000 euro.</a:t>
            </a:r>
          </a:p>
        </p:txBody>
      </p:sp>
      <p:pic>
        <p:nvPicPr>
          <p:cNvPr id="17413" name="Immagine 3">
            <a:extLst>
              <a:ext uri="{FF2B5EF4-FFF2-40B4-BE49-F238E27FC236}">
                <a16:creationId xmlns:a16="http://schemas.microsoft.com/office/drawing/2014/main" id="{794655AA-672C-4EB6-8C99-0B95EA36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9455A108-D005-4A03-AACA-E9E7853A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77850"/>
            <a:ext cx="7366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0000"/>
              </a:solidFill>
              <a:latin typeface="Frutiger 75 Black" pitchFamily="2" charset="0"/>
              <a:cs typeface="Arial Unicode MS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BD3229-6F6D-40A0-A037-DE706AED75CC}"/>
              </a:ext>
            </a:extLst>
          </p:cNvPr>
          <p:cNvSpPr txBox="1"/>
          <p:nvPr/>
        </p:nvSpPr>
        <p:spPr>
          <a:xfrm>
            <a:off x="900113" y="647700"/>
            <a:ext cx="7921625" cy="584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dirty="0">
                <a:solidFill>
                  <a:schemeClr val="bg1"/>
                </a:solidFill>
                <a:latin typeface="Lato Black"/>
              </a:rPr>
              <a:t>ACCERTAMENTI NEL 2021</a:t>
            </a:r>
            <a:endParaRPr lang="it-IT" sz="2400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4CEFDA-0C42-41F5-99A3-E9B5226D3F9B}"/>
              </a:ext>
            </a:extLst>
          </p:cNvPr>
          <p:cNvSpPr txBox="1"/>
          <p:nvPr/>
        </p:nvSpPr>
        <p:spPr>
          <a:xfrm>
            <a:off x="1022350" y="1727200"/>
            <a:ext cx="77993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Periodo: dal 1/01/2021 al 31/12/2021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r>
              <a:rPr lang="it-IT" b="1" dirty="0">
                <a:solidFill>
                  <a:schemeClr val="tx1"/>
                </a:solidFill>
                <a:latin typeface="Lato Medium"/>
                <a:ea typeface="+mn-ea"/>
              </a:rPr>
              <a:t>73 sanzioni amministrative a carico di persone fisiche </a:t>
            </a: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per la violazione dell’art. 20 Regolamento Gestione Rifiuti Urbani del Comune di Milano, attraverso le fototrappole: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marL="1028700" lvl="1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Municipio 2, 28 violazioni accertate;</a:t>
            </a:r>
          </a:p>
          <a:p>
            <a:pPr marL="1028700" lvl="1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Municipio 6, 27 violazioni accertate;</a:t>
            </a:r>
          </a:p>
          <a:p>
            <a:pPr marL="1028700" lvl="1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Municipio 7, 3 violazioni accertate;</a:t>
            </a:r>
          </a:p>
          <a:p>
            <a:pPr marL="1028700" lvl="1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Municipio 9, 15 violazioni accertate.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it-IT" dirty="0">
              <a:solidFill>
                <a:schemeClr val="tx1"/>
              </a:solidFill>
              <a:latin typeface="Lato Medium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it-IT" dirty="0">
                <a:solidFill>
                  <a:schemeClr val="tx1"/>
                </a:solidFill>
                <a:latin typeface="Lato Medium"/>
                <a:ea typeface="+mn-ea"/>
              </a:rPr>
              <a:t> </a:t>
            </a:r>
          </a:p>
        </p:txBody>
      </p:sp>
      <p:pic>
        <p:nvPicPr>
          <p:cNvPr id="19461" name="Immagine 3">
            <a:extLst>
              <a:ext uri="{FF2B5EF4-FFF2-40B4-BE49-F238E27FC236}">
                <a16:creationId xmlns:a16="http://schemas.microsoft.com/office/drawing/2014/main" id="{F4928D10-EF9A-4007-BA43-DD752C4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75"/>
            <a:ext cx="76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</TotalTime>
  <Words>1144</Words>
  <Application>Microsoft Office PowerPoint</Application>
  <PresentationFormat>Personalizzato</PresentationFormat>
  <Paragraphs>197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Frutiger 75 Black</vt:lpstr>
      <vt:lpstr>Lato Black</vt:lpstr>
      <vt:lpstr>Lato Medium</vt:lpstr>
      <vt:lpstr>Liberation Serif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Famoso</dc:creator>
  <cp:lastModifiedBy>Matteo Fantoni</cp:lastModifiedBy>
  <cp:revision>262</cp:revision>
  <cp:lastPrinted>2020-01-27T18:13:29Z</cp:lastPrinted>
  <dcterms:created xsi:type="dcterms:W3CDTF">2015-12-16T11:13:48Z</dcterms:created>
  <dcterms:modified xsi:type="dcterms:W3CDTF">2022-02-16T12:53:07Z</dcterms:modified>
</cp:coreProperties>
</file>