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3" r:id="rId5"/>
    <p:sldId id="2147479126" r:id="rId6"/>
    <p:sldId id="2147479131" r:id="rId7"/>
    <p:sldId id="2147479107" r:id="rId8"/>
    <p:sldId id="2147479105" r:id="rId9"/>
    <p:sldId id="2147479123" r:id="rId10"/>
    <p:sldId id="2147479125" r:id="rId11"/>
    <p:sldId id="2147479133" r:id="rId12"/>
    <p:sldId id="2147479128" r:id="rId13"/>
    <p:sldId id="214747569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F"/>
    <a:srgbClr val="7DD4FB"/>
    <a:srgbClr val="82B9E7"/>
    <a:srgbClr val="0164F2"/>
    <a:srgbClr val="A10199"/>
    <a:srgbClr val="BD01B4"/>
    <a:srgbClr val="4472C4"/>
    <a:srgbClr val="0033A1"/>
    <a:srgbClr val="FE12F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93F2A-EE67-40D8-AEDF-8F2527804398}" v="7" dt="2024-11-14T09:51:5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2838" autoAdjust="0"/>
  </p:normalViewPr>
  <p:slideViewPr>
    <p:cSldViewPr snapToGrid="0" snapToObjects="1">
      <p:cViewPr varScale="1">
        <p:scale>
          <a:sx n="81" d="100"/>
          <a:sy n="81" d="100"/>
        </p:scale>
        <p:origin x="576" y="72"/>
      </p:cViewPr>
      <p:guideLst>
        <p:guide orient="horz" pos="2183"/>
        <p:guide pos="3840"/>
        <p:guide pos="415"/>
      </p:guideLst>
    </p:cSldViewPr>
  </p:slideViewPr>
  <p:outlineViewPr>
    <p:cViewPr>
      <p:scale>
        <a:sx n="33" d="100"/>
        <a:sy n="33" d="100"/>
      </p:scale>
      <p:origin x="0" y="-63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27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71D9D3-573C-F2B3-7484-10C8971B5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4FA18B-DC18-CE41-EFCF-6F9628A6E1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089E-851B-DC46-AF8D-17331806FF0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0FC74E-917C-BBDE-95B8-048992FB7D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01C0C9-25EC-38CE-9D5C-0EAAE1D2C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C12A6-0771-BA4E-A7EF-7F668679AF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4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6BA8-1C26-E241-87A3-7E6D47DF2B15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622D-138F-DD46-A48B-F8C674FCE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6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03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4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22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71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4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6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6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3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3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E622D-138F-DD46-A48B-F8C674FCEA9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23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6C459C6-9B16-6ECB-73FB-9C6456C05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2" t="1203" r="982" b="1297"/>
          <a:stretch/>
        </p:blipFill>
        <p:spPr>
          <a:xfrm>
            <a:off x="-71436" y="-14288"/>
            <a:ext cx="12306300" cy="6922294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FF1A853-0415-F5F1-D8E1-0BD2C7CF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698" y="5274290"/>
            <a:ext cx="2664604" cy="10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 diapositiva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>
            <a:extLst>
              <a:ext uri="{FF2B5EF4-FFF2-40B4-BE49-F238E27FC236}">
                <a16:creationId xmlns:a16="http://schemas.microsoft.com/office/drawing/2014/main" id="{007ADF0E-53AE-C76C-1229-1CB60752582E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>
                <a:solidFill>
                  <a:srgbClr val="0033A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2F6858D3-377C-94FE-0C15-D3C75295A6A2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rgbClr val="0033A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11" name="Shape 12">
            <a:extLst>
              <a:ext uri="{FF2B5EF4-FFF2-40B4-BE49-F238E27FC236}">
                <a16:creationId xmlns:a16="http://schemas.microsoft.com/office/drawing/2014/main" id="{CAD2E881-E287-A8C5-8B27-B266AB9AF132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3" name="Shape 13">
            <a:extLst>
              <a:ext uri="{FF2B5EF4-FFF2-40B4-BE49-F238E27FC236}">
                <a16:creationId xmlns:a16="http://schemas.microsoft.com/office/drawing/2014/main" id="{3F9A9C08-B5E6-1340-C278-1A3C696B86B0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magine 13" descr="Immagine che contiene squalo&#10;&#10;Descrizione generata automaticamente">
            <a:extLst>
              <a:ext uri="{FF2B5EF4-FFF2-40B4-BE49-F238E27FC236}">
                <a16:creationId xmlns:a16="http://schemas.microsoft.com/office/drawing/2014/main" id="{0A18785B-B384-9BEA-FE99-CF10B3ACC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757" y="0"/>
            <a:ext cx="965200" cy="6858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95E91FB-03E2-CBF7-E2ED-FE4B4C5B6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7">
            <a:extLst>
              <a:ext uri="{FF2B5EF4-FFF2-40B4-BE49-F238E27FC236}">
                <a16:creationId xmlns:a16="http://schemas.microsoft.com/office/drawing/2014/main" id="{854D82FD-B016-A444-ABA8-7C45CFAD0840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>
                <a:solidFill>
                  <a:srgbClr val="0033A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11" name="Segnaposto piè di pagina 8">
            <a:extLst>
              <a:ext uri="{FF2B5EF4-FFF2-40B4-BE49-F238E27FC236}">
                <a16:creationId xmlns:a16="http://schemas.microsoft.com/office/drawing/2014/main" id="{C25C9B34-59FB-C6D7-EB87-4716E946CAAA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rgbClr val="0033A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BDC014B9-F5FB-E2C8-3502-759E544C2A2A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4" name="Shape 13">
            <a:extLst>
              <a:ext uri="{FF2B5EF4-FFF2-40B4-BE49-F238E27FC236}">
                <a16:creationId xmlns:a16="http://schemas.microsoft.com/office/drawing/2014/main" id="{5B0C6F2C-3707-7C49-AC22-2FDE8627784B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Immagine 19" descr="Immagine che contiene squalo&#10;&#10;Descrizione generata automaticamente">
            <a:extLst>
              <a:ext uri="{FF2B5EF4-FFF2-40B4-BE49-F238E27FC236}">
                <a16:creationId xmlns:a16="http://schemas.microsoft.com/office/drawing/2014/main" id="{C9784A73-D632-8716-5BDF-44403600E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757" y="0"/>
            <a:ext cx="965200" cy="685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DC84AA1-612C-2A5C-3C83-8CCC181E5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2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or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235312A-B986-BFF4-1C3A-0E61A60AC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16174E7-E571-38FE-4C5F-2B25CB719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rgbClr val="003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D7D0438-EC85-ACCD-F753-8C5EECA4D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0" t="2268" r="1095" b="15140"/>
          <a:stretch/>
        </p:blipFill>
        <p:spPr>
          <a:xfrm>
            <a:off x="0" y="0"/>
            <a:ext cx="12192000" cy="69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0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u">
    <p:bg>
      <p:bgPr>
        <a:solidFill>
          <a:srgbClr val="003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qualo&#10;&#10;Descrizione generata automaticamente">
            <a:extLst>
              <a:ext uri="{FF2B5EF4-FFF2-40B4-BE49-F238E27FC236}">
                <a16:creationId xmlns:a16="http://schemas.microsoft.com/office/drawing/2014/main" id="{C7A8BE73-6705-7784-5312-B3C3E4E4B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5200" cy="6858000"/>
          </a:xfrm>
          <a:prstGeom prst="rect">
            <a:avLst/>
          </a:prstGeom>
        </p:spPr>
      </p:pic>
      <p:sp>
        <p:nvSpPr>
          <p:cNvPr id="5" name="Shape 12">
            <a:extLst>
              <a:ext uri="{FF2B5EF4-FFF2-40B4-BE49-F238E27FC236}">
                <a16:creationId xmlns:a16="http://schemas.microsoft.com/office/drawing/2014/main" id="{861DF3E9-A39A-89DC-B170-630B702D7023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6" name="Shape 13">
            <a:extLst>
              <a:ext uri="{FF2B5EF4-FFF2-40B4-BE49-F238E27FC236}">
                <a16:creationId xmlns:a16="http://schemas.microsoft.com/office/drawing/2014/main" id="{3BD02402-5B7E-48F6-29A5-0A97BAA8048F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C60EEF1A-8A93-3A6E-9E19-4E522D6EE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internazion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E2266D7-7A33-094B-B198-C964BD357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27" y="109788"/>
            <a:ext cx="9301018" cy="6292603"/>
          </a:xfrm>
          <a:prstGeom prst="rect">
            <a:avLst/>
          </a:prstGeom>
        </p:spPr>
      </p:pic>
      <p:sp>
        <p:nvSpPr>
          <p:cNvPr id="12" name="Segnaposto data 7">
            <a:extLst>
              <a:ext uri="{FF2B5EF4-FFF2-40B4-BE49-F238E27FC236}">
                <a16:creationId xmlns:a16="http://schemas.microsoft.com/office/drawing/2014/main" id="{3185711B-DCDA-A00B-A047-3F576FB59EAD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bg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13" name="Segnaposto piè di pagina 8">
            <a:extLst>
              <a:ext uri="{FF2B5EF4-FFF2-40B4-BE49-F238E27FC236}">
                <a16:creationId xmlns:a16="http://schemas.microsoft.com/office/drawing/2014/main" id="{573A00F0-E24C-38B3-63E5-2DD7C50CD988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chemeClr val="bg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9" name="Segnaposto data 7">
            <a:extLst>
              <a:ext uri="{FF2B5EF4-FFF2-40B4-BE49-F238E27FC236}">
                <a16:creationId xmlns:a16="http://schemas.microsoft.com/office/drawing/2014/main" id="{6F633FE5-5A47-79DA-17AF-2F3B98F6CF36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>
                <a:solidFill>
                  <a:srgbClr val="0033A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17" name="Segnaposto piè di pagina 8">
            <a:extLst>
              <a:ext uri="{FF2B5EF4-FFF2-40B4-BE49-F238E27FC236}">
                <a16:creationId xmlns:a16="http://schemas.microsoft.com/office/drawing/2014/main" id="{57B28780-B6BC-7B7B-7594-4D707495E768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rgbClr val="0033A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18" name="Shape 12">
            <a:extLst>
              <a:ext uri="{FF2B5EF4-FFF2-40B4-BE49-F238E27FC236}">
                <a16:creationId xmlns:a16="http://schemas.microsoft.com/office/drawing/2014/main" id="{0150E197-BAEF-619D-7A01-F662C08406CA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9" name="Shape 13">
            <a:extLst>
              <a:ext uri="{FF2B5EF4-FFF2-40B4-BE49-F238E27FC236}">
                <a16:creationId xmlns:a16="http://schemas.microsoft.com/office/drawing/2014/main" id="{449E8607-4568-5D6F-2D91-5D527074F2C3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Immagine 19" descr="Immagine che contiene squalo&#10;&#10;Descrizione generata automaticamente">
            <a:extLst>
              <a:ext uri="{FF2B5EF4-FFF2-40B4-BE49-F238E27FC236}">
                <a16:creationId xmlns:a16="http://schemas.microsoft.com/office/drawing/2014/main" id="{BF60D2F4-DA45-8E74-61E1-6F35FAF53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65200" cy="685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6EA05DF-DE84-2809-DEF6-4CAC98BC5B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3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It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7">
            <a:extLst>
              <a:ext uri="{FF2B5EF4-FFF2-40B4-BE49-F238E27FC236}">
                <a16:creationId xmlns:a16="http://schemas.microsoft.com/office/drawing/2014/main" id="{6B8FA853-C8E7-C54C-8B6F-4E6BDB270CEA}"/>
              </a:ext>
            </a:extLst>
          </p:cNvPr>
          <p:cNvSpPr txBox="1">
            <a:spLocks/>
          </p:cNvSpPr>
          <p:nvPr userDrawn="1"/>
        </p:nvSpPr>
        <p:spPr>
          <a:xfrm>
            <a:off x="5882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>
                <a:solidFill>
                  <a:srgbClr val="0033A1"/>
                </a:solidFill>
                <a:latin typeface="TIM Sans" panose="02020503040602060503" pitchFamily="18" charset="77"/>
              </a:rPr>
              <a:t>Titolo della Relazione</a:t>
            </a:r>
          </a:p>
        </p:txBody>
      </p:sp>
      <p:sp>
        <p:nvSpPr>
          <p:cNvPr id="6" name="Segnaposto piè di pagina 8">
            <a:extLst>
              <a:ext uri="{FF2B5EF4-FFF2-40B4-BE49-F238E27FC236}">
                <a16:creationId xmlns:a16="http://schemas.microsoft.com/office/drawing/2014/main" id="{93BC1F67-F758-3842-BA3B-779704EBBAD3}"/>
              </a:ext>
            </a:extLst>
          </p:cNvPr>
          <p:cNvSpPr txBox="1">
            <a:spLocks/>
          </p:cNvSpPr>
          <p:nvPr userDrawn="1"/>
        </p:nvSpPr>
        <p:spPr>
          <a:xfrm>
            <a:off x="8615082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srgbClr val="0033A1"/>
                </a:solidFill>
                <a:latin typeface="TIM Sans" panose="02020503040602060503" pitchFamily="18" charset="77"/>
              </a:rPr>
              <a:t>Nome del Relatore, Nome Struttura</a:t>
            </a: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FC9D4B3B-DA08-D14A-A469-C98FFEDB75D5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8" name="Shape 13">
            <a:extLst>
              <a:ext uri="{FF2B5EF4-FFF2-40B4-BE49-F238E27FC236}">
                <a16:creationId xmlns:a16="http://schemas.microsoft.com/office/drawing/2014/main" id="{3E706A71-5D21-9B43-9D04-E97A62E6B13E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magine 2" descr="Immagine che contiene squalo&#10;&#10;Descrizione generata automaticamente">
            <a:extLst>
              <a:ext uri="{FF2B5EF4-FFF2-40B4-BE49-F238E27FC236}">
                <a16:creationId xmlns:a16="http://schemas.microsoft.com/office/drawing/2014/main" id="{AA9FC307-D918-3278-1A9C-CCD4AAF6A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5200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EBD776-EB45-5F0B-8D94-679807932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4762" y="490403"/>
            <a:ext cx="4761347" cy="556307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92C501B-B553-CDA6-3EE3-C21D9684C7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 dia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2">
            <a:extLst>
              <a:ext uri="{FF2B5EF4-FFF2-40B4-BE49-F238E27FC236}">
                <a16:creationId xmlns:a16="http://schemas.microsoft.com/office/drawing/2014/main" id="{D301A90A-CD1D-D47F-C08F-993A14C760D0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3" name="Shape 13">
            <a:extLst>
              <a:ext uri="{FF2B5EF4-FFF2-40B4-BE49-F238E27FC236}">
                <a16:creationId xmlns:a16="http://schemas.microsoft.com/office/drawing/2014/main" id="{187050B4-FD71-CBC5-048D-242134B60428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magine 13" descr="Immagine che contiene squalo&#10;&#10;Descrizione generata automaticamente">
            <a:extLst>
              <a:ext uri="{FF2B5EF4-FFF2-40B4-BE49-F238E27FC236}">
                <a16:creationId xmlns:a16="http://schemas.microsoft.com/office/drawing/2014/main" id="{34E55E35-3532-EE74-D67F-A37782A43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5200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1A941A3-D470-8F1D-EF84-2C6A6B73C6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 dia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05E2F4A-C93D-0840-A9DF-122CFE79DD52}"/>
              </a:ext>
            </a:extLst>
          </p:cNvPr>
          <p:cNvSpPr/>
          <p:nvPr userDrawn="1"/>
        </p:nvSpPr>
        <p:spPr>
          <a:xfrm>
            <a:off x="-38783" y="-10886"/>
            <a:ext cx="5743074" cy="6868886"/>
          </a:xfrm>
          <a:prstGeom prst="rect">
            <a:avLst/>
          </a:prstGeom>
          <a:solidFill>
            <a:srgbClr val="003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AE0DAE64-BB1F-A41A-8A1F-A6820BB78A09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4" name="Shape 13">
            <a:extLst>
              <a:ext uri="{FF2B5EF4-FFF2-40B4-BE49-F238E27FC236}">
                <a16:creationId xmlns:a16="http://schemas.microsoft.com/office/drawing/2014/main" id="{65554A6C-4D42-71E8-99A6-A32A9187A4D2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400E86D9-753E-9F17-F867-55AFE667B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 dia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2">
            <a:extLst>
              <a:ext uri="{FF2B5EF4-FFF2-40B4-BE49-F238E27FC236}">
                <a16:creationId xmlns:a16="http://schemas.microsoft.com/office/drawing/2014/main" id="{9B122DCC-B340-B75C-BBB7-228E52B311FD}"/>
              </a:ext>
            </a:extLst>
          </p:cNvPr>
          <p:cNvSpPr txBox="1"/>
          <p:nvPr userDrawn="1"/>
        </p:nvSpPr>
        <p:spPr>
          <a:xfrm>
            <a:off x="11718524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33A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0033A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3" name="Shape 13">
            <a:extLst>
              <a:ext uri="{FF2B5EF4-FFF2-40B4-BE49-F238E27FC236}">
                <a16:creationId xmlns:a16="http://schemas.microsoft.com/office/drawing/2014/main" id="{F4A6EFB9-4843-DB05-6503-3CA7E9C6719F}"/>
              </a:ext>
            </a:extLst>
          </p:cNvPr>
          <p:cNvCxnSpPr/>
          <p:nvPr userDrawn="1"/>
        </p:nvCxnSpPr>
        <p:spPr>
          <a:xfrm>
            <a:off x="11650345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magine 13" descr="Immagine che contiene squalo&#10;&#10;Descrizione generata automaticamente">
            <a:extLst>
              <a:ext uri="{FF2B5EF4-FFF2-40B4-BE49-F238E27FC236}">
                <a16:creationId xmlns:a16="http://schemas.microsoft.com/office/drawing/2014/main" id="{0B5AAFED-565B-30E8-269A-BF424EDB6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757" y="0"/>
            <a:ext cx="965200" cy="6858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B80C45A-28FB-74C3-67D2-03BE99BB6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015" y="6201290"/>
            <a:ext cx="501657" cy="4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587575538,&quot;Placement&quot;:&quot;Footer&quot;,&quot;Top&quot;:521.96,&quot;Left&quot;:381.842682,&quot;SlideWidth&quot;:960,&quot;SlideHeight&quot;:540}">
            <a:extLst>
              <a:ext uri="{FF2B5EF4-FFF2-40B4-BE49-F238E27FC236}">
                <a16:creationId xmlns:a16="http://schemas.microsoft.com/office/drawing/2014/main" id="{58E884F1-72D8-4AF7-B572-3EAAF3AC40FD}"/>
              </a:ext>
            </a:extLst>
          </p:cNvPr>
          <p:cNvSpPr txBox="1"/>
          <p:nvPr userDrawn="1"/>
        </p:nvSpPr>
        <p:spPr>
          <a:xfrm>
            <a:off x="4849402" y="6628892"/>
            <a:ext cx="2493196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Gruppo 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120564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6" r:id="rId3"/>
    <p:sldLayoutId id="2147483673" r:id="rId4"/>
    <p:sldLayoutId id="2147483659" r:id="rId5"/>
    <p:sldLayoutId id="2147483672" r:id="rId6"/>
    <p:sldLayoutId id="2147483664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uppotim.it/it/gruppo/laparitanonpuoaspettare.html" TargetMode="External"/><Relationship Id="rId5" Type="http://schemas.openxmlformats.org/officeDocument/2006/relationships/image" Target="../media/image12.jp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hyperlink" Target="https://www.tim.it/trova-negozi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8E955B-EF61-1597-CD6E-FC518247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AEB891D-BB7F-7949-81D3-521AC669934B}"/>
              </a:ext>
            </a:extLst>
          </p:cNvPr>
          <p:cNvSpPr/>
          <p:nvPr/>
        </p:nvSpPr>
        <p:spPr>
          <a:xfrm>
            <a:off x="-73478" y="2627256"/>
            <a:ext cx="12265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#LaParitàNonPuòAspettare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5DAEBC-EEA5-834D-DFF8-708A22AD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" y="1817722"/>
            <a:ext cx="10608860" cy="4067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2DDA27-FF86-5A2F-C528-110561295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" y="3652215"/>
            <a:ext cx="10608860" cy="4067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BD22DF-7FAD-89A4-EB96-86DE3F0359D4}"/>
              </a:ext>
            </a:extLst>
          </p:cNvPr>
          <p:cNvSpPr/>
          <p:nvPr/>
        </p:nvSpPr>
        <p:spPr>
          <a:xfrm>
            <a:off x="-73478" y="4045561"/>
            <a:ext cx="12289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i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Sabina Strazzullo</a:t>
            </a:r>
          </a:p>
        </p:txBody>
      </p:sp>
    </p:spTree>
    <p:extLst>
      <p:ext uri="{BB962C8B-B14F-4D97-AF65-F5344CB8AC3E}">
        <p14:creationId xmlns:p14="http://schemas.microsoft.com/office/powerpoint/2010/main" val="201959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A197973-61EA-19F1-897A-36CB7E6C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0D79705-2DA6-3F0C-478A-A6A92DCA625E}"/>
              </a:ext>
            </a:extLst>
          </p:cNvPr>
          <p:cNvSpPr/>
          <p:nvPr/>
        </p:nvSpPr>
        <p:spPr>
          <a:xfrm>
            <a:off x="0" y="2921168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58656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C43D423-0854-5A56-75BA-487AB41DA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DB0BE48-8E8C-0AFB-0479-5C4BEC92932D}"/>
              </a:ext>
            </a:extLst>
          </p:cNvPr>
          <p:cNvSpPr/>
          <p:nvPr/>
        </p:nvSpPr>
        <p:spPr>
          <a:xfrm>
            <a:off x="2002970" y="1231263"/>
            <a:ext cx="9904920" cy="4734108"/>
          </a:xfrm>
          <a:prstGeom prst="roundRect">
            <a:avLst>
              <a:gd name="adj" fmla="val 101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10">
            <a:extLst>
              <a:ext uri="{FF2B5EF4-FFF2-40B4-BE49-F238E27FC236}">
                <a16:creationId xmlns:a16="http://schemas.microsoft.com/office/drawing/2014/main" id="{8BF7414C-CC48-7FE7-F143-BA11CA14B77F}"/>
              </a:ext>
            </a:extLst>
          </p:cNvPr>
          <p:cNvSpPr/>
          <p:nvPr/>
        </p:nvSpPr>
        <p:spPr>
          <a:xfrm>
            <a:off x="-458" y="348334"/>
            <a:ext cx="12192458" cy="344283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#LaParitàNonPuòAspettare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B3792F-26D5-95F9-41D7-F6A56847AC4D}"/>
              </a:ext>
            </a:extLst>
          </p:cNvPr>
          <p:cNvSpPr txBox="1"/>
          <p:nvPr/>
        </p:nvSpPr>
        <p:spPr>
          <a:xfrm>
            <a:off x="3472548" y="2223267"/>
            <a:ext cx="8435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i="0" dirty="0">
                <a:solidFill>
                  <a:srgbClr val="7DD4FB"/>
                </a:solidFill>
                <a:effectLst/>
                <a:latin typeface="TIM Sans" panose="02020503040602060503" pitchFamily="18" charset="0"/>
              </a:rPr>
              <a:t>«La parità non può aspettare. </a:t>
            </a:r>
            <a:br>
              <a:rPr lang="it-IT" sz="2400" i="0" dirty="0">
                <a:solidFill>
                  <a:srgbClr val="7DD4FB"/>
                </a:solidFill>
                <a:effectLst/>
                <a:latin typeface="TIM Sans" panose="02020503040602060503" pitchFamily="18" charset="0"/>
              </a:rPr>
            </a:br>
            <a:r>
              <a:rPr lang="it-IT" sz="2400" i="0" dirty="0">
                <a:solidFill>
                  <a:srgbClr val="7DD4FB"/>
                </a:solidFill>
                <a:effectLst/>
                <a:latin typeface="TIM Sans" panose="02020503040602060503" pitchFamily="18" charset="0"/>
              </a:rPr>
              <a:t>Perché all’Italia che vuole crescere serve il talento, la passione, il coraggio e l’impegno di tutte e tutti. </a:t>
            </a:r>
            <a:br>
              <a:rPr lang="it-IT" sz="2400" i="0" dirty="0">
                <a:solidFill>
                  <a:srgbClr val="7DD4FB"/>
                </a:solidFill>
                <a:effectLst/>
                <a:latin typeface="TIM Sans" panose="02020503040602060503" pitchFamily="18" charset="0"/>
              </a:rPr>
            </a:br>
            <a:r>
              <a:rPr lang="it-IT" sz="2400" i="0" dirty="0">
                <a:solidFill>
                  <a:srgbClr val="7DD4FB"/>
                </a:solidFill>
                <a:effectLst/>
                <a:latin typeface="TIM Sans" panose="02020503040602060503" pitchFamily="18" charset="0"/>
              </a:rPr>
              <a:t>Connettiamoci per superare gli stereotipi, offrire opportunità alle donne e contrastare la violenza di genere».</a:t>
            </a:r>
            <a:r>
              <a:rPr lang="it-IT" sz="2400" i="0" dirty="0">
                <a:solidFill>
                  <a:srgbClr val="00B0F0"/>
                </a:solidFill>
                <a:effectLst/>
                <a:latin typeface="TIM Sans" panose="02020503040602060503" pitchFamily="18" charset="0"/>
              </a:rPr>
              <a:t> </a:t>
            </a:r>
            <a:endParaRPr lang="it-IT" sz="2400" dirty="0">
              <a:solidFill>
                <a:srgbClr val="00B0F0"/>
              </a:solidFill>
              <a:latin typeface="TIM Sans" panose="02020503040602060503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E5DF468-7607-D650-EC9A-0BA0311B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19" y="5220415"/>
            <a:ext cx="1414764" cy="13780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magine 17" descr="Immagine che contiene Elementi grafici, logo, simbolo, design&#10;&#10;Descrizione generata automaticamente">
            <a:extLst>
              <a:ext uri="{FF2B5EF4-FFF2-40B4-BE49-F238E27FC236}">
                <a16:creationId xmlns:a16="http://schemas.microsoft.com/office/drawing/2014/main" id="{170895F1-9B77-AE24-8D72-B2DBCCB0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341" y="5220415"/>
            <a:ext cx="1414764" cy="1414764"/>
          </a:xfrm>
          <a:prstGeom prst="roundRect">
            <a:avLst>
              <a:gd name="adj" fmla="val 1475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43A9F8-7D6A-A609-84E6-C893C262D70D}"/>
              </a:ext>
            </a:extLst>
          </p:cNvPr>
          <p:cNvSpPr txBox="1"/>
          <p:nvPr/>
        </p:nvSpPr>
        <p:spPr>
          <a:xfrm>
            <a:off x="2384658" y="1347915"/>
            <a:ext cx="944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 Sans" panose="02020503040602060503" pitchFamily="18" charset="0"/>
              </a:rPr>
              <a:t>Nel Global Gender Gap Report del 2024 l’Italia occupa l’87° posto della classifica, perdendo altre 8 posizioni rispetto al 2023.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51634-520F-1F97-EDA2-D48622E0CE27}"/>
              </a:ext>
            </a:extLst>
          </p:cNvPr>
          <p:cNvSpPr txBox="1"/>
          <p:nvPr/>
        </p:nvSpPr>
        <p:spPr>
          <a:xfrm>
            <a:off x="3363690" y="4268572"/>
            <a:ext cx="830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chemeClr val="bg1"/>
                </a:solidFill>
                <a:latin typeface="TIM Sans" panose="02020503040602060503" pitchFamily="18" charset="0"/>
              </a:rPr>
              <a:t>Con #</a:t>
            </a:r>
            <a:r>
              <a:rPr lang="it-IT" sz="2400" dirty="0">
                <a:solidFill>
                  <a:schemeClr val="bg1"/>
                </a:solidFill>
                <a:latin typeface="TIM Sans" panose="020205030406020605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LaParitàNonPuòAspettare</a:t>
            </a:r>
            <a:r>
              <a:rPr lang="it-IT" sz="2400" dirty="0">
                <a:solidFill>
                  <a:schemeClr val="bg1"/>
                </a:solidFill>
                <a:latin typeface="TIM Sans" panose="02020503040602060503" pitchFamily="18" charset="0"/>
              </a:rPr>
              <a:t> creiamo consapevolezza e forniamo strumenti per contrastare il gender gap.</a:t>
            </a:r>
          </a:p>
        </p:txBody>
      </p:sp>
      <p:pic>
        <p:nvPicPr>
          <p:cNvPr id="9" name="Immagine 8" descr="Immagine che contiene Viso umano, terreno, persona, vestiti&#10;&#10;Descrizione generata automaticamente">
            <a:extLst>
              <a:ext uri="{FF2B5EF4-FFF2-40B4-BE49-F238E27FC236}">
                <a16:creationId xmlns:a16="http://schemas.microsoft.com/office/drawing/2014/main" id="{9833566D-2403-63F5-E762-64787EB1C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00" y="2373508"/>
            <a:ext cx="2645175" cy="264517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magine 10" descr="Immagine che contiene Viso umano, persona, vestiti, Blazer&#10;&#10;Descrizione generata automaticamente">
            <a:extLst>
              <a:ext uri="{FF2B5EF4-FFF2-40B4-BE49-F238E27FC236}">
                <a16:creationId xmlns:a16="http://schemas.microsoft.com/office/drawing/2014/main" id="{D58C5250-4FDC-1D4B-DDE4-536F50422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590" y="5220415"/>
            <a:ext cx="1442871" cy="1442871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Immagine 1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F5AA418-108C-BDA0-3204-12E65B356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9768" y="5220415"/>
            <a:ext cx="1414764" cy="141476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9D4ADA-0518-2653-07AC-4B82E37484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4151736" y="525140"/>
            <a:ext cx="3888527" cy="5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E63720F-C871-966B-5741-F7EB5B47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AEB891D-BB7F-7949-81D3-521AC669934B}"/>
              </a:ext>
            </a:extLst>
          </p:cNvPr>
          <p:cNvSpPr/>
          <p:nvPr/>
        </p:nvSpPr>
        <p:spPr>
          <a:xfrm>
            <a:off x="-73478" y="2649026"/>
            <a:ext cx="12265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I negozi TIM sono un «PUNTO VIOLA»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5DAEBC-EEA5-834D-DFF8-708A22AD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" y="2013663"/>
            <a:ext cx="10608860" cy="4067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2DDA27-FF86-5A2F-C528-110561295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" y="3848156"/>
            <a:ext cx="10608860" cy="40673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34E0837-D243-AD0D-5570-E3E1CC192B42}"/>
              </a:ext>
            </a:extLst>
          </p:cNvPr>
          <p:cNvSpPr/>
          <p:nvPr/>
        </p:nvSpPr>
        <p:spPr>
          <a:xfrm>
            <a:off x="-73478" y="4241502"/>
            <a:ext cx="12289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i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Helen Festa</a:t>
            </a:r>
          </a:p>
        </p:txBody>
      </p:sp>
    </p:spTree>
    <p:extLst>
      <p:ext uri="{BB962C8B-B14F-4D97-AF65-F5344CB8AC3E}">
        <p14:creationId xmlns:p14="http://schemas.microsoft.com/office/powerpoint/2010/main" val="162486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08EC79D-CFA1-1183-3FAC-4320F209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A6E2E20-47FF-78BE-ECCE-D27A14CB777A}"/>
              </a:ext>
            </a:extLst>
          </p:cNvPr>
          <p:cNvSpPr txBox="1"/>
          <p:nvPr/>
        </p:nvSpPr>
        <p:spPr>
          <a:xfrm>
            <a:off x="2231571" y="4137271"/>
            <a:ext cx="10885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Grazie alla collaborazione con «DONNEXSTRADA» </a:t>
            </a:r>
          </a:p>
          <a:p>
            <a:pPr>
              <a:buNone/>
            </a:pPr>
            <a:r>
              <a:rPr lang="it-IT" sz="4400" b="1" dirty="0">
                <a:solidFill>
                  <a:schemeClr val="bg1"/>
                </a:solidFill>
                <a:latin typeface="TIM Sans" panose="02020503040602060503" pitchFamily="18" charset="0"/>
              </a:rPr>
              <a:t>250</a:t>
            </a:r>
            <a:r>
              <a:rPr lang="it-IT" sz="4400" b="1" dirty="0">
                <a:solidFill>
                  <a:srgbClr val="00B0F0"/>
                </a:solidFill>
                <a:latin typeface="TIM Sans" panose="02020503040602060503" pitchFamily="18" charset="0"/>
              </a:rPr>
              <a:t> </a:t>
            </a:r>
            <a:r>
              <a:rPr lang="it-IT" sz="4400" b="1" dirty="0">
                <a:solidFill>
                  <a:schemeClr val="bg1"/>
                </a:solidFill>
                <a:latin typeface="TIM Sans" panose="02020503040602060503" pitchFamily="18" charset="0"/>
              </a:rPr>
              <a:t>negozi TIM </a:t>
            </a:r>
            <a:r>
              <a:rPr lang="it-IT" sz="4400" b="1" dirty="0">
                <a:solidFill>
                  <a:srgbClr val="7DD4FB"/>
                </a:solidFill>
                <a:latin typeface="TIM Sans" panose="02020503040602060503" pitchFamily="18" charset="0"/>
              </a:rPr>
              <a:t>sono Punti Viola</a:t>
            </a:r>
          </a:p>
        </p:txBody>
      </p:sp>
      <p:sp>
        <p:nvSpPr>
          <p:cNvPr id="4" name="Rettangolo 10">
            <a:extLst>
              <a:ext uri="{FF2B5EF4-FFF2-40B4-BE49-F238E27FC236}">
                <a16:creationId xmlns:a16="http://schemas.microsoft.com/office/drawing/2014/main" id="{C390814B-DCFE-BBFF-9271-6CA95C70B626}"/>
              </a:ext>
            </a:extLst>
          </p:cNvPr>
          <p:cNvSpPr/>
          <p:nvPr/>
        </p:nvSpPr>
        <p:spPr>
          <a:xfrm>
            <a:off x="0" y="348334"/>
            <a:ext cx="12191999" cy="235804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L’impegno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di TIM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nei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negozi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 Sans Heavy" panose="02020503040602060503" pitchFamily="18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0350E9-B046-8CB7-9A5B-ACFD3AFEF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151736" y="525140"/>
            <a:ext cx="3888527" cy="5293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F808A5-757E-5BA4-329F-345270073FB7}"/>
              </a:ext>
            </a:extLst>
          </p:cNvPr>
          <p:cNvSpPr txBox="1"/>
          <p:nvPr/>
        </p:nvSpPr>
        <p:spPr>
          <a:xfrm>
            <a:off x="-459" y="1144531"/>
            <a:ext cx="12192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Uno strumento per sostenere concretamente </a:t>
            </a:r>
          </a:p>
          <a:p>
            <a:pPr algn="ctr">
              <a:buNone/>
            </a:pP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la lotta alla </a:t>
            </a:r>
            <a:r>
              <a:rPr lang="it-IT" sz="2800" b="1" dirty="0">
                <a:solidFill>
                  <a:schemeClr val="bg1"/>
                </a:solidFill>
                <a:latin typeface="TIM Sans" panose="02020503040602060503" pitchFamily="18" charset="0"/>
              </a:rPr>
              <a:t>violenza di genere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0F8BC5-2D71-7879-3610-0724C34CDF71}"/>
              </a:ext>
            </a:extLst>
          </p:cNvPr>
          <p:cNvSpPr txBox="1"/>
          <p:nvPr/>
        </p:nvSpPr>
        <p:spPr>
          <a:xfrm>
            <a:off x="3370775" y="2697709"/>
            <a:ext cx="640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7DD4FB"/>
                </a:solidFill>
                <a:latin typeface="TIM Sans" panose="02020503040602060503" pitchFamily="18" charset="0"/>
              </a:rPr>
              <a:t>Presenza</a:t>
            </a: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 capillare sul territorio</a:t>
            </a:r>
          </a:p>
          <a:p>
            <a:r>
              <a:rPr lang="it-IT" sz="2800" dirty="0">
                <a:solidFill>
                  <a:srgbClr val="7DD4FB"/>
                </a:solidFill>
                <a:latin typeface="TIM Sans" panose="02020503040602060503" pitchFamily="18" charset="0"/>
              </a:rPr>
              <a:t>Integrazione</a:t>
            </a: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 con la comunità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2AB5D45-78D6-A668-BCCD-5D9EF85320F8}"/>
              </a:ext>
            </a:extLst>
          </p:cNvPr>
          <p:cNvSpPr/>
          <p:nvPr/>
        </p:nvSpPr>
        <p:spPr>
          <a:xfrm>
            <a:off x="286228" y="2533653"/>
            <a:ext cx="11154658" cy="12664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9149DE1-FC54-75EA-FB80-EE0EEF7F6CE0}"/>
              </a:ext>
            </a:extLst>
          </p:cNvPr>
          <p:cNvGrpSpPr/>
          <p:nvPr/>
        </p:nvGrpSpPr>
        <p:grpSpPr>
          <a:xfrm>
            <a:off x="9532223" y="1626346"/>
            <a:ext cx="2323743" cy="2414646"/>
            <a:chOff x="8965245" y="1845326"/>
            <a:chExt cx="2861311" cy="316734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02FEF20-6DF7-F615-83CA-2CE89742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9" r="30625" b="4148"/>
            <a:stretch/>
          </p:blipFill>
          <p:spPr>
            <a:xfrm>
              <a:off x="8965245" y="1845326"/>
              <a:ext cx="2861311" cy="3167348"/>
            </a:xfrm>
            <a:prstGeom prst="rect">
              <a:avLst/>
            </a:prstGeom>
            <a:effectLst>
              <a:glow rad="139700">
                <a:schemeClr val="accent5">
                  <a:lumMod val="75000"/>
                </a:schemeClr>
              </a:glow>
            </a:effectLst>
          </p:spPr>
        </p:pic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D3169113-05DB-5306-91FA-FA3A9A172180}"/>
                </a:ext>
              </a:extLst>
            </p:cNvPr>
            <p:cNvGrpSpPr/>
            <p:nvPr/>
          </p:nvGrpSpPr>
          <p:grpSpPr>
            <a:xfrm>
              <a:off x="9140480" y="2337823"/>
              <a:ext cx="338340" cy="422478"/>
              <a:chOff x="3695696" y="3310426"/>
              <a:chExt cx="338340" cy="422478"/>
            </a:xfrm>
          </p:grpSpPr>
          <p:pic>
            <p:nvPicPr>
              <p:cNvPr id="128" name="Immagine 12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77147B5C-C774-5335-9665-055E0F04BE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29" name="Immagine 12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46522ED0-007E-B3B2-61BF-52BE27A791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14C913F8-FAB5-E881-4DF6-43E4F3D97E03}"/>
                </a:ext>
              </a:extLst>
            </p:cNvPr>
            <p:cNvGrpSpPr/>
            <p:nvPr/>
          </p:nvGrpSpPr>
          <p:grpSpPr>
            <a:xfrm>
              <a:off x="9355633" y="2337823"/>
              <a:ext cx="338340" cy="422478"/>
              <a:chOff x="3695696" y="3310426"/>
              <a:chExt cx="338340" cy="422478"/>
            </a:xfrm>
          </p:grpSpPr>
          <p:pic>
            <p:nvPicPr>
              <p:cNvPr id="126" name="Immagine 12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FFB78E6-902E-0486-CB4E-1DB30883B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27" name="Immagine 12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6919B242-E28B-5E6E-F7F6-1DF3950653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2729677D-2AC1-1B7C-E87D-B67E291411B2}"/>
                </a:ext>
              </a:extLst>
            </p:cNvPr>
            <p:cNvGrpSpPr/>
            <p:nvPr/>
          </p:nvGrpSpPr>
          <p:grpSpPr>
            <a:xfrm>
              <a:off x="9382063" y="2150751"/>
              <a:ext cx="338340" cy="422478"/>
              <a:chOff x="3695696" y="3310426"/>
              <a:chExt cx="338340" cy="422478"/>
            </a:xfrm>
          </p:grpSpPr>
          <p:pic>
            <p:nvPicPr>
              <p:cNvPr id="124" name="Immagine 12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B8133777-2711-4849-9DCE-3B839A0CE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25" name="Immagine 12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745890C1-AAC6-2880-3F19-237B47EF59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5FCABFB4-9775-238C-A59A-F369EF2A413A}"/>
                </a:ext>
              </a:extLst>
            </p:cNvPr>
            <p:cNvGrpSpPr/>
            <p:nvPr/>
          </p:nvGrpSpPr>
          <p:grpSpPr>
            <a:xfrm>
              <a:off x="9529163" y="2220839"/>
              <a:ext cx="338340" cy="422478"/>
              <a:chOff x="3695696" y="3310426"/>
              <a:chExt cx="338340" cy="422478"/>
            </a:xfrm>
          </p:grpSpPr>
          <p:pic>
            <p:nvPicPr>
              <p:cNvPr id="122" name="Immagine 12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7A1E3C93-670A-D949-C26F-1D0AE42CEF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23" name="Immagine 12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89C8E115-51F1-B177-34BB-9B05BA7BC0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D16AD99-2BEB-FCC7-21BA-7B77FABD9514}"/>
                </a:ext>
              </a:extLst>
            </p:cNvPr>
            <p:cNvGrpSpPr/>
            <p:nvPr/>
          </p:nvGrpSpPr>
          <p:grpSpPr>
            <a:xfrm>
              <a:off x="9594303" y="2550075"/>
              <a:ext cx="338340" cy="422478"/>
              <a:chOff x="3695696" y="3310426"/>
              <a:chExt cx="338340" cy="422478"/>
            </a:xfrm>
          </p:grpSpPr>
          <p:pic>
            <p:nvPicPr>
              <p:cNvPr id="120" name="Immagine 11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BFE80D05-4315-0C9B-C39D-BD4B19F38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21" name="Immagine 12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78533912-F678-F20F-8F0F-193C4F2BF5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DB4DAA01-6395-5A34-A7B9-62B4835461F5}"/>
                </a:ext>
              </a:extLst>
            </p:cNvPr>
            <p:cNvGrpSpPr/>
            <p:nvPr/>
          </p:nvGrpSpPr>
          <p:grpSpPr>
            <a:xfrm>
              <a:off x="9823103" y="1979985"/>
              <a:ext cx="338340" cy="422478"/>
              <a:chOff x="3695696" y="3310426"/>
              <a:chExt cx="338340" cy="422478"/>
            </a:xfrm>
          </p:grpSpPr>
          <p:pic>
            <p:nvPicPr>
              <p:cNvPr id="118" name="Immagine 11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42357936-13B7-C3DC-E9CC-547D55E14B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19" name="Immagine 11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DB9B9226-1E10-436E-E71B-675C12603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7594D7E3-6517-AC57-CF3F-AC9B7C7A1487}"/>
                </a:ext>
              </a:extLst>
            </p:cNvPr>
            <p:cNvGrpSpPr/>
            <p:nvPr/>
          </p:nvGrpSpPr>
          <p:grpSpPr>
            <a:xfrm>
              <a:off x="9739956" y="2303573"/>
              <a:ext cx="338340" cy="422478"/>
              <a:chOff x="3695696" y="3310426"/>
              <a:chExt cx="338340" cy="422478"/>
            </a:xfrm>
          </p:grpSpPr>
          <p:pic>
            <p:nvPicPr>
              <p:cNvPr id="116" name="Immagine 11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D6E65960-13C4-D1A8-CF54-DFF54B56E8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17" name="Immagine 11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A268B535-B32D-011C-9611-EA47FD279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7A435DBE-4639-E4FC-BBB8-93D8DCC98822}"/>
                </a:ext>
              </a:extLst>
            </p:cNvPr>
            <p:cNvGrpSpPr/>
            <p:nvPr/>
          </p:nvGrpSpPr>
          <p:grpSpPr>
            <a:xfrm>
              <a:off x="9882295" y="2363911"/>
              <a:ext cx="442500" cy="422478"/>
              <a:chOff x="3695696" y="3310426"/>
              <a:chExt cx="338340" cy="422478"/>
            </a:xfrm>
          </p:grpSpPr>
          <p:pic>
            <p:nvPicPr>
              <p:cNvPr id="114" name="Immagine 11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C7A27B0F-46B0-B538-54A9-CEE6860DD9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15" name="Immagine 11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CA08D434-620A-8690-02B7-648A258209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6850F4D5-0A0B-D52B-20DA-D05D17C7109A}"/>
                </a:ext>
              </a:extLst>
            </p:cNvPr>
            <p:cNvGrpSpPr/>
            <p:nvPr/>
          </p:nvGrpSpPr>
          <p:grpSpPr>
            <a:xfrm>
              <a:off x="9705849" y="2692658"/>
              <a:ext cx="338340" cy="422478"/>
              <a:chOff x="3695696" y="3310426"/>
              <a:chExt cx="338340" cy="422478"/>
            </a:xfrm>
          </p:grpSpPr>
          <p:pic>
            <p:nvPicPr>
              <p:cNvPr id="112" name="Immagine 11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38E9E1B-C459-FF10-FBE8-EC1A59D24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13" name="Immagine 11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E6D17EF3-4295-E155-860D-7C1873565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B821928D-87FE-1E58-E9A9-FEF464CBC7EF}"/>
                </a:ext>
              </a:extLst>
            </p:cNvPr>
            <p:cNvGrpSpPr/>
            <p:nvPr/>
          </p:nvGrpSpPr>
          <p:grpSpPr>
            <a:xfrm>
              <a:off x="10048503" y="1865670"/>
              <a:ext cx="338340" cy="422478"/>
              <a:chOff x="3695696" y="3310426"/>
              <a:chExt cx="338340" cy="422478"/>
            </a:xfrm>
          </p:grpSpPr>
          <p:pic>
            <p:nvPicPr>
              <p:cNvPr id="110" name="Immagine 10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67A78FEF-1E1C-13FA-1FC2-6DF27F732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11" name="Immagine 11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46DA43F6-A4FC-9480-114C-B428C52291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DDA1231F-F9CF-6370-2E39-10E2D4AA1704}"/>
                </a:ext>
              </a:extLst>
            </p:cNvPr>
            <p:cNvGrpSpPr/>
            <p:nvPr/>
          </p:nvGrpSpPr>
          <p:grpSpPr>
            <a:xfrm>
              <a:off x="10113064" y="2126260"/>
              <a:ext cx="338340" cy="422478"/>
              <a:chOff x="3695696" y="3310426"/>
              <a:chExt cx="338340" cy="422478"/>
            </a:xfrm>
          </p:grpSpPr>
          <p:pic>
            <p:nvPicPr>
              <p:cNvPr id="108" name="Immagine 10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48FD75D-9E02-C5B2-3691-9AEA6D5E2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09" name="Immagine 10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0D181FFD-4EE4-75C0-5CF4-F8298FA9F5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1D316BDF-64D0-2BE9-34BC-13AA9C321C0A}"/>
                </a:ext>
              </a:extLst>
            </p:cNvPr>
            <p:cNvGrpSpPr/>
            <p:nvPr/>
          </p:nvGrpSpPr>
          <p:grpSpPr>
            <a:xfrm>
              <a:off x="10093088" y="2595766"/>
              <a:ext cx="338340" cy="422478"/>
              <a:chOff x="3695696" y="3310426"/>
              <a:chExt cx="338340" cy="422478"/>
            </a:xfrm>
          </p:grpSpPr>
          <p:pic>
            <p:nvPicPr>
              <p:cNvPr id="106" name="Immagine 10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22E29783-8DE8-6FF0-295E-E0CDAAECDD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07" name="Immagine 10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EE429786-1329-AAEB-E536-1CF843763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EB72D354-45D1-7D42-2075-AF707E5DC425}"/>
                </a:ext>
              </a:extLst>
            </p:cNvPr>
            <p:cNvGrpSpPr/>
            <p:nvPr/>
          </p:nvGrpSpPr>
          <p:grpSpPr>
            <a:xfrm>
              <a:off x="10289035" y="2828470"/>
              <a:ext cx="338340" cy="422478"/>
              <a:chOff x="3695696" y="3310426"/>
              <a:chExt cx="338340" cy="422478"/>
            </a:xfrm>
          </p:grpSpPr>
          <p:pic>
            <p:nvPicPr>
              <p:cNvPr id="104" name="Immagine 10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96316FF6-59A7-71D1-A06E-3204B281C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05" name="Immagine 10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30E866EB-D50D-B764-60EF-B71A8B7E7B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DC30B601-30B8-810F-5879-886E1D03F73D}"/>
                </a:ext>
              </a:extLst>
            </p:cNvPr>
            <p:cNvGrpSpPr/>
            <p:nvPr/>
          </p:nvGrpSpPr>
          <p:grpSpPr>
            <a:xfrm>
              <a:off x="10008319" y="2824232"/>
              <a:ext cx="338340" cy="422478"/>
              <a:chOff x="3695696" y="3310426"/>
              <a:chExt cx="338340" cy="422478"/>
            </a:xfrm>
          </p:grpSpPr>
          <p:pic>
            <p:nvPicPr>
              <p:cNvPr id="102" name="Immagine 10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D2792626-A3AF-4A43-9994-9052B4CA2E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03" name="Immagine 10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CC2ABD64-6CDE-9065-26DF-D8CA51F7D5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E93F19CF-0D09-88B9-C184-6190D022DCE9}"/>
                </a:ext>
              </a:extLst>
            </p:cNvPr>
            <p:cNvGrpSpPr/>
            <p:nvPr/>
          </p:nvGrpSpPr>
          <p:grpSpPr>
            <a:xfrm>
              <a:off x="10302253" y="3237418"/>
              <a:ext cx="338340" cy="422478"/>
              <a:chOff x="3695696" y="3310426"/>
              <a:chExt cx="338340" cy="422478"/>
            </a:xfrm>
          </p:grpSpPr>
          <p:pic>
            <p:nvPicPr>
              <p:cNvPr id="100" name="Immagine 9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DFB188B-06FB-1F41-C170-67B88B2BA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101" name="Immagine 10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1E8FCAAA-553D-5BFD-B141-0DEC076C2F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B1399559-3BDA-1144-9011-243BC2C118D5}"/>
                </a:ext>
              </a:extLst>
            </p:cNvPr>
            <p:cNvGrpSpPr/>
            <p:nvPr/>
          </p:nvGrpSpPr>
          <p:grpSpPr>
            <a:xfrm>
              <a:off x="10568152" y="3321548"/>
              <a:ext cx="338340" cy="422478"/>
              <a:chOff x="3695696" y="3310426"/>
              <a:chExt cx="338340" cy="422478"/>
            </a:xfrm>
          </p:grpSpPr>
          <p:pic>
            <p:nvPicPr>
              <p:cNvPr id="98" name="Immagine 9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EA1B1E6E-413C-5828-A4AA-AFAA65CD36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99" name="Immagine 9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A23BB481-5762-7FCB-FB4F-CC0DDF511A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63378D6B-88E3-A538-631B-75863B59FFE7}"/>
                </a:ext>
              </a:extLst>
            </p:cNvPr>
            <p:cNvGrpSpPr/>
            <p:nvPr/>
          </p:nvGrpSpPr>
          <p:grpSpPr>
            <a:xfrm>
              <a:off x="11045027" y="3648343"/>
              <a:ext cx="338340" cy="422478"/>
              <a:chOff x="3695696" y="3310426"/>
              <a:chExt cx="338340" cy="422478"/>
            </a:xfrm>
          </p:grpSpPr>
          <p:pic>
            <p:nvPicPr>
              <p:cNvPr id="96" name="Immagine 9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28C2F6EB-9AF1-DE43-967F-C23A4AE7C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97" name="Immagine 9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8377BA54-5923-BE15-4AF9-BBB0F3C29B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E55F537B-A14F-00AE-5C45-4648E25F515E}"/>
                </a:ext>
              </a:extLst>
            </p:cNvPr>
            <p:cNvGrpSpPr/>
            <p:nvPr/>
          </p:nvGrpSpPr>
          <p:grpSpPr>
            <a:xfrm>
              <a:off x="10563898" y="3667831"/>
              <a:ext cx="338340" cy="422478"/>
              <a:chOff x="3695696" y="3310426"/>
              <a:chExt cx="338340" cy="422478"/>
            </a:xfrm>
          </p:grpSpPr>
          <p:pic>
            <p:nvPicPr>
              <p:cNvPr id="94" name="Immagine 9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73E85F4C-83E2-2FE5-5BE3-161DFC58F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95" name="Immagine 9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5624B86D-5045-C4F6-F3CC-7121C50BF4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14ADC5E4-4C24-CF5F-8921-4B3B3C4F659F}"/>
                </a:ext>
              </a:extLst>
            </p:cNvPr>
            <p:cNvGrpSpPr/>
            <p:nvPr/>
          </p:nvGrpSpPr>
          <p:grpSpPr>
            <a:xfrm>
              <a:off x="11040773" y="3994626"/>
              <a:ext cx="338340" cy="422478"/>
              <a:chOff x="3695696" y="3310426"/>
              <a:chExt cx="338340" cy="422478"/>
            </a:xfrm>
          </p:grpSpPr>
          <p:pic>
            <p:nvPicPr>
              <p:cNvPr id="92" name="Immagine 9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E9CF2F45-9D49-B34B-60FF-2A6FE57325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93" name="Immagine 9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CC05D6CA-25F3-8F11-2B44-092651B8D9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6C7673F5-38F2-48AF-4C7F-C05D32BE8662}"/>
                </a:ext>
              </a:extLst>
            </p:cNvPr>
            <p:cNvGrpSpPr/>
            <p:nvPr/>
          </p:nvGrpSpPr>
          <p:grpSpPr>
            <a:xfrm>
              <a:off x="9173245" y="2612993"/>
              <a:ext cx="338340" cy="422478"/>
              <a:chOff x="3695696" y="3310426"/>
              <a:chExt cx="338340" cy="422478"/>
            </a:xfrm>
          </p:grpSpPr>
          <p:pic>
            <p:nvPicPr>
              <p:cNvPr id="90" name="Immagine 8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6ADECE25-15CB-3DD5-9299-E6C6B3E88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91" name="Immagine 9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3A6D9D27-E06D-F706-0D1C-FE5DECBC38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A6BD744B-82F9-7E9F-D65E-21A3699E4899}"/>
                </a:ext>
              </a:extLst>
            </p:cNvPr>
            <p:cNvGrpSpPr/>
            <p:nvPr/>
          </p:nvGrpSpPr>
          <p:grpSpPr>
            <a:xfrm>
              <a:off x="10779128" y="4338696"/>
              <a:ext cx="338340" cy="422478"/>
              <a:chOff x="3695696" y="3310426"/>
              <a:chExt cx="338340" cy="422478"/>
            </a:xfrm>
          </p:grpSpPr>
          <p:pic>
            <p:nvPicPr>
              <p:cNvPr id="88" name="Immagine 8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EFC0DDA6-CEDC-ACA8-E6FB-8BE432AE53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89" name="Immagine 8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C3ABE726-D22D-E2C1-95F5-65C14793F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7F44D078-3880-CF2D-F5F8-D432B8A82C9F}"/>
                </a:ext>
              </a:extLst>
            </p:cNvPr>
            <p:cNvGrpSpPr/>
            <p:nvPr/>
          </p:nvGrpSpPr>
          <p:grpSpPr>
            <a:xfrm>
              <a:off x="9530468" y="3624936"/>
              <a:ext cx="338340" cy="422478"/>
              <a:chOff x="3695696" y="3310426"/>
              <a:chExt cx="338340" cy="422478"/>
            </a:xfrm>
          </p:grpSpPr>
          <p:pic>
            <p:nvPicPr>
              <p:cNvPr id="86" name="Immagine 8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4559EFF0-385A-FCD0-71D7-1EB8DD89B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87" name="Immagine 8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5D53DAAE-071F-1A40-4A53-AD91869FD0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9AF98F0D-8305-DAB6-81D9-291282218575}"/>
                </a:ext>
              </a:extLst>
            </p:cNvPr>
            <p:cNvGrpSpPr/>
            <p:nvPr/>
          </p:nvGrpSpPr>
          <p:grpSpPr>
            <a:xfrm>
              <a:off x="9196950" y="3832934"/>
              <a:ext cx="338340" cy="422478"/>
              <a:chOff x="3695696" y="3310426"/>
              <a:chExt cx="338340" cy="422478"/>
            </a:xfrm>
          </p:grpSpPr>
          <p:pic>
            <p:nvPicPr>
              <p:cNvPr id="84" name="Immagine 8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13557C81-FD34-C3F9-2E8C-EC854B7E3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85" name="Immagine 8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97C86B99-0156-F9EC-2ABA-62F1BBA8D5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67F34B10-F41F-ECC8-8F15-B9CEA391DB96}"/>
                </a:ext>
              </a:extLst>
            </p:cNvPr>
            <p:cNvGrpSpPr/>
            <p:nvPr/>
          </p:nvGrpSpPr>
          <p:grpSpPr>
            <a:xfrm>
              <a:off x="9272854" y="3575165"/>
              <a:ext cx="338340" cy="422478"/>
              <a:chOff x="3695696" y="3310426"/>
              <a:chExt cx="338340" cy="422478"/>
            </a:xfrm>
          </p:grpSpPr>
          <p:pic>
            <p:nvPicPr>
              <p:cNvPr id="82" name="Immagine 8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2DAF4D71-47DC-3517-6A7D-AFFE77C25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83" name="Immagine 8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AD29100F-1BF3-AB4C-5182-2C39C03C6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75AE872C-49C1-A88E-BF90-D07BCD9F5BB0}"/>
                </a:ext>
              </a:extLst>
            </p:cNvPr>
            <p:cNvGrpSpPr/>
            <p:nvPr/>
          </p:nvGrpSpPr>
          <p:grpSpPr>
            <a:xfrm>
              <a:off x="9426716" y="4034791"/>
              <a:ext cx="338340" cy="422478"/>
              <a:chOff x="3695696" y="3310426"/>
              <a:chExt cx="338340" cy="422478"/>
            </a:xfrm>
          </p:grpSpPr>
          <p:pic>
            <p:nvPicPr>
              <p:cNvPr id="80" name="Immagine 7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D576CCEB-F00B-AB72-60D9-96D10E3BA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3EADC517-4F01-66BF-E3E0-A7D79945BA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837C8D9A-BE15-F7E3-6C4F-F8371B0DFDAC}"/>
                </a:ext>
              </a:extLst>
            </p:cNvPr>
            <p:cNvGrpSpPr/>
            <p:nvPr/>
          </p:nvGrpSpPr>
          <p:grpSpPr>
            <a:xfrm>
              <a:off x="10091068" y="3039439"/>
              <a:ext cx="338340" cy="422478"/>
              <a:chOff x="3695696" y="3310426"/>
              <a:chExt cx="338340" cy="422478"/>
            </a:xfrm>
          </p:grpSpPr>
          <p:pic>
            <p:nvPicPr>
              <p:cNvPr id="78" name="Immagine 7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2275FF02-2F0D-681F-DBE2-000E8F3531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79" name="Immagine 7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97B7D8A8-F5CC-96A7-FF88-4CA5A1C04E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590DCBB6-0C5D-47D1-19CD-D4548E1AC946}"/>
                </a:ext>
              </a:extLst>
            </p:cNvPr>
            <p:cNvGrpSpPr/>
            <p:nvPr/>
          </p:nvGrpSpPr>
          <p:grpSpPr>
            <a:xfrm>
              <a:off x="10653656" y="3432112"/>
              <a:ext cx="338340" cy="422478"/>
              <a:chOff x="3695696" y="3310426"/>
              <a:chExt cx="338340" cy="422478"/>
            </a:xfrm>
          </p:grpSpPr>
          <p:pic>
            <p:nvPicPr>
              <p:cNvPr id="76" name="Immagine 7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6CDC0568-76E3-E14D-E081-36491A866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6E562D64-6168-F4DD-85A6-CED482F339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B4364784-4DE8-0497-7331-EC01B256A17B}"/>
                </a:ext>
              </a:extLst>
            </p:cNvPr>
            <p:cNvGrpSpPr/>
            <p:nvPr/>
          </p:nvGrpSpPr>
          <p:grpSpPr>
            <a:xfrm>
              <a:off x="10587637" y="3071989"/>
              <a:ext cx="338340" cy="422478"/>
              <a:chOff x="3695696" y="3310426"/>
              <a:chExt cx="338340" cy="422478"/>
            </a:xfrm>
          </p:grpSpPr>
          <p:pic>
            <p:nvPicPr>
              <p:cNvPr id="74" name="Immagine 7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D33EC630-CC60-78D3-EF41-29DD48416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75" name="Immagine 7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FC523FA6-7C62-02D1-1D40-7BCDE3354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1CA50D76-A022-7466-8D14-802D3E680029}"/>
                </a:ext>
              </a:extLst>
            </p:cNvPr>
            <p:cNvGrpSpPr/>
            <p:nvPr/>
          </p:nvGrpSpPr>
          <p:grpSpPr>
            <a:xfrm>
              <a:off x="11064512" y="3398784"/>
              <a:ext cx="338340" cy="422478"/>
              <a:chOff x="3695696" y="3310426"/>
              <a:chExt cx="338340" cy="422478"/>
            </a:xfrm>
          </p:grpSpPr>
          <p:pic>
            <p:nvPicPr>
              <p:cNvPr id="72" name="Immagine 7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A5E54FF-5DAC-3B73-E3A4-22BDB638F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73" name="Immagine 7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2ED0783B-E233-F475-5C65-24DD83734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46FFEFCB-2C21-27C1-1B41-94C442897CA4}"/>
                </a:ext>
              </a:extLst>
            </p:cNvPr>
            <p:cNvGrpSpPr/>
            <p:nvPr/>
          </p:nvGrpSpPr>
          <p:grpSpPr>
            <a:xfrm>
              <a:off x="10913560" y="3269520"/>
              <a:ext cx="338340" cy="422478"/>
              <a:chOff x="3695696" y="3310426"/>
              <a:chExt cx="338340" cy="422478"/>
            </a:xfrm>
          </p:grpSpPr>
          <p:pic>
            <p:nvPicPr>
              <p:cNvPr id="70" name="Immagine 6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8E06AA68-8E7B-3AA5-6E00-CAB6A2A399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71" name="Immagine 7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BAC4BF97-9404-A35B-A25F-F2FC2C386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9985FAED-1A0F-356D-0B31-D74137A0F39F}"/>
                </a:ext>
              </a:extLst>
            </p:cNvPr>
            <p:cNvGrpSpPr/>
            <p:nvPr/>
          </p:nvGrpSpPr>
          <p:grpSpPr>
            <a:xfrm>
              <a:off x="10799953" y="4514561"/>
              <a:ext cx="338340" cy="422478"/>
              <a:chOff x="3695696" y="3310426"/>
              <a:chExt cx="338340" cy="422478"/>
            </a:xfrm>
          </p:grpSpPr>
          <p:pic>
            <p:nvPicPr>
              <p:cNvPr id="68" name="Immagine 6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CF4A5255-8AAA-D1E3-9AF3-31E35D0E7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69" name="Immagine 6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7C0DE46A-109D-DB62-8A3E-BFC8DB70C6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EA957F98-7DD2-1AE2-9AF3-D46354BBC434}"/>
                </a:ext>
              </a:extLst>
            </p:cNvPr>
            <p:cNvGrpSpPr/>
            <p:nvPr/>
          </p:nvGrpSpPr>
          <p:grpSpPr>
            <a:xfrm>
              <a:off x="11388314" y="3485118"/>
              <a:ext cx="338340" cy="422478"/>
              <a:chOff x="3695696" y="3310426"/>
              <a:chExt cx="338340" cy="422478"/>
            </a:xfrm>
          </p:grpSpPr>
          <p:pic>
            <p:nvPicPr>
              <p:cNvPr id="66" name="Immagine 6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0A130931-9909-94A3-6EB4-063360A9D8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67" name="Immagine 6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C686D78A-8154-ABEC-1807-576F90745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DEDA4037-DA73-E60F-A56A-57D8514E5D08}"/>
                </a:ext>
              </a:extLst>
            </p:cNvPr>
            <p:cNvGrpSpPr/>
            <p:nvPr/>
          </p:nvGrpSpPr>
          <p:grpSpPr>
            <a:xfrm>
              <a:off x="10492674" y="4522474"/>
              <a:ext cx="338340" cy="422478"/>
              <a:chOff x="3695696" y="3310426"/>
              <a:chExt cx="338340" cy="422478"/>
            </a:xfrm>
          </p:grpSpPr>
          <p:pic>
            <p:nvPicPr>
              <p:cNvPr id="64" name="Immagine 6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9327805F-589F-2F65-E1B8-C90F3F4AE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65" name="Immagine 6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30CF1886-BA79-BF31-AC67-D6B7098523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06198E95-FD57-E109-3A40-5A45ABD4CBB8}"/>
                </a:ext>
              </a:extLst>
            </p:cNvPr>
            <p:cNvGrpSpPr/>
            <p:nvPr/>
          </p:nvGrpSpPr>
          <p:grpSpPr>
            <a:xfrm>
              <a:off x="10344329" y="4241619"/>
              <a:ext cx="338340" cy="422478"/>
              <a:chOff x="3695696" y="3310426"/>
              <a:chExt cx="338340" cy="422478"/>
            </a:xfrm>
          </p:grpSpPr>
          <p:pic>
            <p:nvPicPr>
              <p:cNvPr id="62" name="Immagine 61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65960D6A-552C-F5C0-C1E7-01AAB24CA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63" name="Immagine 62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DBC3F71E-2EEE-9F85-B9DA-00409538E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724DCB3C-8758-4AA0-1B77-B9A85B4605CD}"/>
                </a:ext>
              </a:extLst>
            </p:cNvPr>
            <p:cNvGrpSpPr/>
            <p:nvPr/>
          </p:nvGrpSpPr>
          <p:grpSpPr>
            <a:xfrm>
              <a:off x="10395491" y="3394729"/>
              <a:ext cx="338340" cy="422478"/>
              <a:chOff x="3695696" y="3310426"/>
              <a:chExt cx="338340" cy="422478"/>
            </a:xfrm>
          </p:grpSpPr>
          <p:pic>
            <p:nvPicPr>
              <p:cNvPr id="60" name="Immagine 59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16EED504-D8FC-1E17-5EBD-8C9DD58152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61" name="Immagine 60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5129F6BE-FCA0-A9C4-B896-7606FCC3E1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12830FE3-6AB7-7E79-B6E2-81B4AEE167F8}"/>
                </a:ext>
              </a:extLst>
            </p:cNvPr>
            <p:cNvGrpSpPr/>
            <p:nvPr/>
          </p:nvGrpSpPr>
          <p:grpSpPr>
            <a:xfrm>
              <a:off x="10872366" y="3721524"/>
              <a:ext cx="338340" cy="422478"/>
              <a:chOff x="3695696" y="3310426"/>
              <a:chExt cx="338340" cy="422478"/>
            </a:xfrm>
          </p:grpSpPr>
          <p:pic>
            <p:nvPicPr>
              <p:cNvPr id="58" name="Immagine 57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803E5B04-6AE9-A592-C518-85F528489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59" name="Immagine 58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08277A28-C3D7-DBD2-0A7A-DEEB5668A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94ECF394-C86F-039E-A3CC-DA0CE71499AD}"/>
                </a:ext>
              </a:extLst>
            </p:cNvPr>
            <p:cNvGrpSpPr/>
            <p:nvPr/>
          </p:nvGrpSpPr>
          <p:grpSpPr>
            <a:xfrm>
              <a:off x="11238415" y="3807554"/>
              <a:ext cx="338340" cy="422478"/>
              <a:chOff x="3695696" y="3310426"/>
              <a:chExt cx="338340" cy="422478"/>
            </a:xfrm>
          </p:grpSpPr>
          <p:pic>
            <p:nvPicPr>
              <p:cNvPr id="56" name="Immagine 55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E1A9B6EC-B94F-73C6-B36D-863B1AAB09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57" name="Immagine 56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2FD9988F-A951-7FA9-5ACF-A85E936FC2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ACD58F1B-C421-D256-3BD0-256ADE8355F4}"/>
                </a:ext>
              </a:extLst>
            </p:cNvPr>
            <p:cNvGrpSpPr/>
            <p:nvPr/>
          </p:nvGrpSpPr>
          <p:grpSpPr>
            <a:xfrm>
              <a:off x="11131415" y="4127457"/>
              <a:ext cx="338340" cy="422478"/>
              <a:chOff x="3695696" y="3310426"/>
              <a:chExt cx="338340" cy="422478"/>
            </a:xfrm>
          </p:grpSpPr>
          <p:pic>
            <p:nvPicPr>
              <p:cNvPr id="54" name="Immagine 53" descr="Immagine che contiene cuore, Policromia, Elementi grafici, creatività&#10;&#10;Descrizione generata automaticamente">
                <a:extLst>
                  <a:ext uri="{FF2B5EF4-FFF2-40B4-BE49-F238E27FC236}">
                    <a16:creationId xmlns:a16="http://schemas.microsoft.com/office/drawing/2014/main" id="{54F8D536-EF3A-F09E-BD8E-FEC220948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7" t="29222" r="41677" b="29132"/>
              <a:stretch/>
            </p:blipFill>
            <p:spPr>
              <a:xfrm>
                <a:off x="3695696" y="3310426"/>
                <a:ext cx="338340" cy="422478"/>
              </a:xfrm>
              <a:prstGeom prst="rect">
                <a:avLst/>
              </a:prstGeom>
            </p:spPr>
          </p:pic>
          <p:pic>
            <p:nvPicPr>
              <p:cNvPr id="55" name="Immagine 54" descr="Immagine che contiene logo, Carattere, Elementi grafici, simbolo&#10;&#10;Descrizione generata automaticamente">
                <a:extLst>
                  <a:ext uri="{FF2B5EF4-FFF2-40B4-BE49-F238E27FC236}">
                    <a16:creationId xmlns:a16="http://schemas.microsoft.com/office/drawing/2014/main" id="{8E3D51EE-CEA8-D906-46A3-609C76F782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0"/>
              <a:stretch/>
            </p:blipFill>
            <p:spPr>
              <a:xfrm>
                <a:off x="3792453" y="3428999"/>
                <a:ext cx="144826" cy="116833"/>
              </a:xfrm>
              <a:prstGeom prst="rect">
                <a:avLst/>
              </a:prstGeom>
            </p:spPr>
          </p:pic>
        </p:grpSp>
      </p:grp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81223018-292D-78ED-AE2C-F1EECD8B0590}"/>
              </a:ext>
            </a:extLst>
          </p:cNvPr>
          <p:cNvSpPr txBox="1"/>
          <p:nvPr/>
        </p:nvSpPr>
        <p:spPr>
          <a:xfrm>
            <a:off x="2248269" y="5249800"/>
            <a:ext cx="9208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68 negozi in Lombardia </a:t>
            </a:r>
            <a:b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</a:br>
            <a:r>
              <a:rPr lang="it-IT" sz="2800" dirty="0">
                <a:solidFill>
                  <a:schemeClr val="bg1"/>
                </a:solidFill>
                <a:latin typeface="TIM Sans" panose="02020503040602060503" pitchFamily="18" charset="0"/>
              </a:rPr>
              <a:t>(di cui 22 nella provincia di Milano, 7 nel Comune)</a:t>
            </a:r>
          </a:p>
        </p:txBody>
      </p:sp>
      <p:pic>
        <p:nvPicPr>
          <p:cNvPr id="10" name="Immagine 9" descr="Immagine che contiene Elementi grafici, logo, simbolo, design&#10;&#10;Descrizione generata automaticamente">
            <a:extLst>
              <a:ext uri="{FF2B5EF4-FFF2-40B4-BE49-F238E27FC236}">
                <a16:creationId xmlns:a16="http://schemas.microsoft.com/office/drawing/2014/main" id="{01D599D4-5BC1-D5A4-87CE-08406A5F7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517" y="2205669"/>
            <a:ext cx="1908000" cy="19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62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C95AED6-8814-A5A6-061F-247C0610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7E0858-4C5B-9700-86FA-74CCF0CD34E5}"/>
              </a:ext>
            </a:extLst>
          </p:cNvPr>
          <p:cNvSpPr/>
          <p:nvPr/>
        </p:nvSpPr>
        <p:spPr>
          <a:xfrm>
            <a:off x="658813" y="2329542"/>
            <a:ext cx="9735962" cy="3722915"/>
          </a:xfrm>
          <a:prstGeom prst="roundRect">
            <a:avLst>
              <a:gd name="adj" fmla="val 101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10">
            <a:extLst>
              <a:ext uri="{FF2B5EF4-FFF2-40B4-BE49-F238E27FC236}">
                <a16:creationId xmlns:a16="http://schemas.microsoft.com/office/drawing/2014/main" id="{53BB929B-D6F0-E38C-2C7F-CBEC991CBA7B}"/>
              </a:ext>
            </a:extLst>
          </p:cNvPr>
          <p:cNvSpPr/>
          <p:nvPr/>
        </p:nvSpPr>
        <p:spPr>
          <a:xfrm>
            <a:off x="1" y="168646"/>
            <a:ext cx="12181114" cy="621173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Cos’è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un Punto Viola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855297-CB43-0ED4-F409-4FA29EBA32A3}"/>
              </a:ext>
            </a:extLst>
          </p:cNvPr>
          <p:cNvSpPr txBox="1"/>
          <p:nvPr/>
        </p:nvSpPr>
        <p:spPr>
          <a:xfrm>
            <a:off x="2329546" y="1070132"/>
            <a:ext cx="74349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I Punti Viola nascono per offrire ambienti sicuri alle donne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91C8A6-08C0-7BC7-5AD0-A50F66926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327339" y="525161"/>
            <a:ext cx="3526437" cy="529316"/>
          </a:xfrm>
          <a:prstGeom prst="rect">
            <a:avLst/>
          </a:prstGeom>
        </p:spPr>
      </p:pic>
      <p:pic>
        <p:nvPicPr>
          <p:cNvPr id="3" name="Immagine 2" descr="Immagine che contiene testo, Elementi grafici, arte, design&#10;&#10;Descrizione generata automaticamente">
            <a:extLst>
              <a:ext uri="{FF2B5EF4-FFF2-40B4-BE49-F238E27FC236}">
                <a16:creationId xmlns:a16="http://schemas.microsoft.com/office/drawing/2014/main" id="{F948AA74-1F92-54B9-F8D4-FDDCDAA9B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53" y="1762180"/>
            <a:ext cx="1623404" cy="143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445721-3260-30D1-47EE-D7CEF882D763}"/>
              </a:ext>
            </a:extLst>
          </p:cNvPr>
          <p:cNvSpPr txBox="1"/>
          <p:nvPr/>
        </p:nvSpPr>
        <p:spPr>
          <a:xfrm>
            <a:off x="1070893" y="2493775"/>
            <a:ext cx="93861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Sono identificabili attraverso il </a:t>
            </a:r>
            <a:r>
              <a:rPr lang="it-IT" sz="4400" b="1" kern="0" dirty="0">
                <a:solidFill>
                  <a:srgbClr val="00B0EF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bollino viola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8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Sono esercizi commerciali ma anche luoghi di</a:t>
            </a:r>
          </a:p>
          <a:p>
            <a:pPr lvl="6"/>
            <a:r>
              <a:rPr lang="it-IT" sz="4000" b="1" kern="0" dirty="0">
                <a:solidFill>
                  <a:srgbClr val="00B0EF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accoglienza</a:t>
            </a:r>
            <a:endParaRPr lang="it-IT" sz="2800" b="1" kern="0" dirty="0">
              <a:solidFill>
                <a:srgbClr val="00B0EF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pPr lvl="6"/>
            <a:r>
              <a:rPr lang="it-IT" sz="4400" b="1" kern="0" dirty="0">
                <a:solidFill>
                  <a:srgbClr val="00B0EF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ascolto</a:t>
            </a:r>
            <a:r>
              <a:rPr lang="it-IT" sz="2800" b="1" kern="0" dirty="0">
                <a:solidFill>
                  <a:srgbClr val="00B0EF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 </a:t>
            </a:r>
          </a:p>
          <a:p>
            <a:pPr lvl="6"/>
            <a:r>
              <a:rPr lang="it-IT" sz="4000" b="1" kern="0" dirty="0">
                <a:solidFill>
                  <a:srgbClr val="00B0EF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orientamento</a:t>
            </a:r>
            <a:endParaRPr lang="it-IT" sz="28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11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5371CC3-3A24-AA76-0017-2CF361CA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827E41-3E6C-1734-36E2-FA13EC9A7E75}"/>
              </a:ext>
            </a:extLst>
          </p:cNvPr>
          <p:cNvSpPr txBox="1"/>
          <p:nvPr/>
        </p:nvSpPr>
        <p:spPr>
          <a:xfrm>
            <a:off x="914400" y="2237596"/>
            <a:ext cx="90242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1" algn="l" defTabSz="533400">
              <a:spcBef>
                <a:spcPct val="0"/>
              </a:spcBef>
            </a:pPr>
            <a:r>
              <a:rPr lang="it-IT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affronta</a:t>
            </a:r>
            <a:r>
              <a:rPr lang="it-IT" sz="2400" kern="1200" dirty="0">
                <a:solidFill>
                  <a:schemeClr val="bg1"/>
                </a:solidFill>
                <a:latin typeface="TIM Sans" panose="02020503040602060503" pitchFamily="18" charset="0"/>
              </a:rPr>
              <a:t> in modo appropriato i temi della violenza di genere e della sicurezza in strada delle persone</a:t>
            </a:r>
          </a:p>
          <a:p>
            <a:pPr marL="174625" lvl="1" algn="l" defTabSz="533400">
              <a:spcBef>
                <a:spcPct val="0"/>
              </a:spcBef>
            </a:pPr>
            <a:endParaRPr lang="it-IT" sz="2400" kern="1200" dirty="0">
              <a:solidFill>
                <a:schemeClr val="bg1"/>
              </a:solidFill>
              <a:latin typeface="TIM Sans" panose="02020503040602060503" pitchFamily="18" charset="0"/>
            </a:endParaRPr>
          </a:p>
          <a:p>
            <a:pPr marL="174625" lvl="1" algn="l" defTabSz="533400">
              <a:spcBef>
                <a:spcPct val="0"/>
              </a:spcBef>
            </a:pPr>
            <a:r>
              <a:rPr lang="it-IT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comprende e gestisce </a:t>
            </a:r>
            <a:r>
              <a:rPr lang="it-IT" sz="2400" kern="1200" dirty="0">
                <a:solidFill>
                  <a:schemeClr val="bg1"/>
                </a:solidFill>
                <a:latin typeface="TIM Sans" panose="02020503040602060503" pitchFamily="18" charset="0"/>
              </a:rPr>
              <a:t>situazioni di violenza, offrendo un primo intervento informato ed empatico</a:t>
            </a:r>
          </a:p>
          <a:p>
            <a:pPr marL="174625" lvl="1" algn="l" defTabSz="533400">
              <a:spcBef>
                <a:spcPct val="0"/>
              </a:spcBef>
            </a:pPr>
            <a:endParaRPr lang="it-IT" sz="2400" kern="1200" dirty="0">
              <a:solidFill>
                <a:schemeClr val="bg1"/>
              </a:solidFill>
              <a:latin typeface="TIM Sans" panose="02020503040602060503" pitchFamily="18" charset="0"/>
            </a:endParaRPr>
          </a:p>
          <a:p>
            <a:pPr marL="174625" lvl="1" algn="l" defTabSz="533400">
              <a:spcBef>
                <a:spcPct val="0"/>
              </a:spcBef>
            </a:pPr>
            <a:r>
              <a:rPr lang="it-IT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 Sans" panose="02020503040602060503" pitchFamily="18" charset="0"/>
              </a:rPr>
              <a:t>condivide</a:t>
            </a:r>
            <a:r>
              <a:rPr lang="it-IT" sz="2400" kern="1200" dirty="0">
                <a:solidFill>
                  <a:schemeClr val="bg1"/>
                </a:solidFill>
                <a:latin typeface="TIM Sans" panose="02020503040602060503" pitchFamily="18" charset="0"/>
              </a:rPr>
              <a:t>, in funzione di ogni particolare situazione, informazioni sulle risorse nazionali e locali più adeguate (Forze dell’Ordine, Centri Antiviolenza, 1522, Associazioni, Consultori territoriali)</a:t>
            </a:r>
            <a:endParaRPr lang="en-US" sz="2400" kern="1200" dirty="0">
              <a:solidFill>
                <a:schemeClr val="bg1"/>
              </a:solidFill>
              <a:latin typeface="TIM Sans" panose="02020503040602060503" pitchFamily="18" charset="0"/>
            </a:endParaRPr>
          </a:p>
        </p:txBody>
      </p:sp>
      <p:sp>
        <p:nvSpPr>
          <p:cNvPr id="5" name="Rettangolo 10">
            <a:extLst>
              <a:ext uri="{FF2B5EF4-FFF2-40B4-BE49-F238E27FC236}">
                <a16:creationId xmlns:a16="http://schemas.microsoft.com/office/drawing/2014/main" id="{56A2FC2C-F21B-497F-A725-F999AECC590B}"/>
              </a:ext>
            </a:extLst>
          </p:cNvPr>
          <p:cNvSpPr/>
          <p:nvPr/>
        </p:nvSpPr>
        <p:spPr>
          <a:xfrm>
            <a:off x="1" y="168646"/>
            <a:ext cx="12181114" cy="621173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Cosa fa un Punto Viola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3F28F7-8BBC-F357-3EC6-47BAB26D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327339" y="525161"/>
            <a:ext cx="3526437" cy="529316"/>
          </a:xfrm>
          <a:prstGeom prst="rect">
            <a:avLst/>
          </a:prstGeom>
        </p:spPr>
      </p:pic>
      <p:pic>
        <p:nvPicPr>
          <p:cNvPr id="8" name="Immagine 7" descr="Immagine che contiene testo, Elementi grafici, arte, design&#10;&#10;Descrizione generata automaticamente">
            <a:extLst>
              <a:ext uri="{FF2B5EF4-FFF2-40B4-BE49-F238E27FC236}">
                <a16:creationId xmlns:a16="http://schemas.microsoft.com/office/drawing/2014/main" id="{F7529E90-47A4-2FB6-D831-C97E3B90A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53" y="1762180"/>
            <a:ext cx="1623404" cy="143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084F2EB-DD3B-E8BE-F53E-654D0F854479}"/>
              </a:ext>
            </a:extLst>
          </p:cNvPr>
          <p:cNvSpPr/>
          <p:nvPr/>
        </p:nvSpPr>
        <p:spPr>
          <a:xfrm>
            <a:off x="658813" y="2026838"/>
            <a:ext cx="9735962" cy="4537248"/>
          </a:xfrm>
          <a:prstGeom prst="roundRect">
            <a:avLst>
              <a:gd name="adj" fmla="val 101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90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2EABAED-3E9F-E1B1-A61A-0249EACD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8E9613-FA86-3928-FDF2-C50636016AEE}"/>
              </a:ext>
            </a:extLst>
          </p:cNvPr>
          <p:cNvSpPr txBox="1"/>
          <p:nvPr/>
        </p:nvSpPr>
        <p:spPr>
          <a:xfrm>
            <a:off x="3298375" y="1199706"/>
            <a:ext cx="88189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SURVEY</a:t>
            </a: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 di «DONNEXSTRADA» </a:t>
            </a:r>
            <a:b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</a:b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per  richiedere l’adesione al progetto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COLLOQUIO</a:t>
            </a: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 con  «DONNEXSTRADA» </a:t>
            </a:r>
            <a:b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</a:b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per ricevere la conferma sull’adesione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QUOTA</a:t>
            </a: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 convenzionamento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FORMAZIONE</a:t>
            </a: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 al personale dei negozi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MATERIALE BTL </a:t>
            </a:r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«Punto Viola»</a:t>
            </a:r>
          </a:p>
          <a:p>
            <a:endParaRPr lang="it-IT" sz="24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4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Pubblicazione su </a:t>
            </a:r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SITO </a:t>
            </a:r>
            <a:r>
              <a:rPr lang="it-IT" sz="2400" b="1" kern="0" dirty="0">
                <a:solidFill>
                  <a:srgbClr val="7DD4FB"/>
                </a:solidFill>
                <a:latin typeface="TIM Sans" panose="02020503040602060503" pitchFamily="18" charset="77"/>
                <a:ea typeface="ＭＳ Ｐゴシック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TIM.IT</a:t>
            </a:r>
            <a:endParaRPr lang="it-IT" sz="2400" b="1" kern="0" dirty="0">
              <a:solidFill>
                <a:srgbClr val="7DD4FB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</p:txBody>
      </p:sp>
      <p:sp>
        <p:nvSpPr>
          <p:cNvPr id="5" name="Rettangolo 10">
            <a:extLst>
              <a:ext uri="{FF2B5EF4-FFF2-40B4-BE49-F238E27FC236}">
                <a16:creationId xmlns:a16="http://schemas.microsoft.com/office/drawing/2014/main" id="{63BD170F-16C4-3467-F043-413F8C67F3C4}"/>
              </a:ext>
            </a:extLst>
          </p:cNvPr>
          <p:cNvSpPr/>
          <p:nvPr/>
        </p:nvSpPr>
        <p:spPr>
          <a:xfrm>
            <a:off x="1" y="168646"/>
            <a:ext cx="12181114" cy="621173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L’iter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per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diventare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un Punto Viola TIM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84FB7C-3A8A-7E72-48B9-6B03F8C9C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327339" y="525161"/>
            <a:ext cx="3526437" cy="529316"/>
          </a:xfrm>
          <a:prstGeom prst="rect">
            <a:avLst/>
          </a:prstGeom>
        </p:spPr>
      </p:pic>
      <p:pic>
        <p:nvPicPr>
          <p:cNvPr id="7" name="Immagine 6" descr="Immagine che contiene Elementi grafici, logo, simbolo, design&#10;&#10;Descrizione generata automaticamente">
            <a:extLst>
              <a:ext uri="{FF2B5EF4-FFF2-40B4-BE49-F238E27FC236}">
                <a16:creationId xmlns:a16="http://schemas.microsoft.com/office/drawing/2014/main" id="{1C88D1F2-BD12-4665-640C-8C179247E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0184" y="2583000"/>
            <a:ext cx="1692000" cy="16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nettore 1 11">
            <a:extLst>
              <a:ext uri="{FF2B5EF4-FFF2-40B4-BE49-F238E27FC236}">
                <a16:creationId xmlns:a16="http://schemas.microsoft.com/office/drawing/2014/main" id="{09B9AE42-0281-0707-2FD0-C2E92675FF73}"/>
              </a:ext>
            </a:extLst>
          </p:cNvPr>
          <p:cNvCxnSpPr/>
          <p:nvPr/>
        </p:nvCxnSpPr>
        <p:spPr>
          <a:xfrm flipH="1">
            <a:off x="3130135" y="4860503"/>
            <a:ext cx="347" cy="4909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ttore 1 11">
            <a:extLst>
              <a:ext uri="{FF2B5EF4-FFF2-40B4-BE49-F238E27FC236}">
                <a16:creationId xmlns:a16="http://schemas.microsoft.com/office/drawing/2014/main" id="{8CA862AA-F703-F7A2-E4A4-55352D41933B}"/>
              </a:ext>
            </a:extLst>
          </p:cNvPr>
          <p:cNvCxnSpPr/>
          <p:nvPr/>
        </p:nvCxnSpPr>
        <p:spPr>
          <a:xfrm flipH="1">
            <a:off x="3137216" y="3475373"/>
            <a:ext cx="347" cy="4909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nettore 1 11">
            <a:extLst>
              <a:ext uri="{FF2B5EF4-FFF2-40B4-BE49-F238E27FC236}">
                <a16:creationId xmlns:a16="http://schemas.microsoft.com/office/drawing/2014/main" id="{90C42B55-37BC-AB4E-AC7E-776090FE57F7}"/>
              </a:ext>
            </a:extLst>
          </p:cNvPr>
          <p:cNvCxnSpPr/>
          <p:nvPr/>
        </p:nvCxnSpPr>
        <p:spPr>
          <a:xfrm flipH="1">
            <a:off x="3137216" y="4167969"/>
            <a:ext cx="347" cy="4909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Connettore 1 11">
            <a:extLst>
              <a:ext uri="{FF2B5EF4-FFF2-40B4-BE49-F238E27FC236}">
                <a16:creationId xmlns:a16="http://schemas.microsoft.com/office/drawing/2014/main" id="{E72D1453-2F00-D574-1934-FAE16256F463}"/>
              </a:ext>
            </a:extLst>
          </p:cNvPr>
          <p:cNvCxnSpPr/>
          <p:nvPr/>
        </p:nvCxnSpPr>
        <p:spPr>
          <a:xfrm flipH="1">
            <a:off x="3149616" y="5587827"/>
            <a:ext cx="347" cy="4909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0A724191-F629-5BC6-9A8A-C519F6EF3460}"/>
              </a:ext>
            </a:extLst>
          </p:cNvPr>
          <p:cNvSpPr/>
          <p:nvPr/>
        </p:nvSpPr>
        <p:spPr>
          <a:xfrm>
            <a:off x="2323570" y="3493226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3</a:t>
            </a:r>
            <a:endParaRPr lang="it-IT" dirty="0"/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8FA16DD1-E4F2-7EBE-B74B-E0A7576271A3}"/>
              </a:ext>
            </a:extLst>
          </p:cNvPr>
          <p:cNvSpPr/>
          <p:nvPr/>
        </p:nvSpPr>
        <p:spPr>
          <a:xfrm>
            <a:off x="2323570" y="4185822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4</a:t>
            </a:r>
            <a:endParaRPr lang="it-IT" dirty="0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7C483818-CBAF-4A30-6F45-0E3BDB3CBDE6}"/>
              </a:ext>
            </a:extLst>
          </p:cNvPr>
          <p:cNvSpPr/>
          <p:nvPr/>
        </p:nvSpPr>
        <p:spPr>
          <a:xfrm>
            <a:off x="2323570" y="4857879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5</a:t>
            </a:r>
            <a:endParaRPr lang="it-IT" dirty="0"/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B50CD1E1-FBAD-706B-7D1C-10E4938ACABA}"/>
              </a:ext>
            </a:extLst>
          </p:cNvPr>
          <p:cNvSpPr/>
          <p:nvPr/>
        </p:nvSpPr>
        <p:spPr>
          <a:xfrm>
            <a:off x="2323570" y="5602360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6</a:t>
            </a:r>
            <a:endParaRPr lang="it-IT" dirty="0"/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4C3E76BD-25B9-F2C2-7F05-A057FBBABF3C}"/>
              </a:ext>
            </a:extLst>
          </p:cNvPr>
          <p:cNvSpPr/>
          <p:nvPr/>
        </p:nvSpPr>
        <p:spPr>
          <a:xfrm>
            <a:off x="2323570" y="1435977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1</a:t>
            </a:r>
            <a:endParaRPr lang="it-IT" dirty="0"/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27758F7A-4B8F-30BE-19AE-552216F2C2C0}"/>
              </a:ext>
            </a:extLst>
          </p:cNvPr>
          <p:cNvSpPr/>
          <p:nvPr/>
        </p:nvSpPr>
        <p:spPr>
          <a:xfrm>
            <a:off x="2323570" y="2591709"/>
            <a:ext cx="527240" cy="490993"/>
          </a:xfrm>
          <a:prstGeom prst="roundRect">
            <a:avLst/>
          </a:prstGeom>
          <a:solidFill>
            <a:srgbClr val="00B0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baseline="30000" dirty="0">
                <a:solidFill>
                  <a:schemeClr val="bg1"/>
                </a:solidFill>
                <a:latin typeface="TIM Sans" panose="02020503040602060503" pitchFamily="18" charset="0"/>
              </a:rPr>
              <a:t>#</a:t>
            </a:r>
            <a:r>
              <a:rPr lang="it-IT" sz="1800" b="1" dirty="0">
                <a:solidFill>
                  <a:schemeClr val="bg1"/>
                </a:solidFill>
                <a:latin typeface="TIM Sans" panose="02020503040602060503" pitchFamily="18" charset="0"/>
              </a:rPr>
              <a:t>2</a:t>
            </a:r>
            <a:endParaRPr lang="it-IT" dirty="0"/>
          </a:p>
        </p:txBody>
      </p:sp>
      <p:cxnSp>
        <p:nvCxnSpPr>
          <p:cNvPr id="57" name="Connettore 1 11">
            <a:extLst>
              <a:ext uri="{FF2B5EF4-FFF2-40B4-BE49-F238E27FC236}">
                <a16:creationId xmlns:a16="http://schemas.microsoft.com/office/drawing/2014/main" id="{059789FF-864E-102C-1953-BF5AD0E3A2D9}"/>
              </a:ext>
            </a:extLst>
          </p:cNvPr>
          <p:cNvCxnSpPr/>
          <p:nvPr/>
        </p:nvCxnSpPr>
        <p:spPr>
          <a:xfrm flipH="1">
            <a:off x="3137216" y="2457643"/>
            <a:ext cx="347" cy="7907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Connettore 1 11">
            <a:extLst>
              <a:ext uri="{FF2B5EF4-FFF2-40B4-BE49-F238E27FC236}">
                <a16:creationId xmlns:a16="http://schemas.microsoft.com/office/drawing/2014/main" id="{67ADA096-48F9-C2B1-91A1-50C689CDE2CE}"/>
              </a:ext>
            </a:extLst>
          </p:cNvPr>
          <p:cNvCxnSpPr/>
          <p:nvPr/>
        </p:nvCxnSpPr>
        <p:spPr>
          <a:xfrm flipH="1">
            <a:off x="3099566" y="1276510"/>
            <a:ext cx="347" cy="7907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9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2F8F0B-5B6B-B7F3-F957-C6103EB65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12192458" cy="6858685"/>
          </a:xfrm>
          <a:prstGeom prst="rect">
            <a:avLst/>
          </a:prstGeom>
        </p:spPr>
      </p:pic>
      <p:sp>
        <p:nvSpPr>
          <p:cNvPr id="5" name="Rettangolo 10">
            <a:extLst>
              <a:ext uri="{FF2B5EF4-FFF2-40B4-BE49-F238E27FC236}">
                <a16:creationId xmlns:a16="http://schemas.microsoft.com/office/drawing/2014/main" id="{63BD170F-16C4-3467-F043-413F8C67F3C4}"/>
              </a:ext>
            </a:extLst>
          </p:cNvPr>
          <p:cNvSpPr/>
          <p:nvPr/>
        </p:nvSpPr>
        <p:spPr>
          <a:xfrm>
            <a:off x="1" y="168646"/>
            <a:ext cx="12181114" cy="621173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I Punti Viola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sul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sito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TIM.IT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84FB7C-3A8A-7E72-48B9-6B03F8C9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327339" y="525161"/>
            <a:ext cx="3526437" cy="529316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776636D-FB9D-A97C-AF21-35B02BDC24DB}"/>
              </a:ext>
            </a:extLst>
          </p:cNvPr>
          <p:cNvCxnSpPr>
            <a:cxnSpLocks/>
          </p:cNvCxnSpPr>
          <p:nvPr/>
        </p:nvCxnSpPr>
        <p:spPr>
          <a:xfrm>
            <a:off x="10887755" y="-1"/>
            <a:ext cx="0" cy="686888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9E870D8D-9E19-6A5A-B0FD-AD6CE0489CE5}"/>
              </a:ext>
            </a:extLst>
          </p:cNvPr>
          <p:cNvCxnSpPr>
            <a:cxnSpLocks/>
          </p:cNvCxnSpPr>
          <p:nvPr/>
        </p:nvCxnSpPr>
        <p:spPr>
          <a:xfrm>
            <a:off x="10886" y="3703315"/>
            <a:ext cx="121702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86749E68-7412-8143-A47C-146558890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93" t="7657" r="35583" b="13968"/>
          <a:stretch/>
        </p:blipFill>
        <p:spPr>
          <a:xfrm>
            <a:off x="8203954" y="958466"/>
            <a:ext cx="3621808" cy="55202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9B8D73-0081-4B93-5624-872E13FBD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8" t="7509" r="2232" b="11588"/>
          <a:stretch/>
        </p:blipFill>
        <p:spPr>
          <a:xfrm>
            <a:off x="265808" y="1920231"/>
            <a:ext cx="7444476" cy="35661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407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E872E7-BD70-7164-D182-384D1EB5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99" y="-119743"/>
            <a:ext cx="12518570" cy="7140218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DDB1A37-A613-6E86-126C-EFFA10E32199}"/>
              </a:ext>
            </a:extLst>
          </p:cNvPr>
          <p:cNvSpPr/>
          <p:nvPr/>
        </p:nvSpPr>
        <p:spPr>
          <a:xfrm>
            <a:off x="2002970" y="1301877"/>
            <a:ext cx="9437915" cy="4325635"/>
          </a:xfrm>
          <a:prstGeom prst="roundRect">
            <a:avLst>
              <a:gd name="adj" fmla="val 101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10">
            <a:extLst>
              <a:ext uri="{FF2B5EF4-FFF2-40B4-BE49-F238E27FC236}">
                <a16:creationId xmlns:a16="http://schemas.microsoft.com/office/drawing/2014/main" id="{8BF7414C-CC48-7FE7-F143-BA11CA14B77F}"/>
              </a:ext>
            </a:extLst>
          </p:cNvPr>
          <p:cNvSpPr/>
          <p:nvPr/>
        </p:nvSpPr>
        <p:spPr>
          <a:xfrm>
            <a:off x="642261" y="348334"/>
            <a:ext cx="12192457" cy="242290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pPr marL="0" lvl="1" algn="ctr" defTabSz="914355" fontAlgn="base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Cosa ha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prodotto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l’esperienza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dei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Punti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 Sans Heavy" panose="02020503040602060503" pitchFamily="18" charset="77"/>
              </a:rPr>
              <a:t> Viola TIM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2C54EA-B662-0DB4-C8C1-17BF00679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954856" y="581227"/>
            <a:ext cx="4304519" cy="529316"/>
          </a:xfrm>
          <a:prstGeom prst="rect">
            <a:avLst/>
          </a:prstGeom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43125BCA-9167-EF09-4FA3-7D8C709AE07E}"/>
              </a:ext>
            </a:extLst>
          </p:cNvPr>
          <p:cNvSpPr/>
          <p:nvPr/>
        </p:nvSpPr>
        <p:spPr>
          <a:xfrm>
            <a:off x="2318658" y="1821796"/>
            <a:ext cx="7644407" cy="3805716"/>
          </a:xfrm>
          <a:prstGeom prst="rect">
            <a:avLst/>
          </a:prstGeom>
          <a:noFill/>
          <a:ln w="12700" cap="flat" cmpd="sng" algn="ctr">
            <a:noFill/>
            <a:prstDash val="dash"/>
          </a:ln>
          <a:effectLst/>
        </p:spPr>
        <p:txBody>
          <a:bodyPr lIns="0" tIns="0" rIns="0" bIns="0" rtlCol="0" anchor="ctr"/>
          <a:lstStyle/>
          <a:p>
            <a:r>
              <a:rPr lang="it-IT" sz="28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CONSAPEVOLEZZA e COINVOLGIMENTO </a:t>
            </a:r>
            <a:r>
              <a:rPr lang="it-IT" sz="2800" b="1" kern="0" dirty="0">
                <a:solidFill>
                  <a:srgbClr val="00B0F0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/>
            </a:r>
            <a:br>
              <a:rPr lang="it-IT" sz="2800" b="1" kern="0" dirty="0">
                <a:solidFill>
                  <a:srgbClr val="00B0F0"/>
                </a:solidFill>
                <a:latin typeface="TIM Sans" panose="02020503040602060503" pitchFamily="18" charset="77"/>
                <a:ea typeface="ＭＳ Ｐゴシック"/>
                <a:cs typeface="Arial"/>
              </a:rPr>
            </a:br>
            <a:r>
              <a:rPr lang="it-IT" sz="2800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per il personale di vendita - 1.200 Addetti </a:t>
            </a:r>
            <a:br>
              <a:rPr lang="it-IT" sz="2800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</a:br>
            <a:r>
              <a:rPr lang="it-IT" sz="2400" i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(350 in Lombardia, di cui un terzo nella provincia di Milano) </a:t>
            </a:r>
            <a:r>
              <a:rPr lang="it-IT" sz="2800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e per i clienti</a:t>
            </a:r>
          </a:p>
          <a:p>
            <a:pPr marL="457200" indent="-457200">
              <a:buFont typeface="TIM Sans" panose="02020503040602060503" pitchFamily="18" charset="0"/>
              <a:buChar char="−"/>
            </a:pPr>
            <a:endParaRPr lang="it-IT" sz="28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  <a:p>
            <a:r>
              <a:rPr lang="it-IT" sz="2800" b="1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NUOVO RUOLO </a:t>
            </a:r>
            <a:r>
              <a:rPr lang="it-IT" sz="2800" kern="0" dirty="0">
                <a:solidFill>
                  <a:schemeClr val="bg1"/>
                </a:solidFill>
                <a:latin typeface="TIM Sans" panose="02020503040602060503" pitchFamily="18" charset="77"/>
                <a:ea typeface="ＭＳ Ｐゴシック"/>
                <a:cs typeface="Arial"/>
              </a:rPr>
              <a:t>del Punto Vendita, caratterizzato da una relazione con il cliente più profonda, empatica, duratura e di maggior valore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2800" b="1" kern="0" dirty="0">
              <a:solidFill>
                <a:schemeClr val="bg1"/>
              </a:solidFill>
              <a:latin typeface="TIM Sans" panose="02020503040602060503" pitchFamily="18" charset="77"/>
              <a:ea typeface="ＭＳ Ｐゴシック"/>
              <a:cs typeface="Arial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919DF5C-DDA4-B556-803B-6785088A0C41}"/>
              </a:ext>
            </a:extLst>
          </p:cNvPr>
          <p:cNvGrpSpPr/>
          <p:nvPr/>
        </p:nvGrpSpPr>
        <p:grpSpPr>
          <a:xfrm>
            <a:off x="9962788" y="807659"/>
            <a:ext cx="1696062" cy="5464969"/>
            <a:chOff x="9952957" y="807658"/>
            <a:chExt cx="1696062" cy="5464969"/>
          </a:xfrm>
        </p:grpSpPr>
        <p:pic>
          <p:nvPicPr>
            <p:cNvPr id="24" name="Immagine 23" descr="Immagine che contiene vestiti, testo, persona, Viso umano&#10;&#10;Descrizione generata automaticamente">
              <a:extLst>
                <a:ext uri="{FF2B5EF4-FFF2-40B4-BE49-F238E27FC236}">
                  <a16:creationId xmlns:a16="http://schemas.microsoft.com/office/drawing/2014/main" id="{5DF6FC8B-403E-A372-E907-DE83C42C0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8"/>
            <a:stretch/>
          </p:blipFill>
          <p:spPr>
            <a:xfrm>
              <a:off x="9952957" y="2457018"/>
              <a:ext cx="1696062" cy="15941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" descr="Non è stato fornito nessun testo alternativo per questa immagine">
              <a:extLst>
                <a:ext uri="{FF2B5EF4-FFF2-40B4-BE49-F238E27FC236}">
                  <a16:creationId xmlns:a16="http://schemas.microsoft.com/office/drawing/2014/main" id="{42B0D540-80AF-4446-D539-BE27B0FBF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225" y="807658"/>
              <a:ext cx="1653526" cy="15158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73D8B4B-C9F9-4FD3-4E1D-15910FB4E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8393" t="38645" r="38482" b="8251"/>
            <a:stretch/>
          </p:blipFill>
          <p:spPr>
            <a:xfrm>
              <a:off x="10017218" y="4184627"/>
              <a:ext cx="1616446" cy="208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108158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E497D3BF61774C9340354B409FF86F" ma:contentTypeVersion="7" ma:contentTypeDescription="Creare un nuovo documento." ma:contentTypeScope="" ma:versionID="f06fda5070489b5dfe9c55a92dd182da">
  <xsd:schema xmlns:xsd="http://www.w3.org/2001/XMLSchema" xmlns:xs="http://www.w3.org/2001/XMLSchema" xmlns:p="http://schemas.microsoft.com/office/2006/metadata/properties" xmlns:ns2="927e1e11-9aca-40a9-9fc4-97ce0b4acca7" targetNamespace="http://schemas.microsoft.com/office/2006/metadata/properties" ma:root="true" ma:fieldsID="f6fc0af3aba4ef2d45d01d070d6c3ebb" ns2:_="">
    <xsd:import namespace="927e1e11-9aca-40a9-9fc4-97ce0b4ac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1e11-9aca-40a9-9fc4-97ce0b4ac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190E2B-934B-4675-BCEE-6C00BA61AA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1AE7B5-E5C7-4773-9DB8-A3A7330BB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1e11-9aca-40a9-9fc4-97ce0b4ac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45BDA2-FBF3-49F9-B0E8-617C5FE6E0A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6986fb0-3baa-42d2-89d5-89f9b25e6ac9}" enabled="1" method="Standard" siteId="{6815f468-021c-48f2-a6b2-d65c8e979df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34342</TotalTime>
  <Words>394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TIM Sans</vt:lpstr>
      <vt:lpstr>TIM Sans Heavy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Mauro Valenti</cp:lastModifiedBy>
  <cp:revision>1514</cp:revision>
  <cp:lastPrinted>2019-09-27T11:11:51Z</cp:lastPrinted>
  <dcterms:created xsi:type="dcterms:W3CDTF">2019-09-25T16:06:26Z</dcterms:created>
  <dcterms:modified xsi:type="dcterms:W3CDTF">2024-11-19T07:41:10Z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0x010100C4E497D3BF61774C9340354B409FF86F</vt:lpwstr>
  </property>
  <property fmtid="{D5CDD505-2E9C-101B-9397-08002B2CF9AE}" pid="3" name="MSIP_Label_d6986fb0-3baa-42d2-89d5-89f9b25e6ac9_Enabled">
    <vt:lpwstr>true</vt:lpwstr>
  </property>
  <property fmtid="{D5CDD505-2E9C-101B-9397-08002B2CF9AE}" pid="4" name="MSIP_Label_d6986fb0-3baa-42d2-89d5-89f9b25e6ac9_SetDate">
    <vt:lpwstr>2023-05-24T10:39:15Z</vt:lpwstr>
  </property>
  <property fmtid="{D5CDD505-2E9C-101B-9397-08002B2CF9AE}" pid="5" name="MSIP_Label_d6986fb0-3baa-42d2-89d5-89f9b25e6ac9_Method">
    <vt:lpwstr>Standard</vt:lpwstr>
  </property>
  <property fmtid="{D5CDD505-2E9C-101B-9397-08002B2CF9AE}" pid="6" name="MSIP_Label_d6986fb0-3baa-42d2-89d5-89f9b25e6ac9_Name">
    <vt:lpwstr>Uso Interno</vt:lpwstr>
  </property>
  <property fmtid="{D5CDD505-2E9C-101B-9397-08002B2CF9AE}" pid="7" name="MSIP_Label_d6986fb0-3baa-42d2-89d5-89f9b25e6ac9_SiteId">
    <vt:lpwstr>6815f468-021c-48f2-a6b2-d65c8e979dfb</vt:lpwstr>
  </property>
  <property fmtid="{D5CDD505-2E9C-101B-9397-08002B2CF9AE}" pid="8" name="MSIP_Label_d6986fb0-3baa-42d2-89d5-89f9b25e6ac9_ActionId">
    <vt:lpwstr>dcc3b86a-4203-4231-8ce2-dd0fd069c5c5</vt:lpwstr>
  </property>
  <property fmtid="{D5CDD505-2E9C-101B-9397-08002B2CF9AE}" pid="9" name="MSIP_Label_d6986fb0-3baa-42d2-89d5-89f9b25e6ac9_ContentBits">
    <vt:lpwstr>2</vt:lpwstr>
  </property>
</Properties>
</file>