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906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efault - Diapositiva titolo">
    <p:spTree>
      <p:nvGrpSpPr>
        <p:cNvPr id="1" name=""/>
        <p:cNvGrpSpPr/>
        <p:nvPr/>
      </p:nvGrpSpPr>
      <p:grpSpPr>
        <a:xfrm>
          <a:off x="0" y="0"/>
          <a:ext cx="0" cy="0"/>
          <a:chOff x="0" y="0"/>
          <a:chExt cx="0" cy="0"/>
        </a:xfrm>
      </p:grpSpPr>
      <p:sp>
        <p:nvSpPr>
          <p:cNvPr id="11" name="Titolo Testo"/>
          <p:cNvSpPr txBox="1"/>
          <p:nvPr>
            <p:ph type="title"/>
          </p:nvPr>
        </p:nvSpPr>
        <p:spPr>
          <a:xfrm>
            <a:off x="742950" y="1844675"/>
            <a:ext cx="8420100" cy="2041526"/>
          </a:xfrm>
          <a:prstGeom prst="rect">
            <a:avLst/>
          </a:prstGeom>
        </p:spPr>
        <p:txBody>
          <a:bodyPr/>
          <a:lstStyle/>
          <a:p>
            <a:pPr/>
            <a:r>
              <a:t>Titolo Testo</a:t>
            </a:r>
          </a:p>
        </p:txBody>
      </p:sp>
      <p:sp>
        <p:nvSpPr>
          <p:cNvPr id="12" name="Corpo livello uno…"/>
          <p:cNvSpPr txBox="1"/>
          <p:nvPr>
            <p:ph type="body" sz="half" idx="1"/>
          </p:nvPr>
        </p:nvSpPr>
        <p:spPr>
          <a:xfrm>
            <a:off x="1485900" y="3886200"/>
            <a:ext cx="6934200" cy="2971800"/>
          </a:xfrm>
          <a:prstGeom prst="rect">
            <a:avLst/>
          </a:prstGeom>
        </p:spPr>
        <p:txBody>
          <a:bodyPr/>
          <a:lstStyle>
            <a:lvl1pPr marL="0" indent="0" algn="ctr">
              <a:buSzTx/>
              <a:buFontTx/>
              <a:buNone/>
              <a:defRPr>
                <a:solidFill>
                  <a:srgbClr val="888888"/>
                </a:solidFill>
                <a:uFill>
                  <a:solidFill>
                    <a:srgbClr val="888888"/>
                  </a:solidFill>
                </a:uFill>
              </a:defRPr>
            </a:lvl1pPr>
            <a:lvl2pPr marL="0" indent="0" algn="ctr">
              <a:buSzTx/>
              <a:buFontTx/>
              <a:buNone/>
              <a:defRPr>
                <a:solidFill>
                  <a:srgbClr val="888888"/>
                </a:solidFill>
                <a:uFill>
                  <a:solidFill>
                    <a:srgbClr val="888888"/>
                  </a:solidFill>
                </a:uFill>
              </a:defRPr>
            </a:lvl2pPr>
            <a:lvl3pPr marL="0" indent="0" algn="ctr">
              <a:buSzTx/>
              <a:buFontTx/>
              <a:buNone/>
              <a:defRPr>
                <a:solidFill>
                  <a:srgbClr val="888888"/>
                </a:solidFill>
                <a:uFill>
                  <a:solidFill>
                    <a:srgbClr val="888888"/>
                  </a:solidFill>
                </a:uFill>
              </a:defRPr>
            </a:lvl3pPr>
            <a:lvl4pPr marL="0" indent="0" algn="ctr">
              <a:buSzTx/>
              <a:buFontTx/>
              <a:buNone/>
              <a:defRPr>
                <a:solidFill>
                  <a:srgbClr val="888888"/>
                </a:solidFill>
                <a:uFill>
                  <a:solidFill>
                    <a:srgbClr val="888888"/>
                  </a:solidFill>
                </a:uFill>
              </a:defRPr>
            </a:lvl4pPr>
            <a:lvl5pPr marL="0" indent="0" algn="ctr">
              <a:buSzTx/>
              <a:buFontTx/>
              <a:buNone/>
              <a:defRPr>
                <a:solidFill>
                  <a:srgbClr val="888888"/>
                </a:solidFill>
                <a:uFill>
                  <a:solidFill>
                    <a:srgbClr val="888888"/>
                  </a:solidFill>
                </a:u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olo e testo verticale">
    <p:spTree>
      <p:nvGrpSpPr>
        <p:cNvPr id="1" name=""/>
        <p:cNvGrpSpPr/>
        <p:nvPr/>
      </p:nvGrpSpPr>
      <p:grpSpPr>
        <a:xfrm>
          <a:off x="0" y="0"/>
          <a:ext cx="0" cy="0"/>
          <a:chOff x="0" y="0"/>
          <a:chExt cx="0" cy="0"/>
        </a:xfrm>
      </p:grpSpPr>
      <p:sp>
        <p:nvSpPr>
          <p:cNvPr id="89" name="Titolo Testo"/>
          <p:cNvSpPr txBox="1"/>
          <p:nvPr>
            <p:ph type="title"/>
          </p:nvPr>
        </p:nvSpPr>
        <p:spPr>
          <a:prstGeom prst="rect">
            <a:avLst/>
          </a:prstGeom>
        </p:spPr>
        <p:txBody>
          <a:bodyPr/>
          <a:lstStyle/>
          <a:p>
            <a:pPr/>
            <a:r>
              <a:t>Titolo Testo</a:t>
            </a:r>
          </a:p>
        </p:txBody>
      </p:sp>
      <p:sp>
        <p:nvSpPr>
          <p:cNvPr id="90"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9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olo verticale e testo">
    <p:spTree>
      <p:nvGrpSpPr>
        <p:cNvPr id="1" name=""/>
        <p:cNvGrpSpPr/>
        <p:nvPr/>
      </p:nvGrpSpPr>
      <p:grpSpPr>
        <a:xfrm>
          <a:off x="0" y="0"/>
          <a:ext cx="0" cy="0"/>
          <a:chOff x="0" y="0"/>
          <a:chExt cx="0" cy="0"/>
        </a:xfrm>
      </p:grpSpPr>
      <p:sp>
        <p:nvSpPr>
          <p:cNvPr id="98" name="Titolo Testo"/>
          <p:cNvSpPr txBox="1"/>
          <p:nvPr>
            <p:ph type="title"/>
          </p:nvPr>
        </p:nvSpPr>
        <p:spPr>
          <a:xfrm>
            <a:off x="7181850" y="0"/>
            <a:ext cx="2228850" cy="6400804"/>
          </a:xfrm>
          <a:prstGeom prst="rect">
            <a:avLst/>
          </a:prstGeom>
        </p:spPr>
        <p:txBody>
          <a:bodyPr/>
          <a:lstStyle/>
          <a:p>
            <a:pPr/>
            <a:r>
              <a:t>Titolo Testo</a:t>
            </a:r>
          </a:p>
        </p:txBody>
      </p:sp>
      <p:sp>
        <p:nvSpPr>
          <p:cNvPr id="99" name="Corpo livello uno…"/>
          <p:cNvSpPr txBox="1"/>
          <p:nvPr>
            <p:ph type="body" idx="1"/>
          </p:nvPr>
        </p:nvSpPr>
        <p:spPr>
          <a:xfrm>
            <a:off x="495300" y="274639"/>
            <a:ext cx="6521450" cy="6583361"/>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0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Intestazione sezione">
    <p:spTree>
      <p:nvGrpSpPr>
        <p:cNvPr id="1" name=""/>
        <p:cNvGrpSpPr/>
        <p:nvPr/>
      </p:nvGrpSpPr>
      <p:grpSpPr>
        <a:xfrm>
          <a:off x="0" y="0"/>
          <a:ext cx="0" cy="0"/>
          <a:chOff x="0" y="0"/>
          <a:chExt cx="0" cy="0"/>
        </a:xfrm>
      </p:grpSpPr>
      <p:sp>
        <p:nvSpPr>
          <p:cNvPr id="29" name="Titolo Testo"/>
          <p:cNvSpPr txBox="1"/>
          <p:nvPr>
            <p:ph type="title"/>
          </p:nvPr>
        </p:nvSpPr>
        <p:spPr>
          <a:xfrm>
            <a:off x="782506" y="4406901"/>
            <a:ext cx="8420101" cy="2451101"/>
          </a:xfrm>
          <a:prstGeom prst="rect">
            <a:avLst/>
          </a:prstGeom>
        </p:spPr>
        <p:txBody>
          <a:bodyPr anchor="t"/>
          <a:lstStyle>
            <a:lvl1pPr algn="l">
              <a:defRPr b="1" cap="all" sz="4000"/>
            </a:lvl1pPr>
          </a:lstStyle>
          <a:p>
            <a:pPr/>
            <a:r>
              <a:t>Titolo Testo</a:t>
            </a:r>
          </a:p>
        </p:txBody>
      </p:sp>
      <p:sp>
        <p:nvSpPr>
          <p:cNvPr id="30" name="Corpo livello uno…"/>
          <p:cNvSpPr txBox="1"/>
          <p:nvPr>
            <p:ph type="body" sz="half" idx="1"/>
          </p:nvPr>
        </p:nvSpPr>
        <p:spPr>
          <a:xfrm>
            <a:off x="782506" y="1192212"/>
            <a:ext cx="8420101" cy="3214691"/>
          </a:xfrm>
          <a:prstGeom prst="rect">
            <a:avLst/>
          </a:prstGeom>
        </p:spPr>
        <p:txBody>
          <a:bodyPr anchor="b"/>
          <a:lstStyle>
            <a:lvl1pPr marL="0" indent="0">
              <a:spcBef>
                <a:spcPts val="400"/>
              </a:spcBef>
              <a:buSzTx/>
              <a:buFontTx/>
              <a:buNone/>
              <a:defRPr sz="2000">
                <a:solidFill>
                  <a:srgbClr val="888888"/>
                </a:solidFill>
                <a:uFill>
                  <a:solidFill>
                    <a:srgbClr val="888888"/>
                  </a:solidFill>
                </a:uFill>
              </a:defRPr>
            </a:lvl1pPr>
            <a:lvl2pPr marL="0" indent="0">
              <a:spcBef>
                <a:spcPts val="400"/>
              </a:spcBef>
              <a:buSzTx/>
              <a:buFontTx/>
              <a:buNone/>
              <a:defRPr sz="2000">
                <a:solidFill>
                  <a:srgbClr val="888888"/>
                </a:solidFill>
                <a:uFill>
                  <a:solidFill>
                    <a:srgbClr val="888888"/>
                  </a:solidFill>
                </a:uFill>
              </a:defRPr>
            </a:lvl2pPr>
            <a:lvl3pPr marL="0" indent="0">
              <a:spcBef>
                <a:spcPts val="400"/>
              </a:spcBef>
              <a:buSzTx/>
              <a:buFontTx/>
              <a:buNone/>
              <a:defRPr sz="2000">
                <a:solidFill>
                  <a:srgbClr val="888888"/>
                </a:solidFill>
                <a:uFill>
                  <a:solidFill>
                    <a:srgbClr val="888888"/>
                  </a:solidFill>
                </a:uFill>
              </a:defRPr>
            </a:lvl3pPr>
            <a:lvl4pPr marL="0" indent="0">
              <a:spcBef>
                <a:spcPts val="400"/>
              </a:spcBef>
              <a:buSzTx/>
              <a:buFontTx/>
              <a:buNone/>
              <a:defRPr sz="2000">
                <a:solidFill>
                  <a:srgbClr val="888888"/>
                </a:solidFill>
                <a:uFill>
                  <a:solidFill>
                    <a:srgbClr val="888888"/>
                  </a:solidFill>
                </a:uFill>
              </a:defRPr>
            </a:lvl4pPr>
            <a:lvl5pPr marL="0" indent="0">
              <a:spcBef>
                <a:spcPts val="400"/>
              </a:spcBef>
              <a:buSzTx/>
              <a:buFontTx/>
              <a:buNone/>
              <a:defRPr sz="2000">
                <a:solidFill>
                  <a:srgbClr val="888888"/>
                </a:solidFill>
                <a:uFill>
                  <a:solidFill>
                    <a:srgbClr val="888888"/>
                  </a:solidFill>
                </a:u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Contenuto 2">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495300" y="1600200"/>
            <a:ext cx="437515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Confronto">
    <p:spTree>
      <p:nvGrpSpPr>
        <p:cNvPr id="1" name=""/>
        <p:cNvGrpSpPr/>
        <p:nvPr/>
      </p:nvGrpSpPr>
      <p:grpSpPr>
        <a:xfrm>
          <a:off x="0" y="0"/>
          <a:ext cx="0" cy="0"/>
          <a:chOff x="0" y="0"/>
          <a:chExt cx="0" cy="0"/>
        </a:xfrm>
      </p:grpSpPr>
      <p:sp>
        <p:nvSpPr>
          <p:cNvPr id="47" name="Titolo Testo"/>
          <p:cNvSpPr txBox="1"/>
          <p:nvPr>
            <p:ph type="title"/>
          </p:nvPr>
        </p:nvSpPr>
        <p:spPr>
          <a:xfrm>
            <a:off x="495300" y="256810"/>
            <a:ext cx="8915400" cy="1178656"/>
          </a:xfrm>
          <a:prstGeom prst="rect">
            <a:avLst/>
          </a:prstGeom>
        </p:spPr>
        <p:txBody>
          <a:bodyPr/>
          <a:lstStyle/>
          <a:p>
            <a:pPr/>
            <a:r>
              <a:t>Titolo Testo</a:t>
            </a:r>
          </a:p>
        </p:txBody>
      </p:sp>
      <p:sp>
        <p:nvSpPr>
          <p:cNvPr id="48" name="Corpo livello uno…"/>
          <p:cNvSpPr txBox="1"/>
          <p:nvPr>
            <p:ph type="body" sz="quarter" idx="1"/>
          </p:nvPr>
        </p:nvSpPr>
        <p:spPr>
          <a:xfrm>
            <a:off x="495300" y="1435464"/>
            <a:ext cx="4376871" cy="739414"/>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Solo titol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Vuoto">
    <p:spTree>
      <p:nvGrpSpPr>
        <p:cNvPr id="1" name=""/>
        <p:cNvGrpSpPr/>
        <p:nvPr/>
      </p:nvGrpSpPr>
      <p:grpSpPr>
        <a:xfrm>
          <a:off x="0" y="0"/>
          <a:ext cx="0" cy="0"/>
          <a:chOff x="0" y="0"/>
          <a:chExt cx="0" cy="0"/>
        </a:xfrm>
      </p:grpSpPr>
      <p:sp>
        <p:nvSpPr>
          <p:cNvPr id="6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Contenuto con didascalia">
    <p:spTree>
      <p:nvGrpSpPr>
        <p:cNvPr id="1" name=""/>
        <p:cNvGrpSpPr/>
        <p:nvPr/>
      </p:nvGrpSpPr>
      <p:grpSpPr>
        <a:xfrm>
          <a:off x="0" y="0"/>
          <a:ext cx="0" cy="0"/>
          <a:chOff x="0" y="0"/>
          <a:chExt cx="0" cy="0"/>
        </a:xfrm>
      </p:grpSpPr>
      <p:sp>
        <p:nvSpPr>
          <p:cNvPr id="71" name="Titolo Testo"/>
          <p:cNvSpPr txBox="1"/>
          <p:nvPr>
            <p:ph type="title"/>
          </p:nvPr>
        </p:nvSpPr>
        <p:spPr>
          <a:xfrm>
            <a:off x="495300" y="0"/>
            <a:ext cx="3259007" cy="1435100"/>
          </a:xfrm>
          <a:prstGeom prst="rect">
            <a:avLst/>
          </a:prstGeom>
        </p:spPr>
        <p:txBody>
          <a:bodyPr anchor="b"/>
          <a:lstStyle>
            <a:lvl1pPr algn="l">
              <a:defRPr b="1" sz="2000"/>
            </a:lvl1pPr>
          </a:lstStyle>
          <a:p>
            <a:pPr/>
            <a:r>
              <a:t>Titolo Testo</a:t>
            </a:r>
          </a:p>
        </p:txBody>
      </p:sp>
      <p:sp>
        <p:nvSpPr>
          <p:cNvPr id="72" name="Corpo livello uno…"/>
          <p:cNvSpPr txBox="1"/>
          <p:nvPr>
            <p:ph type="body" idx="1"/>
          </p:nvPr>
        </p:nvSpPr>
        <p:spPr>
          <a:xfrm>
            <a:off x="3872970" y="273050"/>
            <a:ext cx="5537730" cy="658495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Immagine con didascalia">
    <p:spTree>
      <p:nvGrpSpPr>
        <p:cNvPr id="1" name=""/>
        <p:cNvGrpSpPr/>
        <p:nvPr/>
      </p:nvGrpSpPr>
      <p:grpSpPr>
        <a:xfrm>
          <a:off x="0" y="0"/>
          <a:ext cx="0" cy="0"/>
          <a:chOff x="0" y="0"/>
          <a:chExt cx="0" cy="0"/>
        </a:xfrm>
      </p:grpSpPr>
      <p:sp>
        <p:nvSpPr>
          <p:cNvPr id="80" name="Titolo Testo"/>
          <p:cNvSpPr txBox="1"/>
          <p:nvPr>
            <p:ph type="title"/>
          </p:nvPr>
        </p:nvSpPr>
        <p:spPr>
          <a:xfrm>
            <a:off x="1941645" y="4800600"/>
            <a:ext cx="5943602" cy="566738"/>
          </a:xfrm>
          <a:prstGeom prst="rect">
            <a:avLst/>
          </a:prstGeom>
        </p:spPr>
        <p:txBody>
          <a:bodyPr anchor="b"/>
          <a:lstStyle>
            <a:lvl1pPr algn="l">
              <a:defRPr b="1" sz="2000"/>
            </a:lvl1pPr>
          </a:lstStyle>
          <a:p>
            <a:pPr/>
            <a:r>
              <a:t>Titolo Testo</a:t>
            </a:r>
          </a:p>
        </p:txBody>
      </p:sp>
      <p:sp>
        <p:nvSpPr>
          <p:cNvPr id="81" name="Corpo livello uno…"/>
          <p:cNvSpPr txBox="1"/>
          <p:nvPr>
            <p:ph type="body" sz="quarter" idx="1"/>
          </p:nvPr>
        </p:nvSpPr>
        <p:spPr>
          <a:xfrm>
            <a:off x="1941645" y="5367337"/>
            <a:ext cx="5943602"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8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495300" y="92075"/>
            <a:ext cx="8915400" cy="15081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Titolo Testo</a:t>
            </a:r>
          </a:p>
        </p:txBody>
      </p:sp>
      <p:sp>
        <p:nvSpPr>
          <p:cNvPr id="3" name="Corpo livello uno…"/>
          <p:cNvSpPr txBox="1"/>
          <p:nvPr>
            <p:ph type="body" idx="1"/>
          </p:nvPr>
        </p:nvSpPr>
        <p:spPr>
          <a:xfrm>
            <a:off x="495300" y="1600200"/>
            <a:ext cx="8915400"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9152081" y="6404296"/>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uFill>
                  <a:solidFill>
                    <a:srgbClr val="888888"/>
                  </a:solidFill>
                </a:u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Calibri"/>
          <a:ea typeface="Calibri"/>
          <a:cs typeface="Calibri"/>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Calibri"/>
          <a:ea typeface="Calibri"/>
          <a:cs typeface="Calibri"/>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Calibri"/>
          <a:ea typeface="Calibri"/>
          <a:cs typeface="Calibri"/>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Calibri"/>
          <a:ea typeface="Calibri"/>
          <a:cs typeface="Calibri"/>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Calibri"/>
          <a:ea typeface="Calibri"/>
          <a:cs typeface="Calibri"/>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Calibri"/>
          <a:ea typeface="Calibri"/>
          <a:cs typeface="Calibri"/>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Calibri"/>
          <a:ea typeface="Calibri"/>
          <a:cs typeface="Calibri"/>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Calibri"/>
          <a:ea typeface="Calibri"/>
          <a:cs typeface="Calibri"/>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
            <a:solidFill>
              <a:srgbClr val="000000"/>
            </a:solidFill>
          </a:uFill>
          <a:latin typeface="Calibri"/>
          <a:ea typeface="Calibri"/>
          <a:cs typeface="Calibri"/>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
            <a:solidFill>
              <a:srgbClr val="000000"/>
            </a:solidFill>
          </a:uFill>
          <a:latin typeface="Calibri"/>
          <a:ea typeface="Calibri"/>
          <a:cs typeface="Calibri"/>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
            <a:solidFill>
              <a:srgbClr val="000000"/>
            </a:solidFill>
          </a:uFill>
          <a:latin typeface="Calibri"/>
          <a:ea typeface="Calibri"/>
          <a:cs typeface="Calibri"/>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
            <a:solidFill>
              <a:srgbClr val="000000"/>
            </a:solidFill>
          </a:uFill>
          <a:latin typeface="Calibri"/>
          <a:ea typeface="Calibri"/>
          <a:cs typeface="Calibri"/>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
            <a:solidFill>
              <a:srgbClr val="000000"/>
            </a:solidFill>
          </a:uFill>
          <a:latin typeface="Calibri"/>
          <a:ea typeface="Calibri"/>
          <a:cs typeface="Calibri"/>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
            <a:solidFill>
              <a:srgbClr val="000000"/>
            </a:solidFill>
          </a:uFill>
          <a:latin typeface="Calibri"/>
          <a:ea typeface="Calibri"/>
          <a:cs typeface="Calibri"/>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
            <a:solidFill>
              <a:srgbClr val="000000"/>
            </a:solidFill>
          </a:uFill>
          <a:latin typeface="Calibri"/>
          <a:ea typeface="Calibri"/>
          <a:cs typeface="Calibri"/>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
            <a:solidFill>
              <a:srgbClr val="000000"/>
            </a:solidFill>
          </a:uFill>
          <a:latin typeface="Calibri"/>
          <a:ea typeface="Calibri"/>
          <a:cs typeface="Calibri"/>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
            <a:solidFill>
              <a:srgbClr val="000000"/>
            </a:solidFill>
          </a:uFill>
          <a:latin typeface="Calibri"/>
          <a:ea typeface="Calibri"/>
          <a:cs typeface="Calibri"/>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
            <a:solidFill>
              <a:srgbClr val="000000"/>
            </a:solidFill>
          </a:uFill>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
            <a:solidFill>
              <a:srgbClr val="888888"/>
            </a:solidFill>
          </a:uFill>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
            <a:solidFill>
              <a:srgbClr val="888888"/>
            </a:solidFill>
          </a:uFill>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
            <a:solidFill>
              <a:srgbClr val="888888"/>
            </a:solidFill>
          </a:uFill>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
            <a:solidFill>
              <a:srgbClr val="888888"/>
            </a:solidFill>
          </a:uFill>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
            <a:solidFill>
              <a:srgbClr val="888888"/>
            </a:solidFill>
          </a:uFill>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
            <a:solidFill>
              <a:srgbClr val="888888"/>
            </a:solidFill>
          </a:uFill>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
            <a:solidFill>
              <a:srgbClr val="888888"/>
            </a:solidFill>
          </a:uFill>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
            <a:solidFill>
              <a:srgbClr val="888888"/>
            </a:solidFill>
          </a:uFill>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
            <a:solidFill>
              <a:srgbClr val="888888"/>
            </a:solidFill>
          </a:uFill>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jpeg"/><Relationship Id="rId4"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6.jpeg"/><Relationship Id="rId4"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monica@nanettiassociati.it" TargetMode="Externa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Numero diapositiva"/>
          <p:cNvSpPr txBox="1"/>
          <p:nvPr>
            <p:ph type="sldNum" sz="quarter" idx="4294967295"/>
          </p:nvPr>
        </p:nvSpPr>
        <p:spPr>
          <a:xfrm>
            <a:off x="9229320" y="6221732"/>
            <a:ext cx="181379" cy="269237"/>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pic>
        <p:nvPicPr>
          <p:cNvPr id="110" name="carta_intestata13-13.png" descr="carta_intestata13-13.png"/>
          <p:cNvPicPr>
            <a:picLocks noChangeAspect="1"/>
          </p:cNvPicPr>
          <p:nvPr/>
        </p:nvPicPr>
        <p:blipFill>
          <a:blip r:embed="rId2">
            <a:extLst/>
          </a:blip>
          <a:stretch>
            <a:fillRect/>
          </a:stretch>
        </p:blipFill>
        <p:spPr>
          <a:xfrm>
            <a:off x="0" y="2742044"/>
            <a:ext cx="9906000" cy="611035"/>
          </a:xfrm>
          <a:prstGeom prst="rect">
            <a:avLst/>
          </a:prstGeom>
          <a:ln w="12700">
            <a:miter lim="400000"/>
          </a:ln>
        </p:spPr>
      </p:pic>
      <p:pic>
        <p:nvPicPr>
          <p:cNvPr id="111" name="carta_intestata13-13.png" descr="carta_intestata13-13.png"/>
          <p:cNvPicPr>
            <a:picLocks noChangeAspect="1"/>
          </p:cNvPicPr>
          <p:nvPr/>
        </p:nvPicPr>
        <p:blipFill>
          <a:blip r:embed="rId2">
            <a:extLst/>
          </a:blip>
          <a:stretch>
            <a:fillRect/>
          </a:stretch>
        </p:blipFill>
        <p:spPr>
          <a:xfrm>
            <a:off x="6154" y="2894444"/>
            <a:ext cx="9906004" cy="611035"/>
          </a:xfrm>
          <a:prstGeom prst="rect">
            <a:avLst/>
          </a:prstGeom>
          <a:ln w="12700">
            <a:miter lim="400000"/>
          </a:ln>
        </p:spPr>
      </p:pic>
      <p:sp>
        <p:nvSpPr>
          <p:cNvPr id="112" name="SE CE L’HO FATTA IO"/>
          <p:cNvSpPr txBox="1"/>
          <p:nvPr/>
        </p:nvSpPr>
        <p:spPr>
          <a:xfrm>
            <a:off x="2344617" y="2752511"/>
            <a:ext cx="5290585" cy="67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777877"/>
                </a:solidFill>
                <a:uFill>
                  <a:solidFill>
                    <a:srgbClr val="777877"/>
                  </a:solidFill>
                </a:uFill>
                <a:latin typeface="Titan One"/>
                <a:ea typeface="Titan One"/>
                <a:cs typeface="Titan One"/>
                <a:sym typeface="Titan One"/>
              </a:defRPr>
            </a:lvl1pPr>
          </a:lstStyle>
          <a:p>
            <a:pPr/>
            <a:r>
              <a:t>SE CE L’HO FATTA IO</a:t>
            </a:r>
          </a:p>
        </p:txBody>
      </p:sp>
      <p:pic>
        <p:nvPicPr>
          <p:cNvPr id="113" name="carta_intestata-15.png" descr="carta_intestata-15.png"/>
          <p:cNvPicPr>
            <a:picLocks noChangeAspect="1"/>
          </p:cNvPicPr>
          <p:nvPr/>
        </p:nvPicPr>
        <p:blipFill>
          <a:blip r:embed="rId3">
            <a:extLst/>
          </a:blip>
          <a:stretch>
            <a:fillRect/>
          </a:stretch>
        </p:blipFill>
        <p:spPr>
          <a:xfrm>
            <a:off x="4339258" y="5817360"/>
            <a:ext cx="1227485" cy="1133661"/>
          </a:xfrm>
          <a:prstGeom prst="rect">
            <a:avLst/>
          </a:prstGeom>
          <a:ln w="12700">
            <a:miter lim="400000"/>
          </a:ln>
        </p:spPr>
      </p:pic>
      <p:sp>
        <p:nvSpPr>
          <p:cNvPr id="114" name="60X60…"/>
          <p:cNvSpPr txBox="1"/>
          <p:nvPr/>
        </p:nvSpPr>
        <p:spPr>
          <a:xfrm>
            <a:off x="1139563" y="3453095"/>
            <a:ext cx="7348680" cy="1297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600">
                <a:solidFill>
                  <a:srgbClr val="777877"/>
                </a:solidFill>
                <a:uFill>
                  <a:solidFill>
                    <a:srgbClr val="777877"/>
                  </a:solidFill>
                </a:uFill>
                <a:latin typeface="Gill Sans"/>
                <a:ea typeface="Gill Sans"/>
                <a:cs typeface="Gill Sans"/>
                <a:sym typeface="Gill Sans"/>
              </a:defRPr>
            </a:pPr>
            <a:r>
              <a:t>“La bicicletta vista dal punto di vista delle donne: strumento di sport, svago, partecipazione, mobilità, emancipazione, lavoro, impegno civico.”</a:t>
            </a:r>
          </a:p>
          <a:p>
            <a:pPr algn="ctr">
              <a:defRPr sz="1600">
                <a:solidFill>
                  <a:srgbClr val="777877"/>
                </a:solidFill>
                <a:uFill>
                  <a:solidFill>
                    <a:srgbClr val="777877"/>
                  </a:solidFill>
                </a:uFill>
                <a:latin typeface="Gill Sans"/>
                <a:ea typeface="Gill Sans"/>
                <a:cs typeface="Gill Sans"/>
                <a:sym typeface="Gill Sans"/>
              </a:defRPr>
            </a:pPr>
            <a:r>
              <a:t>UNA TESTIMONIANZA</a:t>
            </a:r>
          </a:p>
          <a:p>
            <a:pPr algn="ctr">
              <a:defRPr sz="1600">
                <a:solidFill>
                  <a:srgbClr val="777877"/>
                </a:solidFill>
                <a:uFill>
                  <a:solidFill>
                    <a:srgbClr val="777877"/>
                  </a:solidFill>
                </a:uFill>
                <a:latin typeface="Gill Sans"/>
                <a:ea typeface="Gill Sans"/>
                <a:cs typeface="Gill Sans"/>
                <a:sym typeface="Gill Sans"/>
              </a:defRPr>
            </a:pPr>
          </a:p>
          <a:p>
            <a:pPr algn="ctr">
              <a:defRPr sz="1600">
                <a:solidFill>
                  <a:srgbClr val="777877"/>
                </a:solidFill>
                <a:uFill>
                  <a:solidFill>
                    <a:srgbClr val="777877"/>
                  </a:solidFill>
                </a:uFill>
                <a:latin typeface="Gill Sans"/>
                <a:ea typeface="Gill Sans"/>
                <a:cs typeface="Gill Sans"/>
                <a:sym typeface="Gill Sans"/>
              </a:defRPr>
            </a:pPr>
            <a:r>
              <a:t>Milano, 14/4/23</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carta_intestata-14.png" descr="carta_intestata-14.png"/>
          <p:cNvPicPr>
            <a:picLocks noChangeAspect="1"/>
          </p:cNvPicPr>
          <p:nvPr/>
        </p:nvPicPr>
        <p:blipFill>
          <a:blip r:embed="rId2">
            <a:extLst/>
          </a:blip>
          <a:stretch>
            <a:fillRect/>
          </a:stretch>
        </p:blipFill>
        <p:spPr>
          <a:xfrm>
            <a:off x="0" y="0"/>
            <a:ext cx="9906000" cy="362326"/>
          </a:xfrm>
          <a:prstGeom prst="rect">
            <a:avLst/>
          </a:prstGeom>
          <a:ln w="12700">
            <a:miter lim="400000"/>
          </a:ln>
        </p:spPr>
      </p:pic>
      <p:sp>
        <p:nvSpPr>
          <p:cNvPr id="117" name="L’IDEA DI PARTENZA"/>
          <p:cNvSpPr txBox="1"/>
          <p:nvPr/>
        </p:nvSpPr>
        <p:spPr>
          <a:xfrm>
            <a:off x="658213" y="545191"/>
            <a:ext cx="8134106" cy="38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solidFill>
                  <a:srgbClr val="3C3C3B"/>
                </a:solidFill>
                <a:uFill>
                  <a:solidFill>
                    <a:srgbClr val="3C3C3B"/>
                  </a:solidFill>
                </a:uFill>
                <a:latin typeface="Gill Sans"/>
                <a:ea typeface="Gill Sans"/>
                <a:cs typeface="Gill Sans"/>
                <a:sym typeface="Gill Sans"/>
              </a:defRPr>
            </a:lvl1pPr>
          </a:lstStyle>
          <a:p>
            <a:pPr/>
            <a:r>
              <a:t>L’AUTRICE DEL PROGETTO</a:t>
            </a:r>
          </a:p>
        </p:txBody>
      </p:sp>
      <p:sp>
        <p:nvSpPr>
          <p:cNvPr id="118" name="Due amiche, Annita e Monica: 114 anni in due, nessun curriculum sportivo, scarsissima preparazione atletica e la velleitaria decisione di compiere un lungo viaggio in bicicletta: ”In partenza era la voglia di fare qualcosa di nuovo, senza alcun motivo particolare. Un po’ per caso, un po’ per scherzo, è nata l’idea di percorrere in bicicletta il tratto italiano della via Francigena. Senza obiettivi di tempo, senza supporti, senza schemi, senza programmi; insomma, una cosa fatta per il gusto del viaggio e dell’assoluta libertà. E se non fossimo arrivate in fondo, non importa: l’importante era fare qualcosa di divertente che fosse davvero tutto ‘nostro’. In fin dei conti, per delle signore ‘over 55’, la vera sfida era quella di avere il coraggio di partire”…"/>
          <p:cNvSpPr txBox="1"/>
          <p:nvPr/>
        </p:nvSpPr>
        <p:spPr>
          <a:xfrm>
            <a:off x="658215" y="946414"/>
            <a:ext cx="8134103" cy="49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latin typeface="Gill Sans Light"/>
                <a:ea typeface="Gill Sans Light"/>
                <a:cs typeface="Gill Sans Light"/>
                <a:sym typeface="Gill Sans Light"/>
              </a:defRPr>
            </a:lvl1pPr>
          </a:lstStyle>
          <a:p>
            <a:pPr/>
            <a:r>
              <a:t>Monica Nanetti, 61 anni, milanese, giornalista freelance e consulente di comunicazione, specializzata in reportage di viaggio</a:t>
            </a:r>
          </a:p>
        </p:txBody>
      </p:sp>
      <p:sp>
        <p:nvSpPr>
          <p:cNvPr id="119" name="Numero diapositiva"/>
          <p:cNvSpPr txBox="1"/>
          <p:nvPr>
            <p:ph type="sldNum" sz="quarter" idx="4294967295"/>
          </p:nvPr>
        </p:nvSpPr>
        <p:spPr>
          <a:xfrm>
            <a:off x="9228582" y="6234433"/>
            <a:ext cx="182115" cy="243837"/>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000">
                <a:solidFill>
                  <a:srgbClr val="D0C430"/>
                </a:solidFill>
                <a:uFill>
                  <a:solidFill>
                    <a:srgbClr val="D0C430"/>
                  </a:solidFill>
                </a:uFill>
                <a:latin typeface="Titan One"/>
                <a:ea typeface="Titan One"/>
                <a:cs typeface="Titan One"/>
                <a:sym typeface="Titan One"/>
              </a:defRPr>
            </a:lvl1pPr>
          </a:lstStyle>
          <a:p>
            <a:pPr/>
            <a:fld id="{86CB4B4D-7CA3-9044-876B-883B54F8677D}" type="slidenum"/>
          </a:p>
        </p:txBody>
      </p:sp>
      <p:sp>
        <p:nvSpPr>
          <p:cNvPr id="120" name="L’IDEA DI PARTENZA"/>
          <p:cNvSpPr txBox="1"/>
          <p:nvPr/>
        </p:nvSpPr>
        <p:spPr>
          <a:xfrm>
            <a:off x="658213" y="3285998"/>
            <a:ext cx="8134106" cy="38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solidFill>
                  <a:srgbClr val="3C3C3B"/>
                </a:solidFill>
                <a:uFill>
                  <a:solidFill>
                    <a:srgbClr val="3C3C3B"/>
                  </a:solidFill>
                </a:uFill>
                <a:latin typeface="Gill Sans"/>
                <a:ea typeface="Gill Sans"/>
                <a:cs typeface="Gill Sans"/>
                <a:sym typeface="Gill Sans"/>
              </a:defRPr>
            </a:lvl1pPr>
          </a:lstStyle>
          <a:p>
            <a:pPr/>
            <a:r>
              <a:t>IL PRIMO VIAGGIO</a:t>
            </a:r>
          </a:p>
        </p:txBody>
      </p:sp>
      <p:sp>
        <p:nvSpPr>
          <p:cNvPr id="121" name="Due amiche, Annita e Monica: 114 anni in due, nessun curriculum sportivo, scarsissima preparazione atletica e la velleitaria decisione di compiere un lungo viaggio in bicicletta: ”In partenza era la voglia di fare qualcosa di nuovo, senza alcun motivo particolare. Un po’ per caso, un po’ per scherzo, è nata l’idea di percorrere in bicicletta il tratto italiano della via Francigena. Senza obiettivi di tempo, senza supporti, senza schemi, senza programmi; insomma, una cosa fatta per il gusto del viaggio e dell’assoluta libertà. E se non fossimo arrivate in fondo, non importa: l’importante era fare qualcosa di divertente che fosse davvero tutto ‘nostro’. In fin dei conti, per delle signore ‘over 55’, la vera sfida era quella di avere il coraggio di partire”…"/>
          <p:cNvSpPr txBox="1"/>
          <p:nvPr/>
        </p:nvSpPr>
        <p:spPr>
          <a:xfrm>
            <a:off x="658215" y="3636421"/>
            <a:ext cx="8134103" cy="49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140368" indent="-140368">
              <a:buSzPct val="100000"/>
              <a:buChar char="-"/>
              <a:defRPr sz="1400">
                <a:latin typeface="Gill Sans Light"/>
                <a:ea typeface="Gill Sans Light"/>
                <a:cs typeface="Gill Sans Light"/>
                <a:sym typeface="Gill Sans Light"/>
              </a:defRPr>
            </a:lvl1pPr>
          </a:lstStyle>
          <a:p>
            <a:pPr/>
            <a:r>
              <a:t>maggio-giugno 2017: da Aosta a Roma lungo la Via Francigena percorrendo un totale di 1056 km in 17 giorni in sella a due mountain bike.</a:t>
            </a:r>
          </a:p>
        </p:txBody>
      </p:sp>
      <p:pic>
        <p:nvPicPr>
          <p:cNvPr id="122" name="siena.jpg" descr="siena.jpg"/>
          <p:cNvPicPr>
            <a:picLocks noChangeAspect="1"/>
          </p:cNvPicPr>
          <p:nvPr/>
        </p:nvPicPr>
        <p:blipFill>
          <a:blip r:embed="rId3">
            <a:extLst/>
          </a:blip>
          <a:stretch>
            <a:fillRect/>
          </a:stretch>
        </p:blipFill>
        <p:spPr>
          <a:xfrm>
            <a:off x="2839701" y="4392800"/>
            <a:ext cx="1765302" cy="1765779"/>
          </a:xfrm>
          <a:prstGeom prst="rect">
            <a:avLst/>
          </a:prstGeom>
          <a:ln w="12700">
            <a:miter lim="400000"/>
          </a:ln>
        </p:spPr>
      </p:pic>
      <p:pic>
        <p:nvPicPr>
          <p:cNvPr id="123" name="gambassi.jpg" descr="gambassi.jpg"/>
          <p:cNvPicPr>
            <a:picLocks noChangeAspect="1"/>
          </p:cNvPicPr>
          <p:nvPr/>
        </p:nvPicPr>
        <p:blipFill>
          <a:blip r:embed="rId4">
            <a:extLst/>
          </a:blip>
          <a:stretch>
            <a:fillRect/>
          </a:stretch>
        </p:blipFill>
        <p:spPr>
          <a:xfrm>
            <a:off x="4845529" y="4393434"/>
            <a:ext cx="1765302" cy="1764511"/>
          </a:xfrm>
          <a:prstGeom prst="rect">
            <a:avLst/>
          </a:prstGeom>
          <a:ln w="12700">
            <a:miter lim="400000"/>
          </a:ln>
        </p:spPr>
      </p:pic>
      <p:sp>
        <p:nvSpPr>
          <p:cNvPr id="124" name="L’IDEA DI PARTENZA"/>
          <p:cNvSpPr txBox="1"/>
          <p:nvPr/>
        </p:nvSpPr>
        <p:spPr>
          <a:xfrm>
            <a:off x="658213" y="1632075"/>
            <a:ext cx="8134106" cy="38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solidFill>
                  <a:srgbClr val="3C3C3B"/>
                </a:solidFill>
                <a:uFill>
                  <a:solidFill>
                    <a:srgbClr val="3C3C3B"/>
                  </a:solidFill>
                </a:uFill>
                <a:latin typeface="Gill Sans"/>
                <a:ea typeface="Gill Sans"/>
                <a:cs typeface="Gill Sans"/>
                <a:sym typeface="Gill Sans"/>
              </a:defRPr>
            </a:lvl1pPr>
          </a:lstStyle>
          <a:p>
            <a:pPr/>
            <a:r>
              <a:t>L’IDEA DI PARTENZA</a:t>
            </a:r>
          </a:p>
        </p:txBody>
      </p:sp>
      <p:sp>
        <p:nvSpPr>
          <p:cNvPr id="125" name="Due amiche, Annita e Monica: 114 anni in due, nessun curriculum sportivo, scarsissima preparazione atletica e la velleitaria decisione di compiere un lungo viaggio in bicicletta: ”In partenza era la voglia di fare qualcosa di nuovo, senza alcun motivo particolare. Un po’ per caso, un po’ per scherzo, è nata l’idea di percorrere in bicicletta il tratto italiano della via Francigena. Senza obiettivi di tempo, senza supporti, senza schemi, senza programmi; insomma, una cosa fatta per il gusto del viaggio e dell’assoluta libertà. E se non fossimo arrivate in fondo, non importa: l’importante era fare qualcosa di divertente che fosse davvero tutto ‘nostro’. In fin dei conti, per delle signore ‘over 55’, la vera sfida era quella di avere il coraggio di partire”…"/>
          <p:cNvSpPr txBox="1"/>
          <p:nvPr/>
        </p:nvSpPr>
        <p:spPr>
          <a:xfrm>
            <a:off x="658215" y="2015614"/>
            <a:ext cx="8134103" cy="1107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40368" indent="-140368">
              <a:buSzPct val="100000"/>
              <a:buChar char="-"/>
              <a:defRPr sz="1400">
                <a:latin typeface="Gill Sans Light"/>
                <a:ea typeface="Gill Sans Light"/>
                <a:cs typeface="Gill Sans Light"/>
                <a:sym typeface="Gill Sans Light"/>
              </a:defRPr>
            </a:pPr>
            <a:r>
              <a:t>due amiche (114 anni in due)</a:t>
            </a:r>
          </a:p>
          <a:p>
            <a:pPr marL="140368" indent="-140368">
              <a:buSzPct val="100000"/>
              <a:buChar char="-"/>
              <a:defRPr sz="1400">
                <a:latin typeface="Gill Sans Light"/>
                <a:ea typeface="Gill Sans Light"/>
                <a:cs typeface="Gill Sans Light"/>
                <a:sym typeface="Gill Sans Light"/>
              </a:defRPr>
            </a:pPr>
            <a:r>
              <a:t>nessun curriculum sportivo</a:t>
            </a:r>
          </a:p>
          <a:p>
            <a:pPr marL="140368" indent="-140368">
              <a:buSzPct val="100000"/>
              <a:buChar char="-"/>
              <a:defRPr sz="1400">
                <a:latin typeface="Gill Sans Light"/>
                <a:ea typeface="Gill Sans Light"/>
                <a:cs typeface="Gill Sans Light"/>
                <a:sym typeface="Gill Sans Light"/>
              </a:defRPr>
            </a:pPr>
            <a:r>
              <a:t>nessuna esperienza di viaggi in bicicletta</a:t>
            </a:r>
          </a:p>
          <a:p>
            <a:pPr marL="140368" indent="-140368">
              <a:buSzPct val="100000"/>
              <a:buChar char="-"/>
              <a:defRPr sz="1400">
                <a:latin typeface="Gill Sans Light"/>
                <a:ea typeface="Gill Sans Light"/>
                <a:cs typeface="Gill Sans Light"/>
                <a:sym typeface="Gill Sans Light"/>
              </a:defRPr>
            </a:pPr>
            <a:r>
              <a:t>la voglia di fare qualcosa di nuovo: senza un motivo particolare, senza obiettivi di tempo, senza supporti, senza programmi.</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carta_intestata-14.png" descr="carta_intestata-14.png"/>
          <p:cNvPicPr>
            <a:picLocks noChangeAspect="1"/>
          </p:cNvPicPr>
          <p:nvPr/>
        </p:nvPicPr>
        <p:blipFill>
          <a:blip r:embed="rId2">
            <a:extLst/>
          </a:blip>
          <a:stretch>
            <a:fillRect/>
          </a:stretch>
        </p:blipFill>
        <p:spPr>
          <a:xfrm>
            <a:off x="0" y="0"/>
            <a:ext cx="9906000" cy="362326"/>
          </a:xfrm>
          <a:prstGeom prst="rect">
            <a:avLst/>
          </a:prstGeom>
          <a:ln w="12700">
            <a:miter lim="400000"/>
          </a:ln>
        </p:spPr>
      </p:pic>
      <p:sp>
        <p:nvSpPr>
          <p:cNvPr id="128" name="L’IDEA DI PARTENZA"/>
          <p:cNvSpPr txBox="1"/>
          <p:nvPr/>
        </p:nvSpPr>
        <p:spPr>
          <a:xfrm>
            <a:off x="658213" y="659491"/>
            <a:ext cx="8134106" cy="38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solidFill>
                  <a:srgbClr val="3C3C3B"/>
                </a:solidFill>
                <a:uFill>
                  <a:solidFill>
                    <a:srgbClr val="3C3C3B"/>
                  </a:solidFill>
                </a:uFill>
                <a:latin typeface="Gill Sans"/>
                <a:ea typeface="Gill Sans"/>
                <a:cs typeface="Gill Sans"/>
                <a:sym typeface="Gill Sans"/>
              </a:defRPr>
            </a:lvl1pPr>
          </a:lstStyle>
          <a:p>
            <a:pPr/>
            <a:r>
              <a:t>LE REAZIONI</a:t>
            </a:r>
          </a:p>
        </p:txBody>
      </p:sp>
      <p:sp>
        <p:nvSpPr>
          <p:cNvPr id="129" name="Due amiche, Annita e Monica: 114 anni in due, nessun curriculum sportivo, scarsissima preparazione atletica e la velleitaria decisione di compiere un lungo viaggio in bicicletta: ”In partenza era la voglia di fare qualcosa di nuovo, senza alcun motivo particolare. Un po’ per caso, un po’ per scherzo, è nata l’idea di percorrere in bicicletta il tratto italiano della via Francigena. Senza obiettivi di tempo, senza supporti, senza schemi, senza programmi; insomma, una cosa fatta per il gusto del viaggio e dell’assoluta libertà. E se non fossimo arrivate in fondo, non importa: l’importante era fare qualcosa di divertente che fosse davvero tutto ‘nostro’. In fin dei conti, per delle signore ‘over 55’, la vera sfida era quella di avere il coraggio di partire”…"/>
          <p:cNvSpPr txBox="1"/>
          <p:nvPr/>
        </p:nvSpPr>
        <p:spPr>
          <a:xfrm>
            <a:off x="658215" y="1060714"/>
            <a:ext cx="8134103" cy="90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40368" indent="-140368">
              <a:buSzPct val="100000"/>
              <a:buChar char="-"/>
              <a:defRPr sz="1400">
                <a:latin typeface="Gill Sans Light"/>
                <a:ea typeface="Gill Sans Light"/>
                <a:cs typeface="Gill Sans Light"/>
                <a:sym typeface="Gill Sans Light"/>
              </a:defRPr>
            </a:pPr>
            <a:r>
              <a:t>da una pagina facebook destinata a informare amici e parenti alla formazione spontanea di una community di appassionati</a:t>
            </a:r>
          </a:p>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la curiosità e l’interesse da parte di media specializzati e generalisti </a:t>
            </a:r>
          </a:p>
        </p:txBody>
      </p:sp>
      <p:sp>
        <p:nvSpPr>
          <p:cNvPr id="130" name="Numero diapositiva"/>
          <p:cNvSpPr txBox="1"/>
          <p:nvPr>
            <p:ph type="sldNum" sz="quarter" idx="4294967295"/>
          </p:nvPr>
        </p:nvSpPr>
        <p:spPr>
          <a:xfrm>
            <a:off x="9229217" y="6234433"/>
            <a:ext cx="181480" cy="243837"/>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000">
                <a:solidFill>
                  <a:srgbClr val="D0C430"/>
                </a:solidFill>
                <a:uFill>
                  <a:solidFill>
                    <a:srgbClr val="D0C430"/>
                  </a:solidFill>
                </a:uFill>
                <a:latin typeface="Titan One"/>
                <a:ea typeface="Titan One"/>
                <a:cs typeface="Titan One"/>
                <a:sym typeface="Titan One"/>
              </a:defRPr>
            </a:lvl1pPr>
          </a:lstStyle>
          <a:p>
            <a:pPr/>
            <a:fld id="{86CB4B4D-7CA3-9044-876B-883B54F8677D}" type="slidenum"/>
          </a:p>
        </p:txBody>
      </p:sp>
      <p:pic>
        <p:nvPicPr>
          <p:cNvPr id="131" name="press.jpg" descr="press.jpg"/>
          <p:cNvPicPr>
            <a:picLocks noChangeAspect="1"/>
          </p:cNvPicPr>
          <p:nvPr/>
        </p:nvPicPr>
        <p:blipFill>
          <a:blip r:embed="rId3">
            <a:extLst/>
          </a:blip>
          <a:stretch>
            <a:fillRect/>
          </a:stretch>
        </p:blipFill>
        <p:spPr>
          <a:xfrm>
            <a:off x="1182749" y="2096934"/>
            <a:ext cx="7085034" cy="443721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carta_intestata-14.png" descr="carta_intestata-14.png"/>
          <p:cNvPicPr>
            <a:picLocks noChangeAspect="1"/>
          </p:cNvPicPr>
          <p:nvPr/>
        </p:nvPicPr>
        <p:blipFill>
          <a:blip r:embed="rId2">
            <a:extLst/>
          </a:blip>
          <a:stretch>
            <a:fillRect/>
          </a:stretch>
        </p:blipFill>
        <p:spPr>
          <a:xfrm>
            <a:off x="0" y="0"/>
            <a:ext cx="9906000" cy="362326"/>
          </a:xfrm>
          <a:prstGeom prst="rect">
            <a:avLst/>
          </a:prstGeom>
          <a:ln w="12700">
            <a:miter lim="400000"/>
          </a:ln>
        </p:spPr>
      </p:pic>
      <p:sp>
        <p:nvSpPr>
          <p:cNvPr id="134" name="L’IDEA DI PARTENZA"/>
          <p:cNvSpPr txBox="1"/>
          <p:nvPr/>
        </p:nvSpPr>
        <p:spPr>
          <a:xfrm>
            <a:off x="658213" y="1256391"/>
            <a:ext cx="8134106" cy="38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solidFill>
                  <a:srgbClr val="3C3C3B"/>
                </a:solidFill>
                <a:uFill>
                  <a:solidFill>
                    <a:srgbClr val="3C3C3B"/>
                  </a:solidFill>
                </a:uFill>
                <a:latin typeface="Gill Sans"/>
                <a:ea typeface="Gill Sans"/>
                <a:cs typeface="Gill Sans"/>
                <a:sym typeface="Gill Sans"/>
              </a:defRPr>
            </a:lvl1pPr>
          </a:lstStyle>
          <a:p>
            <a:pPr/>
            <a:r>
              <a:t>I CONTENUTI</a:t>
            </a:r>
          </a:p>
        </p:txBody>
      </p:sp>
      <p:sp>
        <p:nvSpPr>
          <p:cNvPr id="135" name="Due amiche, Annita e Monica: 114 anni in due, nessun curriculum sportivo, scarsissima preparazione atletica e la velleitaria decisione di compiere un lungo viaggio in bicicletta: ”In partenza era la voglia di fare qualcosa di nuovo, senza alcun motivo particolare. Un po’ per caso, un po’ per scherzo, è nata l’idea di percorrere in bicicletta il tratto italiano della via Francigena. Senza obiettivi di tempo, senza supporti, senza schemi, senza programmi; insomma, una cosa fatta per il gusto del viaggio e dell’assoluta libertà. E se non fossimo arrivate in fondo, non importa: l’importante era fare qualcosa di divertente che fosse davvero tutto ‘nostro’. In fin dei conti, per delle signore ‘over 55’, la vera sfida era quella di avere il coraggio di partire”…"/>
          <p:cNvSpPr txBox="1"/>
          <p:nvPr/>
        </p:nvSpPr>
        <p:spPr>
          <a:xfrm>
            <a:off x="658215" y="1695713"/>
            <a:ext cx="8134103" cy="33509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un interesse centrato soprattutto sulla </a:t>
            </a:r>
            <a:r>
              <a:rPr>
                <a:latin typeface="Gill Sans"/>
                <a:ea typeface="Gill Sans"/>
                <a:cs typeface="Gill Sans"/>
                <a:sym typeface="Gill Sans"/>
              </a:rPr>
              <a:t>valenza “emotiva”</a:t>
            </a:r>
            <a:r>
              <a:t>: persone (in particolare donne) che scrivevano di essersi emozionate, appassionate, commosse</a:t>
            </a:r>
          </a:p>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il concetto di </a:t>
            </a:r>
            <a:r>
              <a:rPr>
                <a:latin typeface="Gill Sans"/>
                <a:ea typeface="Gill Sans"/>
                <a:cs typeface="Gill Sans"/>
                <a:sym typeface="Gill Sans"/>
              </a:rPr>
              <a:t>viaggio in autonomia</a:t>
            </a:r>
            <a:r>
              <a:t>, inteso come spazio di libertà fisica e soprattutto mentale</a:t>
            </a:r>
          </a:p>
          <a:p>
            <a:pPr>
              <a:defRPr sz="1400">
                <a:latin typeface="Gill Sans Light"/>
                <a:ea typeface="Gill Sans Light"/>
                <a:cs typeface="Gill Sans Light"/>
                <a:sym typeface="Gill Sans Light"/>
              </a:defRPr>
            </a:pPr>
          </a:p>
          <a:p>
            <a:pPr marL="152400" indent="-152400">
              <a:buSzPct val="120000"/>
              <a:buChar char="-"/>
              <a:defRPr sz="1400">
                <a:latin typeface="Gill Sans Light"/>
                <a:ea typeface="Gill Sans Light"/>
                <a:cs typeface="Gill Sans Light"/>
                <a:sym typeface="Gill Sans Light"/>
              </a:defRPr>
            </a:pPr>
            <a:r>
              <a:t>il concetto di </a:t>
            </a:r>
            <a:r>
              <a:rPr>
                <a:latin typeface="Gill Sans"/>
                <a:ea typeface="Gill Sans"/>
                <a:cs typeface="Gill Sans"/>
                <a:sym typeface="Gill Sans"/>
              </a:rPr>
              <a:t>attività fisica</a:t>
            </a:r>
            <a:r>
              <a:t>, come forma di sfida alle proprie possibilità e uno stimolo ad arrivare al di là di ciò che ci si crede in grado di fare, sorprendendo prima di tutto se stesse</a:t>
            </a:r>
          </a:p>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la scoperta della bicicletta come strumento per </a:t>
            </a:r>
          </a:p>
          <a:p>
            <a:pPr lvl="2" marL="902368" indent="-140368">
              <a:buSzPct val="100000"/>
              <a:buChar char="-"/>
              <a:defRPr sz="1400">
                <a:latin typeface="Gill Sans Light"/>
                <a:ea typeface="Gill Sans Light"/>
                <a:cs typeface="Gill Sans Light"/>
                <a:sym typeface="Gill Sans Light"/>
              </a:defRPr>
            </a:pPr>
            <a:r>
              <a:t>una piccola </a:t>
            </a:r>
            <a:r>
              <a:rPr>
                <a:latin typeface="Gill Sans"/>
                <a:ea typeface="Gill Sans"/>
                <a:cs typeface="Gill Sans"/>
                <a:sym typeface="Gill Sans"/>
              </a:rPr>
              <a:t>avventura personale possibile</a:t>
            </a:r>
            <a:r>
              <a:t> a qualsiasi età</a:t>
            </a:r>
          </a:p>
          <a:p>
            <a:pPr lvl="2" marL="902368" indent="-140368">
              <a:buSzPct val="100000"/>
              <a:buChar char="-"/>
              <a:defRPr sz="1400">
                <a:latin typeface="Gill Sans Light"/>
                <a:ea typeface="Gill Sans Light"/>
                <a:cs typeface="Gill Sans Light"/>
                <a:sym typeface="Gill Sans Light"/>
              </a:defRPr>
            </a:pPr>
            <a:r>
              <a:t>la conquista di spazi di </a:t>
            </a:r>
            <a:r>
              <a:rPr>
                <a:latin typeface="Gill Sans"/>
                <a:ea typeface="Gill Sans"/>
                <a:cs typeface="Gill Sans"/>
                <a:sym typeface="Gill Sans"/>
              </a:rPr>
              <a:t>libertà e di tempo per se stesse</a:t>
            </a:r>
            <a:endParaRPr>
              <a:latin typeface="Gill Sans"/>
              <a:ea typeface="Gill Sans"/>
              <a:cs typeface="Gill Sans"/>
              <a:sym typeface="Gill Sans"/>
            </a:endParaRPr>
          </a:p>
          <a:p>
            <a:pPr lvl="2" marL="902368" indent="-140368">
              <a:buSzPct val="100000"/>
              <a:buChar char="-"/>
              <a:defRPr sz="1400">
                <a:latin typeface="Gill Sans Light"/>
                <a:ea typeface="Gill Sans Light"/>
                <a:cs typeface="Gill Sans Light"/>
                <a:sym typeface="Gill Sans Light"/>
              </a:defRPr>
            </a:pPr>
            <a:r>
              <a:rPr>
                <a:latin typeface="Gill Sans"/>
                <a:ea typeface="Gill Sans"/>
                <a:cs typeface="Gill Sans"/>
                <a:sym typeface="Gill Sans"/>
              </a:rPr>
              <a:t>la creazione di un sogno raggiungibile</a:t>
            </a:r>
            <a:endParaRPr>
              <a:latin typeface="Gill Sans"/>
              <a:ea typeface="Gill Sans"/>
              <a:cs typeface="Gill Sans"/>
              <a:sym typeface="Gill Sans"/>
            </a:endParaRPr>
          </a:p>
          <a:p>
            <a:pPr lvl="2" marL="902368" indent="-140368">
              <a:buSzPct val="100000"/>
              <a:buChar char="-"/>
              <a:defRPr sz="1400">
                <a:latin typeface="Gill Sans Light"/>
                <a:ea typeface="Gill Sans Light"/>
                <a:cs typeface="Gill Sans Light"/>
                <a:sym typeface="Gill Sans Light"/>
              </a:defRPr>
            </a:pPr>
            <a:r>
              <a:t>il raggiungimento di una migliore </a:t>
            </a:r>
            <a:r>
              <a:rPr>
                <a:latin typeface="Gill Sans"/>
                <a:ea typeface="Gill Sans"/>
                <a:cs typeface="Gill Sans"/>
                <a:sym typeface="Gill Sans"/>
              </a:rPr>
              <a:t>autostima</a:t>
            </a:r>
            <a:r>
              <a:t> attraverso un’esperienza che si sarebbe portati a considerare al di là delle proprie possibilità (“se ce l’ho fatta io”…)</a:t>
            </a:r>
          </a:p>
        </p:txBody>
      </p:sp>
      <p:sp>
        <p:nvSpPr>
          <p:cNvPr id="136" name="Numero diapositiva"/>
          <p:cNvSpPr txBox="1"/>
          <p:nvPr>
            <p:ph type="sldNum" sz="quarter" idx="4294967295"/>
          </p:nvPr>
        </p:nvSpPr>
        <p:spPr>
          <a:xfrm>
            <a:off x="9228074" y="6234433"/>
            <a:ext cx="182623" cy="243837"/>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000">
                <a:solidFill>
                  <a:srgbClr val="D0C430"/>
                </a:solidFill>
                <a:uFill>
                  <a:solidFill>
                    <a:srgbClr val="D0C430"/>
                  </a:solidFill>
                </a:uFill>
                <a:latin typeface="Titan One"/>
                <a:ea typeface="Titan One"/>
                <a:cs typeface="Titan One"/>
                <a:sym typeface="Titan One"/>
              </a:defRPr>
            </a:lvl1p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carta_intestata-14.png" descr="carta_intestata-14.png"/>
          <p:cNvPicPr>
            <a:picLocks noChangeAspect="1"/>
          </p:cNvPicPr>
          <p:nvPr/>
        </p:nvPicPr>
        <p:blipFill>
          <a:blip r:embed="rId2">
            <a:extLst/>
          </a:blip>
          <a:stretch>
            <a:fillRect/>
          </a:stretch>
        </p:blipFill>
        <p:spPr>
          <a:xfrm>
            <a:off x="0" y="0"/>
            <a:ext cx="9906000" cy="362326"/>
          </a:xfrm>
          <a:prstGeom prst="rect">
            <a:avLst/>
          </a:prstGeom>
          <a:ln w="12700">
            <a:miter lim="400000"/>
          </a:ln>
        </p:spPr>
      </p:pic>
      <p:sp>
        <p:nvSpPr>
          <p:cNvPr id="139" name="L’IDEA DI PARTENZA"/>
          <p:cNvSpPr txBox="1"/>
          <p:nvPr/>
        </p:nvSpPr>
        <p:spPr>
          <a:xfrm>
            <a:off x="709013" y="1675491"/>
            <a:ext cx="8134106" cy="38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solidFill>
                  <a:srgbClr val="3C3C3B"/>
                </a:solidFill>
                <a:uFill>
                  <a:solidFill>
                    <a:srgbClr val="3C3C3B"/>
                  </a:solidFill>
                </a:uFill>
                <a:latin typeface="Gill Sans"/>
                <a:ea typeface="Gill Sans"/>
                <a:cs typeface="Gill Sans"/>
                <a:sym typeface="Gill Sans"/>
              </a:defRPr>
            </a:lvl1pPr>
          </a:lstStyle>
          <a:p>
            <a:pPr/>
            <a:r>
              <a:t>I VIAGGI SUCCESSIVI</a:t>
            </a:r>
          </a:p>
        </p:txBody>
      </p:sp>
      <p:sp>
        <p:nvSpPr>
          <p:cNvPr id="140" name="Due amiche, Annita e Monica: 114 anni in due, nessun curriculum sportivo, scarsissima preparazione atletica e la velleitaria decisione di compiere un lungo viaggio in bicicletta: ”In partenza era la voglia di fare qualcosa di nuovo, senza alcun motivo particolare. Un po’ per caso, un po’ per scherzo, è nata l’idea di percorrere in bicicletta il tratto italiano della via Francigena. Senza obiettivi di tempo, senza supporti, senza schemi, senza programmi; insomma, una cosa fatta per il gusto del viaggio e dell’assoluta libertà. E se non fossimo arrivate in fondo, non importa: l’importante era fare qualcosa di divertente che fosse davvero tutto ‘nostro’. In fin dei conti, per delle signore ‘over 55’, la vera sfida era quella di avere il coraggio di partire”…"/>
          <p:cNvSpPr txBox="1"/>
          <p:nvPr/>
        </p:nvSpPr>
        <p:spPr>
          <a:xfrm>
            <a:off x="709015" y="2076713"/>
            <a:ext cx="8134103" cy="90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40368" indent="-140368">
              <a:buSzPct val="100000"/>
              <a:buChar char="-"/>
              <a:defRPr sz="1400">
                <a:latin typeface="Gill Sans Light"/>
                <a:ea typeface="Gill Sans Light"/>
                <a:cs typeface="Gill Sans Light"/>
                <a:sym typeface="Gill Sans Light"/>
              </a:defRPr>
            </a:pPr>
            <a:r>
              <a:t>2018: “Da Vienna a casa”: 1700 km da Vienna a Milano </a:t>
            </a:r>
          </a:p>
          <a:p>
            <a:pPr marL="140368" indent="-140368">
              <a:buSzPct val="100000"/>
              <a:buChar char="-"/>
              <a:defRPr sz="1400">
                <a:latin typeface="Gill Sans Light"/>
                <a:ea typeface="Gill Sans Light"/>
                <a:cs typeface="Gill Sans Light"/>
                <a:sym typeface="Gill Sans Light"/>
              </a:defRPr>
            </a:pPr>
            <a:r>
              <a:t>2019: “Leonardo in bicicletta”: 1350 km da Milano a Amboise</a:t>
            </a:r>
          </a:p>
          <a:p>
            <a:pPr marL="140368" indent="-140368">
              <a:buSzPct val="100000"/>
              <a:buChar char="-"/>
              <a:defRPr sz="1400">
                <a:latin typeface="Gill Sans Light"/>
                <a:ea typeface="Gill Sans Light"/>
                <a:cs typeface="Gill Sans Light"/>
                <a:sym typeface="Gill Sans Light"/>
              </a:defRPr>
            </a:pPr>
            <a:r>
              <a:t>2021:  Verona - Bolzano - Dobbiaco - Belluno (500 km)</a:t>
            </a:r>
          </a:p>
          <a:p>
            <a:pPr marL="140368" indent="-140368">
              <a:buSzPct val="100000"/>
              <a:buChar char="-"/>
              <a:defRPr sz="1400">
                <a:latin typeface="Gill Sans"/>
                <a:ea typeface="Gill Sans"/>
                <a:cs typeface="Gill Sans"/>
                <a:sym typeface="Gill Sans"/>
              </a:defRPr>
            </a:pPr>
            <a:r>
              <a:t>2022: 60X60</a:t>
            </a:r>
          </a:p>
        </p:txBody>
      </p:sp>
      <p:sp>
        <p:nvSpPr>
          <p:cNvPr id="141" name="Numero diapositiva"/>
          <p:cNvSpPr txBox="1"/>
          <p:nvPr>
            <p:ph type="sldNum" sz="quarter" idx="4294967295"/>
          </p:nvPr>
        </p:nvSpPr>
        <p:spPr>
          <a:xfrm>
            <a:off x="9228963" y="6234433"/>
            <a:ext cx="181734" cy="243837"/>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000">
                <a:solidFill>
                  <a:srgbClr val="D0C430"/>
                </a:solidFill>
                <a:uFill>
                  <a:solidFill>
                    <a:srgbClr val="D0C430"/>
                  </a:solidFill>
                </a:uFill>
                <a:latin typeface="Titan One"/>
                <a:ea typeface="Titan One"/>
                <a:cs typeface="Titan One"/>
                <a:sym typeface="Titan One"/>
              </a:defRPr>
            </a:lvl1pPr>
          </a:lstStyle>
          <a:p>
            <a:pPr/>
            <a:fld id="{86CB4B4D-7CA3-9044-876B-883B54F8677D}" type="slidenum"/>
          </a:p>
        </p:txBody>
      </p:sp>
      <p:pic>
        <p:nvPicPr>
          <p:cNvPr id="142" name="Schermata 2018-02-09 alle 18.21.18.jpeg" descr="Schermata 2018-02-09 alle 18.21.18.jpeg"/>
          <p:cNvPicPr>
            <a:picLocks noChangeAspect="1"/>
          </p:cNvPicPr>
          <p:nvPr/>
        </p:nvPicPr>
        <p:blipFill>
          <a:blip r:embed="rId3">
            <a:extLst/>
          </a:blip>
          <a:stretch>
            <a:fillRect/>
          </a:stretch>
        </p:blipFill>
        <p:spPr>
          <a:xfrm>
            <a:off x="2228338" y="3372194"/>
            <a:ext cx="2366669" cy="1767543"/>
          </a:xfrm>
          <a:prstGeom prst="rect">
            <a:avLst/>
          </a:prstGeom>
          <a:ln w="12700">
            <a:miter lim="400000"/>
          </a:ln>
        </p:spPr>
      </p:pic>
      <p:pic>
        <p:nvPicPr>
          <p:cNvPr id="143" name="percorso leook.jpeg" descr="percorso leook.jpeg"/>
          <p:cNvPicPr>
            <a:picLocks noChangeAspect="1"/>
          </p:cNvPicPr>
          <p:nvPr/>
        </p:nvPicPr>
        <p:blipFill>
          <a:blip r:embed="rId4">
            <a:extLst/>
          </a:blip>
          <a:stretch>
            <a:fillRect/>
          </a:stretch>
        </p:blipFill>
        <p:spPr>
          <a:xfrm>
            <a:off x="4784019" y="3372194"/>
            <a:ext cx="3309125" cy="158420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carta_intestata-14.png" descr="carta_intestata-14.png"/>
          <p:cNvPicPr>
            <a:picLocks noChangeAspect="1"/>
          </p:cNvPicPr>
          <p:nvPr/>
        </p:nvPicPr>
        <p:blipFill>
          <a:blip r:embed="rId2">
            <a:extLst/>
          </a:blip>
          <a:stretch>
            <a:fillRect/>
          </a:stretch>
        </p:blipFill>
        <p:spPr>
          <a:xfrm>
            <a:off x="0" y="0"/>
            <a:ext cx="9906000" cy="362326"/>
          </a:xfrm>
          <a:prstGeom prst="rect">
            <a:avLst/>
          </a:prstGeom>
          <a:ln w="12700">
            <a:miter lim="400000"/>
          </a:ln>
        </p:spPr>
      </p:pic>
      <p:sp>
        <p:nvSpPr>
          <p:cNvPr id="146" name="SE CE L’HO FATTA IO. I viaggi successivi."/>
          <p:cNvSpPr txBox="1"/>
          <p:nvPr/>
        </p:nvSpPr>
        <p:spPr>
          <a:xfrm>
            <a:off x="518513" y="456291"/>
            <a:ext cx="8134106" cy="38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solidFill>
                  <a:srgbClr val="3C3C3B"/>
                </a:solidFill>
                <a:uFill>
                  <a:solidFill>
                    <a:srgbClr val="3C3C3B"/>
                  </a:solidFill>
                </a:uFill>
                <a:latin typeface="Gill Sans"/>
                <a:ea typeface="Gill Sans"/>
                <a:cs typeface="Gill Sans"/>
                <a:sym typeface="Gill Sans"/>
              </a:defRPr>
            </a:lvl1pPr>
          </a:lstStyle>
          <a:p>
            <a:pPr/>
            <a:r>
              <a:t>2022: l’anno del “60X60”</a:t>
            </a:r>
          </a:p>
        </p:txBody>
      </p:sp>
      <p:sp>
        <p:nvSpPr>
          <p:cNvPr id="147" name="Dopo la prima positiva esperienza, nel 2018 si replica e si rilancia: il 21 maggio Annita e Monica partono per il nuovo viaggio “Da Vienna a Casa” (ribattezzato poi “Dalla Sacher al risotto”): 1700 km attraverso alcune delle ciclabili più amate d’Europa, dalla capitale austriaca fino a Milano, in 23 giorni.…"/>
          <p:cNvSpPr txBox="1"/>
          <p:nvPr/>
        </p:nvSpPr>
        <p:spPr>
          <a:xfrm>
            <a:off x="518515" y="883587"/>
            <a:ext cx="8134102" cy="293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latin typeface="Gill Sans"/>
                <a:ea typeface="Gill Sans"/>
                <a:cs typeface="Gill Sans"/>
                <a:sym typeface="Gill Sans"/>
              </a:defRPr>
            </a:pPr>
            <a:r>
              <a:t>L’IDEA: </a:t>
            </a:r>
          </a:p>
          <a:p>
            <a:pPr>
              <a:defRPr sz="1400">
                <a:latin typeface="Gill Sans Light"/>
                <a:ea typeface="Gill Sans Light"/>
                <a:cs typeface="Gill Sans Light"/>
                <a:sym typeface="Gill Sans Light"/>
              </a:defRPr>
            </a:pPr>
            <a:r>
              <a:t>Al compimento dei 60 anni, un viaggio di 60 giorni attraverso l’Europa, in totale autonomia e flessibilità, utilizzando una tessera ferroviaria Interrail e una bicicletta pieghevole, alternando trasferimenti in treno a percorsi in bicicletta di lunga percorrenza</a:t>
            </a:r>
          </a:p>
          <a:p>
            <a:pPr>
              <a:defRPr sz="1400">
                <a:latin typeface="Gill Sans"/>
                <a:ea typeface="Gill Sans"/>
                <a:cs typeface="Gill Sans"/>
                <a:sym typeface="Gill Sans"/>
              </a:defRPr>
            </a:pPr>
          </a:p>
          <a:p>
            <a:pPr>
              <a:defRPr sz="1400">
                <a:latin typeface="Gill Sans"/>
                <a:ea typeface="Gill Sans"/>
                <a:cs typeface="Gill Sans"/>
                <a:sym typeface="Gill Sans"/>
              </a:defRPr>
            </a:pPr>
            <a:r>
              <a:t>PERIODO DI SVOLGIMENTO:</a:t>
            </a:r>
          </a:p>
          <a:p>
            <a:pPr>
              <a:defRPr sz="1400">
                <a:latin typeface="Gill Sans Light"/>
                <a:ea typeface="Gill Sans Light"/>
                <a:cs typeface="Gill Sans Light"/>
                <a:sym typeface="Gill Sans Light"/>
              </a:defRPr>
            </a:pPr>
            <a:r>
              <a:t>giugno - luglio 2022</a:t>
            </a:r>
          </a:p>
          <a:p>
            <a:pPr>
              <a:defRPr sz="1400">
                <a:latin typeface="Gill Sans Light"/>
                <a:ea typeface="Gill Sans Light"/>
                <a:cs typeface="Gill Sans Light"/>
                <a:sym typeface="Gill Sans Light"/>
              </a:defRPr>
            </a:pPr>
          </a:p>
          <a:p>
            <a:pPr>
              <a:defRPr sz="1400">
                <a:latin typeface="Gill Sans"/>
                <a:ea typeface="Gill Sans"/>
                <a:cs typeface="Gill Sans"/>
                <a:sym typeface="Gill Sans"/>
              </a:defRPr>
            </a:pPr>
            <a:r>
              <a:t>PAESI ATTRAVERSATI:</a:t>
            </a:r>
          </a:p>
          <a:p>
            <a:pPr>
              <a:defRPr sz="1400">
                <a:latin typeface="Gill Sans Light"/>
                <a:ea typeface="Gill Sans Light"/>
                <a:cs typeface="Gill Sans Light"/>
                <a:sym typeface="Gill Sans Light"/>
              </a:defRPr>
            </a:pPr>
            <a:r>
              <a:t>Italia, Svizzera, Francia, Regno Unito, Olanda, Germania, Austria</a:t>
            </a:r>
          </a:p>
          <a:p>
            <a:pPr>
              <a:defRPr sz="1400">
                <a:latin typeface="Gill Sans Light"/>
                <a:ea typeface="Gill Sans Light"/>
                <a:cs typeface="Gill Sans Light"/>
                <a:sym typeface="Gill Sans Light"/>
              </a:defRPr>
            </a:pPr>
          </a:p>
          <a:p>
            <a:pPr>
              <a:defRPr sz="1400">
                <a:latin typeface="Gill Sans"/>
                <a:ea typeface="Gill Sans"/>
                <a:cs typeface="Gill Sans"/>
                <a:sym typeface="Gill Sans"/>
              </a:defRPr>
            </a:pPr>
            <a:r>
              <a:t>LE DISTANZE:</a:t>
            </a:r>
          </a:p>
          <a:p>
            <a:pPr>
              <a:defRPr sz="1400">
                <a:latin typeface="Gill Sans Light"/>
                <a:ea typeface="Gill Sans Light"/>
                <a:cs typeface="Gill Sans Light"/>
                <a:sym typeface="Gill Sans Light"/>
              </a:defRPr>
            </a:pPr>
            <a:r>
              <a:t>totale km in bici: 1600 + trasferimenti urbani</a:t>
            </a:r>
          </a:p>
          <a:p>
            <a:pPr>
              <a:defRPr sz="1400">
                <a:latin typeface="Gill Sans Light"/>
                <a:ea typeface="Gill Sans Light"/>
                <a:cs typeface="Gill Sans Light"/>
                <a:sym typeface="Gill Sans Light"/>
              </a:defRPr>
            </a:pPr>
            <a:r>
              <a:t>totale km in treno: 5400</a:t>
            </a:r>
          </a:p>
        </p:txBody>
      </p:sp>
      <p:sp>
        <p:nvSpPr>
          <p:cNvPr id="148" name="Numero diapositiva"/>
          <p:cNvSpPr txBox="1"/>
          <p:nvPr>
            <p:ph type="sldNum" sz="quarter" idx="4294967295"/>
          </p:nvPr>
        </p:nvSpPr>
        <p:spPr>
          <a:xfrm>
            <a:off x="9222487" y="6234433"/>
            <a:ext cx="188211" cy="243837"/>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000">
                <a:solidFill>
                  <a:srgbClr val="D0C430"/>
                </a:solidFill>
                <a:uFill>
                  <a:solidFill>
                    <a:srgbClr val="D0C430"/>
                  </a:solidFill>
                </a:uFill>
                <a:latin typeface="Titan One"/>
                <a:ea typeface="Titan One"/>
                <a:cs typeface="Titan One"/>
                <a:sym typeface="Titan One"/>
              </a:defRPr>
            </a:lvl1pPr>
          </a:lstStyle>
          <a:p>
            <a:pPr/>
            <a:fld id="{86CB4B4D-7CA3-9044-876B-883B54F8677D}" type="slidenum"/>
          </a:p>
        </p:txBody>
      </p:sp>
      <p:pic>
        <p:nvPicPr>
          <p:cNvPr id="149" name="MAPPA GENERALE 60 GG.jpg" descr="MAPPA GENERALE 60 GG.jpg"/>
          <p:cNvPicPr>
            <a:picLocks noChangeAspect="1"/>
          </p:cNvPicPr>
          <p:nvPr/>
        </p:nvPicPr>
        <p:blipFill>
          <a:blip r:embed="rId3">
            <a:extLst/>
          </a:blip>
          <a:stretch>
            <a:fillRect/>
          </a:stretch>
        </p:blipFill>
        <p:spPr>
          <a:xfrm>
            <a:off x="4976008" y="3104621"/>
            <a:ext cx="4042420" cy="3695926"/>
          </a:xfrm>
          <a:prstGeom prst="rect">
            <a:avLst/>
          </a:prstGeom>
          <a:ln w="12700">
            <a:miter lim="400000"/>
          </a:ln>
        </p:spPr>
      </p:pic>
      <p:pic>
        <p:nvPicPr>
          <p:cNvPr id="150" name="Senza titolo.jpg" descr="Senza titolo.jpg"/>
          <p:cNvPicPr>
            <a:picLocks noChangeAspect="1"/>
          </p:cNvPicPr>
          <p:nvPr/>
        </p:nvPicPr>
        <p:blipFill>
          <a:blip r:embed="rId4">
            <a:extLst/>
          </a:blip>
          <a:stretch>
            <a:fillRect/>
          </a:stretch>
        </p:blipFill>
        <p:spPr>
          <a:xfrm>
            <a:off x="1106010" y="3863580"/>
            <a:ext cx="3331590" cy="292553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carta_intestata-14.png" descr="carta_intestata-14.png"/>
          <p:cNvPicPr>
            <a:picLocks noChangeAspect="1"/>
          </p:cNvPicPr>
          <p:nvPr/>
        </p:nvPicPr>
        <p:blipFill>
          <a:blip r:embed="rId2">
            <a:extLst/>
          </a:blip>
          <a:stretch>
            <a:fillRect/>
          </a:stretch>
        </p:blipFill>
        <p:spPr>
          <a:xfrm>
            <a:off x="0" y="0"/>
            <a:ext cx="9906000" cy="362326"/>
          </a:xfrm>
          <a:prstGeom prst="rect">
            <a:avLst/>
          </a:prstGeom>
          <a:ln w="12700">
            <a:miter lim="400000"/>
          </a:ln>
        </p:spPr>
      </p:pic>
      <p:sp>
        <p:nvSpPr>
          <p:cNvPr id="153" name="L’IDEA DI PARTENZA"/>
          <p:cNvSpPr txBox="1"/>
          <p:nvPr/>
        </p:nvSpPr>
        <p:spPr>
          <a:xfrm>
            <a:off x="658213" y="1256391"/>
            <a:ext cx="8134106" cy="38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solidFill>
                  <a:srgbClr val="3C3C3B"/>
                </a:solidFill>
                <a:uFill>
                  <a:solidFill>
                    <a:srgbClr val="3C3C3B"/>
                  </a:solidFill>
                </a:uFill>
                <a:latin typeface="Gill Sans"/>
                <a:ea typeface="Gill Sans"/>
                <a:cs typeface="Gill Sans"/>
                <a:sym typeface="Gill Sans"/>
              </a:defRPr>
            </a:lvl1pPr>
          </a:lstStyle>
          <a:p>
            <a:pPr/>
            <a:r>
              <a:t>I TEMI DI “60X60”</a:t>
            </a:r>
          </a:p>
        </p:txBody>
      </p:sp>
      <p:sp>
        <p:nvSpPr>
          <p:cNvPr id="154" name="Due amiche, Annita e Monica: 114 anni in due, nessun curriculum sportivo, scarsissima preparazione atletica e la velleitaria decisione di compiere un lungo viaggio in bicicletta: ”In partenza era la voglia di fare qualcosa di nuovo, senza alcun motivo particolare. Un po’ per caso, un po’ per scherzo, è nata l’idea di percorrere in bicicletta il tratto italiano della via Francigena. Senza obiettivi di tempo, senza supporti, senza schemi, senza programmi; insomma, una cosa fatta per il gusto del viaggio e dell’assoluta libertà. E se non fossimo arrivate in fondo, non importa: l’importante era fare qualcosa di divertente che fosse davvero tutto ‘nostro’. In fin dei conti, per delle signore ‘over 55’, la vera sfida era quella di avere il coraggio di partire”…"/>
          <p:cNvSpPr txBox="1"/>
          <p:nvPr/>
        </p:nvSpPr>
        <p:spPr>
          <a:xfrm>
            <a:off x="658215" y="1695713"/>
            <a:ext cx="8134103" cy="2733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intermodalità</a:t>
            </a:r>
          </a:p>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sostenibilità</a:t>
            </a:r>
          </a:p>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città ciclabili</a:t>
            </a:r>
          </a:p>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“io viaggio da sola”</a:t>
            </a:r>
          </a:p>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viaggio lento</a:t>
            </a:r>
          </a:p>
          <a:p>
            <a:pPr>
              <a:defRPr sz="1400">
                <a:latin typeface="Gill Sans Light"/>
                <a:ea typeface="Gill Sans Light"/>
                <a:cs typeface="Gill Sans Light"/>
                <a:sym typeface="Gill Sans Light"/>
              </a:defRPr>
            </a:pPr>
          </a:p>
          <a:p>
            <a:pPr marL="140368" indent="-140368">
              <a:buSzPct val="100000"/>
              <a:buChar char="-"/>
              <a:defRPr sz="1400">
                <a:latin typeface="Gill Sans Light"/>
                <a:ea typeface="Gill Sans Light"/>
                <a:cs typeface="Gill Sans Light"/>
                <a:sym typeface="Gill Sans Light"/>
              </a:defRPr>
            </a:pPr>
            <a:r>
              <a:t>boomer on the road</a:t>
            </a:r>
          </a:p>
        </p:txBody>
      </p:sp>
      <p:sp>
        <p:nvSpPr>
          <p:cNvPr id="155" name="Numero diapositiva"/>
          <p:cNvSpPr txBox="1"/>
          <p:nvPr>
            <p:ph type="sldNum" sz="quarter" idx="4294967295"/>
          </p:nvPr>
        </p:nvSpPr>
        <p:spPr>
          <a:xfrm>
            <a:off x="9238107" y="6234433"/>
            <a:ext cx="172590" cy="243837"/>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000">
                <a:solidFill>
                  <a:srgbClr val="D0C430"/>
                </a:solidFill>
                <a:uFill>
                  <a:solidFill>
                    <a:srgbClr val="D0C430"/>
                  </a:solidFill>
                </a:uFill>
                <a:latin typeface="Titan One"/>
                <a:ea typeface="Titan One"/>
                <a:cs typeface="Titan One"/>
                <a:sym typeface="Titan One"/>
              </a:defRPr>
            </a:lvl1p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CONTATTI:…"/>
          <p:cNvSpPr txBox="1"/>
          <p:nvPr/>
        </p:nvSpPr>
        <p:spPr>
          <a:xfrm>
            <a:off x="696143" y="5208304"/>
            <a:ext cx="8842965" cy="90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latin typeface="Gill Sans"/>
                <a:ea typeface="Gill Sans"/>
                <a:cs typeface="Gill Sans"/>
                <a:sym typeface="Gill Sans"/>
              </a:defRPr>
            </a:pPr>
            <a:r>
              <a:t>CONTATTI: </a:t>
            </a:r>
            <a:endParaRPr sz="1100"/>
          </a:p>
          <a:p>
            <a:pPr>
              <a:defRPr i="1" sz="1400">
                <a:latin typeface="Gill Sans Light"/>
                <a:ea typeface="Gill Sans Light"/>
                <a:cs typeface="Gill Sans Light"/>
                <a:sym typeface="Gill Sans Light"/>
              </a:defRPr>
            </a:pPr>
            <a:r>
              <a:t>MONICA NANETTI</a:t>
            </a:r>
          </a:p>
          <a:p>
            <a:pPr marL="114300" indent="-114300">
              <a:buClr>
                <a:srgbClr val="000000"/>
              </a:buClr>
              <a:buSzPct val="100000"/>
              <a:buFont typeface="Helvetica"/>
              <a:buChar char="+"/>
              <a:tabLst>
                <a:tab pos="114300" algn="l"/>
              </a:tabLst>
              <a:defRPr i="1" sz="1400">
                <a:latin typeface="Gill Sans Light"/>
                <a:ea typeface="Gill Sans Light"/>
                <a:cs typeface="Gill Sans Light"/>
                <a:sym typeface="Gill Sans Light"/>
              </a:defRPr>
            </a:pPr>
            <a:r>
              <a:t>39 335 8032342</a:t>
            </a:r>
            <a:endParaRPr baseline="-14283"/>
          </a:p>
          <a:p>
            <a:pPr>
              <a:defRPr i="1" sz="1400" u="sng">
                <a:solidFill>
                  <a:srgbClr val="0000FF"/>
                </a:solidFill>
                <a:uFill>
                  <a:solidFill>
                    <a:srgbClr val="0000FF"/>
                  </a:solidFill>
                </a:uFill>
                <a:latin typeface="Gill Sans Light"/>
                <a:ea typeface="Gill Sans Light"/>
                <a:cs typeface="Gill Sans Light"/>
                <a:sym typeface="Gill Sans Light"/>
              </a:defRPr>
            </a:pPr>
            <a:r>
              <a:rPr>
                <a:hlinkClick r:id="rId2" invalidUrl="" action="" tgtFrame="" tooltip="" history="1" highlightClick="0" endSnd="0"/>
              </a:rPr>
              <a:t>monica@nanettiassociati.it</a:t>
            </a:r>
          </a:p>
        </p:txBody>
      </p:sp>
      <p:pic>
        <p:nvPicPr>
          <p:cNvPr id="158" name="carta_intestata-15.png" descr="carta_intestata-15.png"/>
          <p:cNvPicPr>
            <a:picLocks noChangeAspect="1"/>
          </p:cNvPicPr>
          <p:nvPr/>
        </p:nvPicPr>
        <p:blipFill>
          <a:blip r:embed="rId3">
            <a:extLst/>
          </a:blip>
          <a:stretch>
            <a:fillRect/>
          </a:stretch>
        </p:blipFill>
        <p:spPr>
          <a:xfrm>
            <a:off x="4339258" y="5817360"/>
            <a:ext cx="1227485" cy="1133661"/>
          </a:xfrm>
          <a:prstGeom prst="rect">
            <a:avLst/>
          </a:prstGeom>
          <a:ln w="12700">
            <a:miter lim="400000"/>
          </a:ln>
        </p:spPr>
      </p:pic>
      <p:pic>
        <p:nvPicPr>
          <p:cNvPr id="159" name="carta_intestata-13.png" descr="carta_intestata-13.png"/>
          <p:cNvPicPr>
            <a:picLocks noChangeAspect="1"/>
          </p:cNvPicPr>
          <p:nvPr/>
        </p:nvPicPr>
        <p:blipFill>
          <a:blip r:embed="rId4">
            <a:extLst/>
          </a:blip>
          <a:stretch>
            <a:fillRect/>
          </a:stretch>
        </p:blipFill>
        <p:spPr>
          <a:xfrm>
            <a:off x="-3" y="4764156"/>
            <a:ext cx="9906005" cy="611035"/>
          </a:xfrm>
          <a:prstGeom prst="rect">
            <a:avLst/>
          </a:prstGeom>
          <a:ln w="12700">
            <a:miter lim="400000"/>
          </a:ln>
        </p:spPr>
      </p:pic>
      <p:pic>
        <p:nvPicPr>
          <p:cNvPr id="160" name="IMG_8737.jpg" descr="IMG_8737.jpg"/>
          <p:cNvPicPr>
            <a:picLocks noChangeAspect="1"/>
          </p:cNvPicPr>
          <p:nvPr/>
        </p:nvPicPr>
        <p:blipFill>
          <a:blip r:embed="rId5">
            <a:extLst/>
          </a:blip>
          <a:stretch>
            <a:fillRect/>
          </a:stretch>
        </p:blipFill>
        <p:spPr>
          <a:xfrm>
            <a:off x="2736375" y="82450"/>
            <a:ext cx="4762502" cy="4813302"/>
          </a:xfrm>
          <a:prstGeom prst="rect">
            <a:avLst/>
          </a:prstGeom>
          <a:ln w="12700">
            <a:miter lim="400000"/>
          </a:ln>
        </p:spPr>
      </p:pic>
      <p:sp>
        <p:nvSpPr>
          <p:cNvPr id="161" name="GRAZIE PER L’ATTENZIONE!"/>
          <p:cNvSpPr txBox="1"/>
          <p:nvPr/>
        </p:nvSpPr>
        <p:spPr>
          <a:xfrm>
            <a:off x="5492480" y="525782"/>
            <a:ext cx="4264714" cy="472437"/>
          </a:xfrm>
          <a:prstGeom prst="rect">
            <a:avLst/>
          </a:prstGeom>
          <a:gradFill>
            <a:gsLst>
              <a:gs pos="0">
                <a:schemeClr val="accent3">
                  <a:hueOff val="263624"/>
                  <a:satOff val="55948"/>
                  <a:lumOff val="27907"/>
                </a:schemeClr>
              </a:gs>
              <a:gs pos="35000">
                <a:srgbClr val="E4FDBF"/>
              </a:gs>
              <a:gs pos="100000">
                <a:schemeClr val="accent3">
                  <a:hueOff val="321486"/>
                  <a:satOff val="58119"/>
                  <a:lumOff val="40966"/>
                </a:schemeClr>
              </a:gs>
            </a:gsLst>
            <a:lin ang="16200000"/>
          </a:gra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600">
                <a:latin typeface="Gill Sans"/>
                <a:ea typeface="Gill Sans"/>
                <a:cs typeface="Gill Sans"/>
                <a:sym typeface="Gill Sans"/>
              </a:defRPr>
            </a:lvl1pPr>
          </a:lstStyle>
          <a:p>
            <a:pPr/>
            <a:r>
              <a:t>GRAZIE PER L’ATTENZIONE!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