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Lst>
  <p:sldSz cx="9144000" cy="5143500" type="screen16x9"/>
  <p:notesSz cx="6735763" cy="9869488"/>
  <p:defaultTextStyle>
    <a:defPPr>
      <a:defRPr lang="en-GB"/>
    </a:defPPr>
    <a:lvl1pPr algn="l" defTabSz="447675"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marL="741363" indent="-284163" algn="l" defTabSz="447675"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marL="1141413" indent="-227013" algn="l" defTabSz="447675"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marL="1598613" indent="-227013" algn="l" defTabSz="447675"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marL="2055813" indent="-227013" algn="l" defTabSz="447675" rtl="0" eaLnBrk="0" fontAlgn="base" hangingPunct="0">
      <a:spcBef>
        <a:spcPct val="0"/>
      </a:spcBef>
      <a:spcAft>
        <a:spcPct val="0"/>
      </a:spcAft>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1714">
          <p15:clr>
            <a:srgbClr val="A4A3A4"/>
          </p15:clr>
        </p15:guide>
        <p15:guide id="2" pos="2709">
          <p15:clr>
            <a:srgbClr val="A4A3A4"/>
          </p15:clr>
        </p15:guide>
      </p15:sldGuideLst>
    </p:ext>
    <p:ext uri="{2D200454-40CA-4A62-9FC3-DE9A4176ACB9}">
      <p15:notesGuideLst xmlns:p15="http://schemas.microsoft.com/office/powerpoint/2012/main">
        <p15:guide id="1" orient="horz" pos="2863">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B385C"/>
    <a:srgbClr val="66FF99"/>
    <a:srgbClr val="CCFFCC"/>
    <a:srgbClr val="FFCCCC"/>
    <a:srgbClr val="CCECFF"/>
    <a:srgbClr val="E8E8F6"/>
    <a:srgbClr val="CCCCF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8A6C8D-EC39-CB39-3AB1-5CFDDA7C16AC}" v="343" dt="2022-05-27T14:51:57.152"/>
    <p1510:client id="{62F444DC-6D77-E06A-E92D-AE585E03D6ED}" v="65" dt="2022-05-30T05:41:39.51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4660"/>
  </p:normalViewPr>
  <p:slideViewPr>
    <p:cSldViewPr>
      <p:cViewPr varScale="1">
        <p:scale>
          <a:sx n="139" d="100"/>
          <a:sy n="139" d="100"/>
        </p:scale>
        <p:origin x="234" y="114"/>
      </p:cViewPr>
      <p:guideLst>
        <p:guide orient="horz" pos="1714"/>
        <p:guide pos="2709"/>
      </p:guideLst>
    </p:cSldViewPr>
  </p:slideViewPr>
  <p:outlineViewPr>
    <p:cViewPr varScale="1">
      <p:scale>
        <a:sx n="170" d="200"/>
        <a:sy n="170" d="200"/>
      </p:scale>
      <p:origin x="-780" y="-84"/>
    </p:cViewPr>
  </p:outlineViewPr>
  <p:notesTextViewPr>
    <p:cViewPr>
      <p:scale>
        <a:sx n="1" d="1"/>
        <a:sy n="1" d="1"/>
      </p:scale>
      <p:origin x="0" y="0"/>
    </p:cViewPr>
  </p:notesTextViewPr>
  <p:sorterViewPr>
    <p:cViewPr>
      <p:scale>
        <a:sx n="170" d="100"/>
        <a:sy n="170" d="100"/>
      </p:scale>
      <p:origin x="0" y="0"/>
    </p:cViewPr>
  </p:sorterViewPr>
  <p:notesViewPr>
    <p:cSldViewPr>
      <p:cViewPr varScale="1">
        <p:scale>
          <a:sx n="59" d="100"/>
          <a:sy n="59" d="100"/>
        </p:scale>
        <p:origin x="-1752" y="-72"/>
      </p:cViewPr>
      <p:guideLst>
        <p:guide orient="horz" pos="2863"/>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F2AC66BD-561E-10FE-D6CB-A73FEB19EE3C}"/>
              </a:ext>
            </a:extLst>
          </p:cNvPr>
          <p:cNvSpPr>
            <a:spLocks noGrp="1"/>
          </p:cNvSpPr>
          <p:nvPr>
            <p:ph type="hdr" sz="quarter"/>
          </p:nvPr>
        </p:nvSpPr>
        <p:spPr>
          <a:xfrm>
            <a:off x="0" y="0"/>
            <a:ext cx="2919413" cy="493713"/>
          </a:xfrm>
          <a:prstGeom prst="rect">
            <a:avLst/>
          </a:prstGeom>
        </p:spPr>
        <p:txBody>
          <a:bodyPr vert="horz" lIns="90782" tIns="45391" rIns="90782" bIns="45391" rtlCol="0"/>
          <a:lstStyle>
            <a:lvl1pPr algn="l" defTabSz="445983" eaLnBrk="1" hangingPunct="1">
              <a:buClr>
                <a:srgbClr val="000000"/>
              </a:buClr>
              <a:buSzPct val="100000"/>
              <a:buFont typeface="Times New Roman" pitchFamily="16" charset="0"/>
              <a:buNone/>
              <a:defRPr sz="1200">
                <a:latin typeface="Calibri" pitchFamily="32" charset="0"/>
                <a:ea typeface="+mn-ea"/>
                <a:cs typeface="Arial Unicode MS" charset="0"/>
              </a:defRPr>
            </a:lvl1pPr>
          </a:lstStyle>
          <a:p>
            <a:pPr>
              <a:defRPr/>
            </a:pPr>
            <a:endParaRPr lang="it-IT"/>
          </a:p>
        </p:txBody>
      </p:sp>
      <p:sp>
        <p:nvSpPr>
          <p:cNvPr id="3" name="Segnaposto data 2">
            <a:extLst>
              <a:ext uri="{FF2B5EF4-FFF2-40B4-BE49-F238E27FC236}">
                <a16:creationId xmlns:a16="http://schemas.microsoft.com/office/drawing/2014/main" id="{0C6BDE48-EC19-9780-79E7-93C524C96942}"/>
              </a:ext>
            </a:extLst>
          </p:cNvPr>
          <p:cNvSpPr>
            <a:spLocks noGrp="1"/>
          </p:cNvSpPr>
          <p:nvPr>
            <p:ph type="dt" sz="quarter" idx="1"/>
          </p:nvPr>
        </p:nvSpPr>
        <p:spPr>
          <a:xfrm>
            <a:off x="3814763" y="0"/>
            <a:ext cx="2919412" cy="493713"/>
          </a:xfrm>
          <a:prstGeom prst="rect">
            <a:avLst/>
          </a:prstGeom>
        </p:spPr>
        <p:txBody>
          <a:bodyPr vert="horz" lIns="90782" tIns="45391" rIns="90782" bIns="45391" rtlCol="0"/>
          <a:lstStyle>
            <a:lvl1pPr algn="r" defTabSz="445983" eaLnBrk="1" hangingPunct="1">
              <a:buClr>
                <a:srgbClr val="000000"/>
              </a:buClr>
              <a:buSzPct val="100000"/>
              <a:buFont typeface="Times New Roman" pitchFamily="16" charset="0"/>
              <a:buNone/>
              <a:defRPr sz="1200">
                <a:latin typeface="Calibri" pitchFamily="32" charset="0"/>
                <a:ea typeface="+mn-ea"/>
                <a:cs typeface="Arial Unicode MS" charset="0"/>
              </a:defRPr>
            </a:lvl1pPr>
          </a:lstStyle>
          <a:p>
            <a:pPr>
              <a:defRPr/>
            </a:pPr>
            <a:fld id="{00E53751-871E-4B61-9952-4EF9755B9F9C}" type="datetimeFigureOut">
              <a:rPr lang="it-IT"/>
              <a:pPr>
                <a:defRPr/>
              </a:pPr>
              <a:t>31/05/2022</a:t>
            </a:fld>
            <a:endParaRPr lang="it-IT"/>
          </a:p>
        </p:txBody>
      </p:sp>
      <p:sp>
        <p:nvSpPr>
          <p:cNvPr id="4" name="Segnaposto piè di pagina 3">
            <a:extLst>
              <a:ext uri="{FF2B5EF4-FFF2-40B4-BE49-F238E27FC236}">
                <a16:creationId xmlns:a16="http://schemas.microsoft.com/office/drawing/2014/main" id="{BD8E6629-97BF-A6AF-F061-26B5ED79FA57}"/>
              </a:ext>
            </a:extLst>
          </p:cNvPr>
          <p:cNvSpPr>
            <a:spLocks noGrp="1"/>
          </p:cNvSpPr>
          <p:nvPr>
            <p:ph type="ftr" sz="quarter" idx="2"/>
          </p:nvPr>
        </p:nvSpPr>
        <p:spPr>
          <a:xfrm>
            <a:off x="0" y="9374188"/>
            <a:ext cx="2919413" cy="493712"/>
          </a:xfrm>
          <a:prstGeom prst="rect">
            <a:avLst/>
          </a:prstGeom>
        </p:spPr>
        <p:txBody>
          <a:bodyPr vert="horz" lIns="90782" tIns="45391" rIns="90782" bIns="45391" rtlCol="0" anchor="b"/>
          <a:lstStyle>
            <a:lvl1pPr algn="l" defTabSz="445983" eaLnBrk="1" hangingPunct="1">
              <a:buClr>
                <a:srgbClr val="000000"/>
              </a:buClr>
              <a:buSzPct val="100000"/>
              <a:buFont typeface="Times New Roman" pitchFamily="16" charset="0"/>
              <a:buNone/>
              <a:defRPr sz="1200">
                <a:latin typeface="Calibri" pitchFamily="32" charset="0"/>
                <a:ea typeface="+mn-ea"/>
                <a:cs typeface="Arial Unicode MS" charset="0"/>
              </a:defRPr>
            </a:lvl1pPr>
          </a:lstStyle>
          <a:p>
            <a:pPr>
              <a:defRPr/>
            </a:pPr>
            <a:endParaRPr lang="it-IT"/>
          </a:p>
        </p:txBody>
      </p:sp>
      <p:sp>
        <p:nvSpPr>
          <p:cNvPr id="5" name="Segnaposto numero diapositiva 4">
            <a:extLst>
              <a:ext uri="{FF2B5EF4-FFF2-40B4-BE49-F238E27FC236}">
                <a16:creationId xmlns:a16="http://schemas.microsoft.com/office/drawing/2014/main" id="{0CCF53EE-FB8B-135D-1B81-F9049269B9A8}"/>
              </a:ext>
            </a:extLst>
          </p:cNvPr>
          <p:cNvSpPr>
            <a:spLocks noGrp="1"/>
          </p:cNvSpPr>
          <p:nvPr>
            <p:ph type="sldNum" sz="quarter" idx="3"/>
          </p:nvPr>
        </p:nvSpPr>
        <p:spPr>
          <a:xfrm>
            <a:off x="3814763" y="9374188"/>
            <a:ext cx="2919412" cy="493712"/>
          </a:xfrm>
          <a:prstGeom prst="rect">
            <a:avLst/>
          </a:prstGeom>
        </p:spPr>
        <p:txBody>
          <a:bodyPr vert="horz" wrap="square" lIns="90782" tIns="45391" rIns="90782" bIns="45391" numCol="1" anchor="b" anchorCtr="0" compatLnSpc="1">
            <a:prstTxWarp prst="textNoShape">
              <a:avLst/>
            </a:prstTxWarp>
          </a:bodyPr>
          <a:lstStyle>
            <a:lvl1pPr algn="r" eaLnBrk="1" hangingPunct="1">
              <a:buClr>
                <a:srgbClr val="000000"/>
              </a:buClr>
              <a:buSzPct val="100000"/>
              <a:buFont typeface="Times New Roman" panose="02020603050405020304" pitchFamily="18" charset="0"/>
              <a:buNone/>
              <a:defRPr sz="1200"/>
            </a:lvl1pPr>
          </a:lstStyle>
          <a:p>
            <a:fld id="{82CD06D7-8387-4789-B599-6685E92A46FC}" type="slidenum">
              <a:rPr lang="it-IT" altLang="it-IT"/>
              <a:pPr/>
              <a:t>‹N›</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AutoShape 1">
            <a:extLst>
              <a:ext uri="{FF2B5EF4-FFF2-40B4-BE49-F238E27FC236}">
                <a16:creationId xmlns:a16="http://schemas.microsoft.com/office/drawing/2014/main" id="{D6205D01-02D4-0630-A3C9-D86F7FE741DF}"/>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099" name="AutoShape 2">
            <a:extLst>
              <a:ext uri="{FF2B5EF4-FFF2-40B4-BE49-F238E27FC236}">
                <a16:creationId xmlns:a16="http://schemas.microsoft.com/office/drawing/2014/main" id="{F2A91380-21D0-8695-E19F-ADEB2BB7A0E6}"/>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0" name="AutoShape 3">
            <a:extLst>
              <a:ext uri="{FF2B5EF4-FFF2-40B4-BE49-F238E27FC236}">
                <a16:creationId xmlns:a16="http://schemas.microsoft.com/office/drawing/2014/main" id="{0006A9FF-B16B-F5E6-1F50-15E8A898F3D1}"/>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1" name="AutoShape 4">
            <a:extLst>
              <a:ext uri="{FF2B5EF4-FFF2-40B4-BE49-F238E27FC236}">
                <a16:creationId xmlns:a16="http://schemas.microsoft.com/office/drawing/2014/main" id="{F8381FD4-E9B9-B573-9CEC-C7A2CD71585B}"/>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2" name="AutoShape 5">
            <a:extLst>
              <a:ext uri="{FF2B5EF4-FFF2-40B4-BE49-F238E27FC236}">
                <a16:creationId xmlns:a16="http://schemas.microsoft.com/office/drawing/2014/main" id="{2FA12129-6ACA-1CA9-6AF3-BCEB4B52C9F0}"/>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3" name="AutoShape 6">
            <a:extLst>
              <a:ext uri="{FF2B5EF4-FFF2-40B4-BE49-F238E27FC236}">
                <a16:creationId xmlns:a16="http://schemas.microsoft.com/office/drawing/2014/main" id="{39A146C2-E7DB-5D44-08AD-6E882906A050}"/>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4" name="AutoShape 7">
            <a:extLst>
              <a:ext uri="{FF2B5EF4-FFF2-40B4-BE49-F238E27FC236}">
                <a16:creationId xmlns:a16="http://schemas.microsoft.com/office/drawing/2014/main" id="{2FA182D3-56D4-8141-4142-3C3075277583}"/>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5" name="AutoShape 8">
            <a:extLst>
              <a:ext uri="{FF2B5EF4-FFF2-40B4-BE49-F238E27FC236}">
                <a16:creationId xmlns:a16="http://schemas.microsoft.com/office/drawing/2014/main" id="{21001962-D115-B576-A71A-FF63721441A1}"/>
              </a:ext>
            </a:extLst>
          </p:cNvPr>
          <p:cNvSpPr>
            <a:spLocks noChangeArrowheads="1"/>
          </p:cNvSpPr>
          <p:nvPr/>
        </p:nvSpPr>
        <p:spPr bwMode="auto">
          <a:xfrm>
            <a:off x="0" y="0"/>
            <a:ext cx="6735763" cy="98694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6" name="Rectangle 9">
            <a:extLst>
              <a:ext uri="{FF2B5EF4-FFF2-40B4-BE49-F238E27FC236}">
                <a16:creationId xmlns:a16="http://schemas.microsoft.com/office/drawing/2014/main" id="{ED9346E0-3D5A-9ABB-9981-3E42F79E4CEF}"/>
              </a:ext>
            </a:extLst>
          </p:cNvPr>
          <p:cNvSpPr>
            <a:spLocks noGrp="1" noRot="1" noChangeAspect="1" noChangeArrowheads="1"/>
          </p:cNvSpPr>
          <p:nvPr>
            <p:ph type="sldImg"/>
          </p:nvPr>
        </p:nvSpPr>
        <p:spPr bwMode="auto">
          <a:xfrm>
            <a:off x="85725" y="749300"/>
            <a:ext cx="6551613" cy="3686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8" name="Rectangle 10">
            <a:extLst>
              <a:ext uri="{FF2B5EF4-FFF2-40B4-BE49-F238E27FC236}">
                <a16:creationId xmlns:a16="http://schemas.microsoft.com/office/drawing/2014/main" id="{09D8243D-218F-AB53-A0DC-5191C714BF9B}"/>
              </a:ext>
            </a:extLst>
          </p:cNvPr>
          <p:cNvSpPr>
            <a:spLocks noGrp="1" noChangeArrowheads="1"/>
          </p:cNvSpPr>
          <p:nvPr>
            <p:ph type="body"/>
          </p:nvPr>
        </p:nvSpPr>
        <p:spPr bwMode="auto">
          <a:xfrm>
            <a:off x="673100" y="4687888"/>
            <a:ext cx="5375275" cy="4427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it-IT" altLang="it-IT" noProof="0"/>
          </a:p>
        </p:txBody>
      </p:sp>
      <p:sp>
        <p:nvSpPr>
          <p:cNvPr id="4108" name="Text Box 11">
            <a:extLst>
              <a:ext uri="{FF2B5EF4-FFF2-40B4-BE49-F238E27FC236}">
                <a16:creationId xmlns:a16="http://schemas.microsoft.com/office/drawing/2014/main" id="{9AE014A9-F6F3-68FA-BB42-8B12DFE1ED75}"/>
              </a:ext>
            </a:extLst>
          </p:cNvPr>
          <p:cNvSpPr txBox="1">
            <a:spLocks noChangeArrowheads="1"/>
          </p:cNvSpPr>
          <p:nvPr/>
        </p:nvSpPr>
        <p:spPr bwMode="auto">
          <a:xfrm>
            <a:off x="0" y="0"/>
            <a:ext cx="2914650" cy="484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09" name="Text Box 12">
            <a:extLst>
              <a:ext uri="{FF2B5EF4-FFF2-40B4-BE49-F238E27FC236}">
                <a16:creationId xmlns:a16="http://schemas.microsoft.com/office/drawing/2014/main" id="{CCC5F1A9-6123-925B-8D3B-DD4C1844BEC2}"/>
              </a:ext>
            </a:extLst>
          </p:cNvPr>
          <p:cNvSpPr txBox="1">
            <a:spLocks noChangeArrowheads="1"/>
          </p:cNvSpPr>
          <p:nvPr/>
        </p:nvSpPr>
        <p:spPr bwMode="auto">
          <a:xfrm>
            <a:off x="3814763" y="0"/>
            <a:ext cx="2914650" cy="484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4110" name="Text Box 13">
            <a:extLst>
              <a:ext uri="{FF2B5EF4-FFF2-40B4-BE49-F238E27FC236}">
                <a16:creationId xmlns:a16="http://schemas.microsoft.com/office/drawing/2014/main" id="{5A34B571-CA99-C497-CCD2-CAA7CA5B50EF}"/>
              </a:ext>
            </a:extLst>
          </p:cNvPr>
          <p:cNvSpPr txBox="1">
            <a:spLocks noChangeArrowheads="1"/>
          </p:cNvSpPr>
          <p:nvPr/>
        </p:nvSpPr>
        <p:spPr bwMode="auto">
          <a:xfrm>
            <a:off x="0" y="9377363"/>
            <a:ext cx="2914650" cy="484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791" tIns="45396" rIns="90791" bIns="45396" anchor="ctr"/>
          <a:lstStyle/>
          <a:p>
            <a:pPr eaLnBrk="1" hangingPunct="1">
              <a:buClr>
                <a:srgbClr val="000000"/>
              </a:buClr>
              <a:buSzPct val="100000"/>
              <a:buFont typeface="Times New Roman" panose="02020603050405020304" pitchFamily="18" charset="0"/>
              <a:buNone/>
            </a:pPr>
            <a:endParaRPr lang="it-IT" altLang="it-IT"/>
          </a:p>
        </p:txBody>
      </p:sp>
      <p:sp>
        <p:nvSpPr>
          <p:cNvPr id="2062" name="Rectangle 14">
            <a:extLst>
              <a:ext uri="{FF2B5EF4-FFF2-40B4-BE49-F238E27FC236}">
                <a16:creationId xmlns:a16="http://schemas.microsoft.com/office/drawing/2014/main" id="{0DD4CB0A-5F15-4298-2383-4685A1FA5683}"/>
              </a:ext>
            </a:extLst>
          </p:cNvPr>
          <p:cNvSpPr>
            <a:spLocks noGrp="1" noChangeArrowheads="1"/>
          </p:cNvSpPr>
          <p:nvPr>
            <p:ph type="sldNum"/>
          </p:nvPr>
        </p:nvSpPr>
        <p:spPr bwMode="auto">
          <a:xfrm>
            <a:off x="3814763" y="9377363"/>
            <a:ext cx="2908300" cy="477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hangingPunct="1">
              <a:lnSpc>
                <a:spcPct val="93000"/>
              </a:lnSpc>
              <a:buSzPct val="10000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400">
                <a:solidFill>
                  <a:srgbClr val="000000"/>
                </a:solidFill>
                <a:latin typeface="Times New Roman" panose="02020603050405020304" pitchFamily="18" charset="0"/>
              </a:defRPr>
            </a:lvl1pPr>
          </a:lstStyle>
          <a:p>
            <a:fld id="{6C11EF8C-2B4F-4AC0-90E9-869F8DEADEC4}" type="slidenum">
              <a:rPr lang="it-IT" altLang="it-IT"/>
              <a:pPr/>
              <a:t>‹N›</a:t>
            </a:fld>
            <a:endParaRPr lang="it-IT" altLang="it-IT"/>
          </a:p>
        </p:txBody>
      </p:sp>
    </p:spTree>
  </p:cSld>
  <p:clrMap bg1="lt1" tx1="dk1" bg2="lt2" tx2="dk2" accent1="accent1" accent2="accent2" accent3="accent3" accent4="accent4" accent5="accent5" accent6="accent6" hlink="hlink" folHlink="folHlink"/>
  <p:hf hdr="0" ftr="0" dt="0"/>
  <p:notesStyle>
    <a:lvl1pPr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1363" indent="-284163"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1413" indent="-227013"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598613" indent="-227013"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5813" indent="-227013" algn="l" defTabSz="447675"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5767" algn="l" defTabSz="914307" rtl="0" eaLnBrk="1" latinLnBrk="0" hangingPunct="1">
      <a:defRPr sz="1200" kern="1200">
        <a:solidFill>
          <a:schemeClr val="tx1"/>
        </a:solidFill>
        <a:latin typeface="+mn-lt"/>
        <a:ea typeface="+mn-ea"/>
        <a:cs typeface="+mn-cs"/>
      </a:defRPr>
    </a:lvl6pPr>
    <a:lvl7pPr marL="2742921" algn="l" defTabSz="914307" rtl="0" eaLnBrk="1" latinLnBrk="0" hangingPunct="1">
      <a:defRPr sz="1200" kern="1200">
        <a:solidFill>
          <a:schemeClr val="tx1"/>
        </a:solidFill>
        <a:latin typeface="+mn-lt"/>
        <a:ea typeface="+mn-ea"/>
        <a:cs typeface="+mn-cs"/>
      </a:defRPr>
    </a:lvl7pPr>
    <a:lvl8pPr marL="3200075" algn="l" defTabSz="914307" rtl="0" eaLnBrk="1" latinLnBrk="0" hangingPunct="1">
      <a:defRPr sz="1200" kern="1200">
        <a:solidFill>
          <a:schemeClr val="tx1"/>
        </a:solidFill>
        <a:latin typeface="+mn-lt"/>
        <a:ea typeface="+mn-ea"/>
        <a:cs typeface="+mn-cs"/>
      </a:defRPr>
    </a:lvl8pPr>
    <a:lvl9pPr marL="3657227" algn="l" defTabSz="91430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4">
            <a:extLst>
              <a:ext uri="{FF2B5EF4-FFF2-40B4-BE49-F238E27FC236}">
                <a16:creationId xmlns:a16="http://schemas.microsoft.com/office/drawing/2014/main" id="{7E55A12D-D6BC-50BD-F7A4-BDA638145FB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5pPr>
            <a:lvl6pPr marL="25130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6pPr>
            <a:lvl7pPr marL="29702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7pPr>
            <a:lvl8pPr marL="34274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8pPr>
            <a:lvl9pPr marL="38846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2913" algn="l"/>
                <a:tab pos="889000" algn="l"/>
                <a:tab pos="1335088" algn="l"/>
                <a:tab pos="1781175" algn="l"/>
                <a:tab pos="2227263" algn="l"/>
                <a:tab pos="2673350" algn="l"/>
                <a:tab pos="3119438" algn="l"/>
                <a:tab pos="3565525" algn="l"/>
                <a:tab pos="4011613" algn="l"/>
                <a:tab pos="4457700" algn="l"/>
                <a:tab pos="4903788" algn="l"/>
                <a:tab pos="5349875" algn="l"/>
                <a:tab pos="5795963" algn="l"/>
                <a:tab pos="6242050" algn="l"/>
                <a:tab pos="6688138" algn="l"/>
                <a:tab pos="7134225" algn="l"/>
                <a:tab pos="7580313" algn="l"/>
                <a:tab pos="8026400" algn="l"/>
                <a:tab pos="8472488" algn="l"/>
                <a:tab pos="8918575" algn="l"/>
              </a:tabLst>
              <a:defRPr sz="1200">
                <a:solidFill>
                  <a:srgbClr val="000000"/>
                </a:solidFill>
                <a:latin typeface="Times New Roman" panose="02020603050405020304" pitchFamily="18" charset="0"/>
              </a:defRPr>
            </a:lvl9pPr>
          </a:lstStyle>
          <a:p>
            <a:pPr>
              <a:spcBef>
                <a:spcPct val="0"/>
              </a:spcBef>
              <a:buClrTx/>
              <a:buFontTx/>
              <a:buNone/>
            </a:pPr>
            <a:fld id="{7D893FB3-61D9-448B-BBD5-027E495E1FFB}" type="slidenum">
              <a:rPr lang="it-IT" altLang="it-IT" sz="1400"/>
              <a:pPr>
                <a:spcBef>
                  <a:spcPct val="0"/>
                </a:spcBef>
                <a:buClrTx/>
                <a:buFontTx/>
                <a:buNone/>
              </a:pPr>
              <a:t>1</a:t>
            </a:fld>
            <a:endParaRPr lang="it-IT" altLang="it-IT" sz="1400"/>
          </a:p>
        </p:txBody>
      </p:sp>
      <p:sp>
        <p:nvSpPr>
          <p:cNvPr id="7171" name="Text Box 1">
            <a:extLst>
              <a:ext uri="{FF2B5EF4-FFF2-40B4-BE49-F238E27FC236}">
                <a16:creationId xmlns:a16="http://schemas.microsoft.com/office/drawing/2014/main" id="{FE8AAE72-4633-65AD-0D49-5AF35521EF19}"/>
              </a:ext>
            </a:extLst>
          </p:cNvPr>
          <p:cNvSpPr txBox="1">
            <a:spLocks noChangeArrowheads="1"/>
          </p:cNvSpPr>
          <p:nvPr/>
        </p:nvSpPr>
        <p:spPr bwMode="auto">
          <a:xfrm>
            <a:off x="3814763" y="9377363"/>
            <a:ext cx="2914650" cy="484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30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02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74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4613" indent="-227013" defTabSz="447675"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lgn="r" eaLnBrk="1" hangingPunct="1">
              <a:lnSpc>
                <a:spcPct val="93000"/>
              </a:lnSpc>
              <a:spcBef>
                <a:spcPct val="0"/>
              </a:spcBef>
              <a:buClrTx/>
              <a:buFontTx/>
              <a:buNone/>
            </a:pPr>
            <a:fld id="{A5F40F69-A933-4BA9-B6AD-351183672720}" type="slidenum">
              <a:rPr lang="it-IT" altLang="it-IT" sz="1400"/>
              <a:pPr algn="r" eaLnBrk="1" hangingPunct="1">
                <a:lnSpc>
                  <a:spcPct val="93000"/>
                </a:lnSpc>
                <a:spcBef>
                  <a:spcPct val="0"/>
                </a:spcBef>
                <a:buClrTx/>
                <a:buFontTx/>
                <a:buNone/>
              </a:pPr>
              <a:t>1</a:t>
            </a:fld>
            <a:endParaRPr lang="it-IT" altLang="it-IT" sz="1400"/>
          </a:p>
        </p:txBody>
      </p:sp>
      <p:sp>
        <p:nvSpPr>
          <p:cNvPr id="7172" name="Rectangle 2">
            <a:extLst>
              <a:ext uri="{FF2B5EF4-FFF2-40B4-BE49-F238E27FC236}">
                <a16:creationId xmlns:a16="http://schemas.microsoft.com/office/drawing/2014/main" id="{879923FB-3501-39DB-CE64-B304B4822690}"/>
              </a:ext>
            </a:extLst>
          </p:cNvPr>
          <p:cNvSpPr>
            <a:spLocks noGrp="1" noRot="1" noChangeAspect="1" noChangeArrowheads="1" noTextEdit="1"/>
          </p:cNvSpPr>
          <p:nvPr>
            <p:ph type="sldImg"/>
          </p:nvPr>
        </p:nvSpPr>
        <p:spPr>
          <a:xfrm>
            <a:off x="79375" y="739775"/>
            <a:ext cx="6578600" cy="37020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3" name="Rectangle 3">
            <a:extLst>
              <a:ext uri="{FF2B5EF4-FFF2-40B4-BE49-F238E27FC236}">
                <a16:creationId xmlns:a16="http://schemas.microsoft.com/office/drawing/2014/main" id="{E04A7E68-80F3-2A0D-4C74-9408FBA7C823}"/>
              </a:ext>
            </a:extLst>
          </p:cNvPr>
          <p:cNvSpPr>
            <a:spLocks noGrp="1" noChangeArrowheads="1"/>
          </p:cNvSpPr>
          <p:nvPr>
            <p:ph type="body" idx="1"/>
          </p:nvPr>
        </p:nvSpPr>
        <p:spPr>
          <a:xfrm>
            <a:off x="673100" y="4687888"/>
            <a:ext cx="5380038" cy="443230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ltLang="it-IT">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2" name="Immagine 6">
            <a:extLst>
              <a:ext uri="{FF2B5EF4-FFF2-40B4-BE49-F238E27FC236}">
                <a16:creationId xmlns:a16="http://schemas.microsoft.com/office/drawing/2014/main" id="{8E508B9B-3CBF-4F15-04C7-6B75EB84DD59}"/>
              </a:ext>
            </a:extLst>
          </p:cNvPr>
          <p:cNvPicPr>
            <a:picLocks noChangeAspect="1"/>
          </p:cNvPicPr>
          <p:nvPr userDrawn="1"/>
        </p:nvPicPr>
        <p:blipFill>
          <a:blip r:embed="rId2">
            <a:extLst>
              <a:ext uri="{28A0092B-C50C-407E-A947-70E740481C1C}">
                <a14:useLocalDpi xmlns:a14="http://schemas.microsoft.com/office/drawing/2010/main" val="0"/>
              </a:ext>
            </a:extLst>
          </a:blip>
          <a:srcRect l="26389" t="31454" r="27226" b="17673"/>
          <a:stretch>
            <a:fillRect/>
          </a:stretch>
        </p:blipFill>
        <p:spPr bwMode="auto">
          <a:xfrm>
            <a:off x="179388" y="4181475"/>
            <a:ext cx="5397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90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841772"/>
            <a:ext cx="6858000" cy="1790700"/>
          </a:xfrm>
        </p:spPr>
        <p:txBody>
          <a:bodyPr anchor="b"/>
          <a:lstStyle>
            <a:lvl1pPr algn="ctr">
              <a:defRPr sz="4500"/>
            </a:lvl1pPr>
          </a:lstStyle>
          <a:p>
            <a:r>
              <a:rPr lang="it-IT"/>
              <a:t>Fare clic per modificare lo stile del titolo</a:t>
            </a:r>
          </a:p>
        </p:txBody>
      </p:sp>
      <p:sp>
        <p:nvSpPr>
          <p:cNvPr id="3" name="Sottotitolo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89DC5E3-95E6-8883-874C-19D1FABEAA1C}"/>
              </a:ext>
            </a:extLst>
          </p:cNvPr>
          <p:cNvSpPr>
            <a:spLocks noGrp="1"/>
          </p:cNvSpPr>
          <p:nvPr>
            <p:ph type="dt" sz="half" idx="10"/>
          </p:nvPr>
        </p:nvSpPr>
        <p:spPr>
          <a:xfrm>
            <a:off x="0" y="0"/>
            <a:ext cx="0" cy="0"/>
          </a:xfrm>
        </p:spPr>
        <p:txBody>
          <a:bodyPr/>
          <a:lstStyle>
            <a:lvl1pPr>
              <a:defRPr>
                <a:ea typeface="+mn-ea"/>
                <a:cs typeface="Arial Unicode MS" charset="0"/>
              </a:defRPr>
            </a:lvl1pPr>
          </a:lstStyle>
          <a:p>
            <a:pPr>
              <a:defRPr/>
            </a:pPr>
            <a:fld id="{D9C15879-5306-4ED3-9647-A5BD25334810}" type="datetimeFigureOut">
              <a:rPr lang="it-IT"/>
              <a:pPr>
                <a:defRPr/>
              </a:pPr>
              <a:t>31/05/2022</a:t>
            </a:fld>
            <a:endParaRPr lang="it-IT"/>
          </a:p>
        </p:txBody>
      </p:sp>
      <p:sp>
        <p:nvSpPr>
          <p:cNvPr id="5" name="Segnaposto piè di pagina 4">
            <a:extLst>
              <a:ext uri="{FF2B5EF4-FFF2-40B4-BE49-F238E27FC236}">
                <a16:creationId xmlns:a16="http://schemas.microsoft.com/office/drawing/2014/main" id="{6E1E58E0-E229-BFFB-C675-8ED9273822AD}"/>
              </a:ext>
            </a:extLst>
          </p:cNvPr>
          <p:cNvSpPr>
            <a:spLocks noGrp="1"/>
          </p:cNvSpPr>
          <p:nvPr>
            <p:ph type="ftr" sz="quarter" idx="11"/>
          </p:nvPr>
        </p:nvSpPr>
        <p:spPr>
          <a:xfrm>
            <a:off x="0" y="0"/>
            <a:ext cx="0" cy="0"/>
          </a:xfrm>
        </p:spPr>
        <p:txBody>
          <a:bodyPr/>
          <a:lstStyle>
            <a:lvl1pPr>
              <a:defRPr>
                <a:ea typeface="+mn-ea"/>
                <a:cs typeface="Arial Unicode MS" charset="0"/>
              </a:defRPr>
            </a:lvl1pPr>
          </a:lstStyle>
          <a:p>
            <a:pPr>
              <a:defRPr/>
            </a:pPr>
            <a:endParaRPr lang="it-IT"/>
          </a:p>
        </p:txBody>
      </p:sp>
      <p:sp>
        <p:nvSpPr>
          <p:cNvPr id="6" name="Segnaposto numero diapositiva 5">
            <a:extLst>
              <a:ext uri="{FF2B5EF4-FFF2-40B4-BE49-F238E27FC236}">
                <a16:creationId xmlns:a16="http://schemas.microsoft.com/office/drawing/2014/main" id="{D0A70556-60AB-CD94-7E0B-0A2887D33B0D}"/>
              </a:ext>
            </a:extLst>
          </p:cNvPr>
          <p:cNvSpPr>
            <a:spLocks noGrp="1"/>
          </p:cNvSpPr>
          <p:nvPr>
            <p:ph type="sldNum" sz="quarter" idx="12"/>
          </p:nvPr>
        </p:nvSpPr>
        <p:spPr>
          <a:xfrm>
            <a:off x="0" y="0"/>
            <a:ext cx="0" cy="0"/>
          </a:xfrm>
        </p:spPr>
        <p:txBody>
          <a:bodyPr vert="horz" wrap="square" lIns="91440" tIns="45720" rIns="91440" bIns="45720" numCol="1" anchor="t" anchorCtr="0" compatLnSpc="1">
            <a:prstTxWarp prst="textNoShape">
              <a:avLst/>
            </a:prstTxWarp>
          </a:bodyPr>
          <a:lstStyle>
            <a:lvl1pPr>
              <a:defRPr/>
            </a:lvl1pPr>
          </a:lstStyle>
          <a:p>
            <a:fld id="{CBEB48BD-7AE7-4A65-BEB9-30390E1AC281}" type="slidenum">
              <a:rPr lang="it-IT" altLang="it-IT"/>
              <a:pPr/>
              <a:t>‹N›</a:t>
            </a:fld>
            <a:endParaRPr lang="it-IT" altLang="it-IT"/>
          </a:p>
        </p:txBody>
      </p:sp>
    </p:spTree>
    <p:extLst>
      <p:ext uri="{BB962C8B-B14F-4D97-AF65-F5344CB8AC3E}">
        <p14:creationId xmlns:p14="http://schemas.microsoft.com/office/powerpoint/2010/main" val="20518624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4">
            <a:extLst>
              <a:ext uri="{FF2B5EF4-FFF2-40B4-BE49-F238E27FC236}">
                <a16:creationId xmlns:a16="http://schemas.microsoft.com/office/drawing/2014/main" id="{4A727E25-4213-561D-53C7-1DBAF555618E}"/>
              </a:ext>
            </a:extLst>
          </p:cNvPr>
          <p:cNvSpPr txBox="1">
            <a:spLocks noChangeArrowheads="1"/>
          </p:cNvSpPr>
          <p:nvPr/>
        </p:nvSpPr>
        <p:spPr bwMode="auto">
          <a:xfrm>
            <a:off x="3127375" y="4683125"/>
            <a:ext cx="2890838" cy="34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431" tIns="45715" rIns="91431" bIns="45715" anchor="ctr"/>
          <a:lstStyle/>
          <a:p>
            <a:pPr eaLnBrk="1" hangingPunct="1">
              <a:buClr>
                <a:srgbClr val="000000"/>
              </a:buClr>
              <a:buSzPct val="100000"/>
              <a:buFont typeface="Times New Roman" panose="02020603050405020304" pitchFamily="18" charset="0"/>
              <a:buNone/>
            </a:pPr>
            <a:endParaRPr lang="it-IT" altLang="it-IT"/>
          </a:p>
        </p:txBody>
      </p:sp>
      <p:sp>
        <p:nvSpPr>
          <p:cNvPr id="1027" name="CasellaDiTesto 1">
            <a:extLst>
              <a:ext uri="{FF2B5EF4-FFF2-40B4-BE49-F238E27FC236}">
                <a16:creationId xmlns:a16="http://schemas.microsoft.com/office/drawing/2014/main" id="{25E7AF4D-FF78-D42D-1125-F20EE752A2DF}"/>
              </a:ext>
            </a:extLst>
          </p:cNvPr>
          <p:cNvSpPr txBox="1">
            <a:spLocks noChangeArrowheads="1"/>
          </p:cNvSpPr>
          <p:nvPr userDrawn="1"/>
        </p:nvSpPr>
        <p:spPr bwMode="auto">
          <a:xfrm>
            <a:off x="8645525" y="4837113"/>
            <a:ext cx="4857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spAutoFit/>
          </a:bodyPr>
          <a:lstStyle/>
          <a:p>
            <a:pPr eaLnBrk="1" hangingPunct="1">
              <a:buClr>
                <a:srgbClr val="000000"/>
              </a:buClr>
              <a:buSzPct val="100000"/>
              <a:buFont typeface="Times New Roman" panose="02020603050405020304" pitchFamily="18" charset="0"/>
              <a:buNone/>
            </a:pPr>
            <a:r>
              <a:rPr lang="it-IT" altLang="it-IT" sz="1000">
                <a:solidFill>
                  <a:srgbClr val="FF0000"/>
                </a:solidFill>
                <a:latin typeface="Frutiger" pitchFamily="32" charset="0"/>
              </a:rPr>
              <a:t>   </a:t>
            </a:r>
            <a:fld id="{7A665FDE-BD9E-4508-B3D4-033FE0B04500}" type="slidenum">
              <a:rPr lang="it-IT" altLang="it-IT" sz="1000">
                <a:solidFill>
                  <a:srgbClr val="FF0000"/>
                </a:solidFill>
                <a:latin typeface="Frutiger" pitchFamily="32" charset="0"/>
              </a:rPr>
              <a:pPr eaLnBrk="1" hangingPunct="1">
                <a:buClr>
                  <a:srgbClr val="000000"/>
                </a:buClr>
                <a:buSzPct val="100000"/>
                <a:buFont typeface="Times New Roman" panose="02020603050405020304" pitchFamily="18" charset="0"/>
                <a:buNone/>
              </a:pPr>
              <a:t>‹N›</a:t>
            </a:fld>
            <a:endParaRPr lang="it-IT" altLang="it-IT">
              <a:solidFill>
                <a:srgbClr val="FF0000"/>
              </a:solidFill>
              <a:latin typeface="Frutiger" pitchFamily="32" charset="0"/>
            </a:endParaRPr>
          </a:p>
        </p:txBody>
      </p:sp>
      <p:pic>
        <p:nvPicPr>
          <p:cNvPr id="1028" name="Immagine 6">
            <a:extLst>
              <a:ext uri="{FF2B5EF4-FFF2-40B4-BE49-F238E27FC236}">
                <a16:creationId xmlns:a16="http://schemas.microsoft.com/office/drawing/2014/main" id="{17DFCAD7-30F4-5784-2AC2-8B75F92C2CA6}"/>
              </a:ext>
            </a:extLst>
          </p:cNvPr>
          <p:cNvPicPr>
            <a:picLocks noChangeAspect="1"/>
          </p:cNvPicPr>
          <p:nvPr userDrawn="1"/>
        </p:nvPicPr>
        <p:blipFill>
          <a:blip r:embed="rId4">
            <a:extLst>
              <a:ext uri="{28A0092B-C50C-407E-A947-70E740481C1C}">
                <a14:useLocalDpi xmlns:a14="http://schemas.microsoft.com/office/drawing/2010/main" val="0"/>
              </a:ext>
            </a:extLst>
          </a:blip>
          <a:srcRect l="26389" t="31454" r="27226" b="17673"/>
          <a:stretch>
            <a:fillRect/>
          </a:stretch>
        </p:blipFill>
        <p:spPr bwMode="auto">
          <a:xfrm>
            <a:off x="179388" y="4181475"/>
            <a:ext cx="5397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9" r:id="rId1"/>
    <p:sldLayoutId id="2147483680" r:id="rId2"/>
  </p:sldLayoutIdLst>
  <p:hf hdr="0" dt="0"/>
  <p:txStyles>
    <p:titleStyle>
      <a:lvl1pPr algn="ctr" defTabSz="447675"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mj-lt"/>
          <a:ea typeface="Arial Unicode MS" panose="020B0604020202020204" pitchFamily="34" charset="-128"/>
          <a:cs typeface="+mj-cs"/>
        </a:defRPr>
      </a:lvl1pPr>
      <a:lvl2pPr algn="ctr" defTabSz="447675"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panose="020B0604020202020204" pitchFamily="34" charset="-128"/>
          <a:cs typeface="Arial Unicode MS" charset="0"/>
        </a:defRPr>
      </a:lvl2pPr>
      <a:lvl3pPr algn="ctr" defTabSz="447675"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panose="020B0604020202020204" pitchFamily="34" charset="-128"/>
          <a:cs typeface="Arial Unicode MS" charset="0"/>
        </a:defRPr>
      </a:lvl3pPr>
      <a:lvl4pPr algn="ctr" defTabSz="447675"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panose="020B0604020202020204" pitchFamily="34" charset="-128"/>
          <a:cs typeface="Arial Unicode MS" charset="0"/>
        </a:defRPr>
      </a:lvl4pPr>
      <a:lvl5pPr algn="ctr" defTabSz="447675" rtl="0" eaLnBrk="0" fontAlgn="base" hangingPunct="0">
        <a:lnSpc>
          <a:spcPct val="93000"/>
        </a:lnSpc>
        <a:spcBef>
          <a:spcPct val="0"/>
        </a:spcBef>
        <a:spcAft>
          <a:spcPct val="0"/>
        </a:spcAft>
        <a:buClr>
          <a:srgbClr val="000000"/>
        </a:buClr>
        <a:buSzPct val="100000"/>
        <a:buFont typeface="Times New Roman" panose="02020603050405020304" pitchFamily="18" charset="0"/>
        <a:defRPr sz="4200">
          <a:solidFill>
            <a:srgbClr val="000000"/>
          </a:solidFill>
          <a:latin typeface="Arial" charset="0"/>
          <a:ea typeface="Arial Unicode MS" panose="020B0604020202020204" pitchFamily="34" charset="-128"/>
          <a:cs typeface="Arial Unicode MS" charset="0"/>
        </a:defRPr>
      </a:lvl5pPr>
      <a:lvl6pPr marL="2514344" indent="-228576" algn="ctr" defTabSz="449217"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6pPr>
      <a:lvl7pPr marL="2971497" indent="-228576" algn="ctr" defTabSz="449217"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7pPr>
      <a:lvl8pPr marL="3428651" indent="-228576" algn="ctr" defTabSz="449217"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8pPr>
      <a:lvl9pPr marL="3885805" indent="-228576" algn="ctr" defTabSz="449217" rtl="0" eaLnBrk="0" fontAlgn="base" hangingPunct="0">
        <a:lnSpc>
          <a:spcPct val="93000"/>
        </a:lnSpc>
        <a:spcBef>
          <a:spcPct val="0"/>
        </a:spcBef>
        <a:spcAft>
          <a:spcPct val="0"/>
        </a:spcAft>
        <a:buClr>
          <a:srgbClr val="000000"/>
        </a:buClr>
        <a:buSzPct val="100000"/>
        <a:buFont typeface="Times New Roman" pitchFamily="16" charset="0"/>
        <a:defRPr sz="4200">
          <a:solidFill>
            <a:srgbClr val="000000"/>
          </a:solidFill>
          <a:latin typeface="Arial" charset="0"/>
          <a:cs typeface="Arial Unicode MS" charset="0"/>
        </a:defRPr>
      </a:lvl9pPr>
    </p:titleStyle>
    <p:bodyStyle>
      <a:lvl1pPr marL="341313" indent="-341313" algn="l" defTabSz="447675" rtl="0" eaLnBrk="0" fontAlgn="base" hangingPunct="0">
        <a:lnSpc>
          <a:spcPct val="93000"/>
        </a:lnSpc>
        <a:spcBef>
          <a:spcPct val="0"/>
        </a:spcBef>
        <a:spcAft>
          <a:spcPts val="1325"/>
        </a:spcAft>
        <a:buClr>
          <a:srgbClr val="000000"/>
        </a:buClr>
        <a:buSzPct val="100000"/>
        <a:buFont typeface="Times New Roman" panose="02020603050405020304" pitchFamily="18" charset="0"/>
        <a:defRPr sz="2900">
          <a:solidFill>
            <a:srgbClr val="000000"/>
          </a:solidFill>
          <a:latin typeface="+mn-lt"/>
          <a:ea typeface="Arial Unicode MS" panose="020B0604020202020204" pitchFamily="34" charset="-128"/>
          <a:cs typeface="+mn-cs"/>
        </a:defRPr>
      </a:lvl1pPr>
      <a:lvl2pPr marL="741363" indent="-284163" algn="l" defTabSz="447675" rtl="0" eaLnBrk="0" fontAlgn="base" hangingPunct="0">
        <a:lnSpc>
          <a:spcPct val="93000"/>
        </a:lnSpc>
        <a:spcBef>
          <a:spcPct val="0"/>
        </a:spcBef>
        <a:spcAft>
          <a:spcPts val="1075"/>
        </a:spcAft>
        <a:buClr>
          <a:srgbClr val="000000"/>
        </a:buClr>
        <a:buSzPct val="100000"/>
        <a:buFont typeface="Times New Roman" panose="02020603050405020304" pitchFamily="18" charset="0"/>
        <a:defRPr sz="2600">
          <a:solidFill>
            <a:srgbClr val="000000"/>
          </a:solidFill>
          <a:latin typeface="+mn-lt"/>
          <a:ea typeface="Arial Unicode MS" panose="020B0604020202020204" pitchFamily="34" charset="-128"/>
          <a:cs typeface="+mn-cs"/>
        </a:defRPr>
      </a:lvl2pPr>
      <a:lvl3pPr marL="1141413" indent="-227013" algn="l" defTabSz="447675" rtl="0" eaLnBrk="0" fontAlgn="base" hangingPunct="0">
        <a:lnSpc>
          <a:spcPct val="93000"/>
        </a:lnSpc>
        <a:spcBef>
          <a:spcPct val="0"/>
        </a:spcBef>
        <a:spcAft>
          <a:spcPts val="788"/>
        </a:spcAft>
        <a:buClr>
          <a:srgbClr val="000000"/>
        </a:buClr>
        <a:buSzPct val="100000"/>
        <a:buFont typeface="Times New Roman" panose="02020603050405020304" pitchFamily="18" charset="0"/>
        <a:defRPr sz="2300">
          <a:solidFill>
            <a:srgbClr val="000000"/>
          </a:solidFill>
          <a:latin typeface="+mn-lt"/>
          <a:ea typeface="Arial Unicode MS" panose="020B0604020202020204" pitchFamily="34" charset="-128"/>
          <a:cs typeface="+mn-cs"/>
        </a:defRPr>
      </a:lvl3pPr>
      <a:lvl4pPr marL="1598613" indent="-227013" algn="l" defTabSz="447675" rtl="0" eaLnBrk="0" fontAlgn="base" hangingPunct="0">
        <a:lnSpc>
          <a:spcPct val="93000"/>
        </a:lnSpc>
        <a:spcBef>
          <a:spcPct val="0"/>
        </a:spcBef>
        <a:spcAft>
          <a:spcPts val="538"/>
        </a:spcAft>
        <a:buClr>
          <a:srgbClr val="000000"/>
        </a:buClr>
        <a:buSzPct val="100000"/>
        <a:buFont typeface="Times New Roman" panose="02020603050405020304" pitchFamily="18" charset="0"/>
        <a:defRPr sz="1900">
          <a:solidFill>
            <a:srgbClr val="000000"/>
          </a:solidFill>
          <a:latin typeface="+mn-lt"/>
          <a:ea typeface="Arial Unicode MS" panose="020B0604020202020204" pitchFamily="34" charset="-128"/>
          <a:cs typeface="+mn-cs"/>
        </a:defRPr>
      </a:lvl4pPr>
      <a:lvl5pPr marL="2055813" indent="-227013" algn="l" defTabSz="447675" rtl="0" eaLnBrk="0" fontAlgn="base" hangingPunct="0">
        <a:lnSpc>
          <a:spcPct val="93000"/>
        </a:lnSpc>
        <a:spcBef>
          <a:spcPct val="0"/>
        </a:spcBef>
        <a:spcAft>
          <a:spcPts val="275"/>
        </a:spcAft>
        <a:buClr>
          <a:srgbClr val="000000"/>
        </a:buClr>
        <a:buSzPct val="100000"/>
        <a:buFont typeface="Times New Roman" panose="02020603050405020304" pitchFamily="18" charset="0"/>
        <a:defRPr sz="1900">
          <a:solidFill>
            <a:srgbClr val="000000"/>
          </a:solidFill>
          <a:latin typeface="+mn-lt"/>
          <a:ea typeface="Arial Unicode MS" panose="020B0604020202020204" pitchFamily="34" charset="-128"/>
          <a:cs typeface="+mn-cs"/>
        </a:defRPr>
      </a:lvl5pPr>
      <a:lvl6pPr marL="2514344" indent="-228576" algn="l" defTabSz="449217" rtl="0" eaLnBrk="0" fontAlgn="base" hangingPunct="0">
        <a:lnSpc>
          <a:spcPct val="93000"/>
        </a:lnSpc>
        <a:spcBef>
          <a:spcPct val="0"/>
        </a:spcBef>
        <a:spcAft>
          <a:spcPts val="276"/>
        </a:spcAft>
        <a:buClr>
          <a:srgbClr val="000000"/>
        </a:buClr>
        <a:buSzPct val="100000"/>
        <a:buFont typeface="Times New Roman" pitchFamily="16" charset="0"/>
        <a:defRPr sz="1900">
          <a:solidFill>
            <a:srgbClr val="000000"/>
          </a:solidFill>
          <a:latin typeface="+mn-lt"/>
          <a:cs typeface="+mn-cs"/>
        </a:defRPr>
      </a:lvl6pPr>
      <a:lvl7pPr marL="2971497" indent="-228576" algn="l" defTabSz="449217" rtl="0" eaLnBrk="0" fontAlgn="base" hangingPunct="0">
        <a:lnSpc>
          <a:spcPct val="93000"/>
        </a:lnSpc>
        <a:spcBef>
          <a:spcPct val="0"/>
        </a:spcBef>
        <a:spcAft>
          <a:spcPts val="276"/>
        </a:spcAft>
        <a:buClr>
          <a:srgbClr val="000000"/>
        </a:buClr>
        <a:buSzPct val="100000"/>
        <a:buFont typeface="Times New Roman" pitchFamily="16" charset="0"/>
        <a:defRPr sz="1900">
          <a:solidFill>
            <a:srgbClr val="000000"/>
          </a:solidFill>
          <a:latin typeface="+mn-lt"/>
          <a:cs typeface="+mn-cs"/>
        </a:defRPr>
      </a:lvl7pPr>
      <a:lvl8pPr marL="3428651" indent="-228576" algn="l" defTabSz="449217" rtl="0" eaLnBrk="0" fontAlgn="base" hangingPunct="0">
        <a:lnSpc>
          <a:spcPct val="93000"/>
        </a:lnSpc>
        <a:spcBef>
          <a:spcPct val="0"/>
        </a:spcBef>
        <a:spcAft>
          <a:spcPts val="276"/>
        </a:spcAft>
        <a:buClr>
          <a:srgbClr val="000000"/>
        </a:buClr>
        <a:buSzPct val="100000"/>
        <a:buFont typeface="Times New Roman" pitchFamily="16" charset="0"/>
        <a:defRPr sz="1900">
          <a:solidFill>
            <a:srgbClr val="000000"/>
          </a:solidFill>
          <a:latin typeface="+mn-lt"/>
          <a:cs typeface="+mn-cs"/>
        </a:defRPr>
      </a:lvl8pPr>
      <a:lvl9pPr marL="3885805" indent="-228576" algn="l" defTabSz="449217" rtl="0" eaLnBrk="0" fontAlgn="base" hangingPunct="0">
        <a:lnSpc>
          <a:spcPct val="93000"/>
        </a:lnSpc>
        <a:spcBef>
          <a:spcPct val="0"/>
        </a:spcBef>
        <a:spcAft>
          <a:spcPts val="276"/>
        </a:spcAft>
        <a:buClr>
          <a:srgbClr val="000000"/>
        </a:buClr>
        <a:buSzPct val="100000"/>
        <a:buFont typeface="Times New Roman" pitchFamily="16" charset="0"/>
        <a:defRPr sz="1900">
          <a:solidFill>
            <a:srgbClr val="000000"/>
          </a:solidFill>
          <a:latin typeface="+mn-lt"/>
          <a:cs typeface="+mn-cs"/>
        </a:defRPr>
      </a:lvl9pPr>
    </p:bodyStyle>
    <p:otherStyle>
      <a:defPPr>
        <a:defRPr lang="it-IT"/>
      </a:defPPr>
      <a:lvl1pPr marL="0" algn="l" defTabSz="914307" rtl="0" eaLnBrk="1" latinLnBrk="0" hangingPunct="1">
        <a:defRPr sz="1800" kern="1200">
          <a:solidFill>
            <a:schemeClr val="tx1"/>
          </a:solidFill>
          <a:latin typeface="+mn-lt"/>
          <a:ea typeface="+mn-ea"/>
          <a:cs typeface="+mn-cs"/>
        </a:defRPr>
      </a:lvl1pPr>
      <a:lvl2pPr marL="457154" algn="l" defTabSz="914307" rtl="0" eaLnBrk="1" latinLnBrk="0" hangingPunct="1">
        <a:defRPr sz="1800" kern="1200">
          <a:solidFill>
            <a:schemeClr val="tx1"/>
          </a:solidFill>
          <a:latin typeface="+mn-lt"/>
          <a:ea typeface="+mn-ea"/>
          <a:cs typeface="+mn-cs"/>
        </a:defRPr>
      </a:lvl2pPr>
      <a:lvl3pPr marL="914307" algn="l" defTabSz="914307" rtl="0" eaLnBrk="1" latinLnBrk="0" hangingPunct="1">
        <a:defRPr sz="1800" kern="1200">
          <a:solidFill>
            <a:schemeClr val="tx1"/>
          </a:solidFill>
          <a:latin typeface="+mn-lt"/>
          <a:ea typeface="+mn-ea"/>
          <a:cs typeface="+mn-cs"/>
        </a:defRPr>
      </a:lvl3pPr>
      <a:lvl4pPr marL="1371460" algn="l" defTabSz="914307" rtl="0" eaLnBrk="1" latinLnBrk="0" hangingPunct="1">
        <a:defRPr sz="1800" kern="1200">
          <a:solidFill>
            <a:schemeClr val="tx1"/>
          </a:solidFill>
          <a:latin typeface="+mn-lt"/>
          <a:ea typeface="+mn-ea"/>
          <a:cs typeface="+mn-cs"/>
        </a:defRPr>
      </a:lvl4pPr>
      <a:lvl5pPr marL="1828614" algn="l" defTabSz="914307" rtl="0" eaLnBrk="1" latinLnBrk="0" hangingPunct="1">
        <a:defRPr sz="1800" kern="1200">
          <a:solidFill>
            <a:schemeClr val="tx1"/>
          </a:solidFill>
          <a:latin typeface="+mn-lt"/>
          <a:ea typeface="+mn-ea"/>
          <a:cs typeface="+mn-cs"/>
        </a:defRPr>
      </a:lvl5pPr>
      <a:lvl6pPr marL="2285767" algn="l" defTabSz="914307" rtl="0" eaLnBrk="1" latinLnBrk="0" hangingPunct="1">
        <a:defRPr sz="1800" kern="1200">
          <a:solidFill>
            <a:schemeClr val="tx1"/>
          </a:solidFill>
          <a:latin typeface="+mn-lt"/>
          <a:ea typeface="+mn-ea"/>
          <a:cs typeface="+mn-cs"/>
        </a:defRPr>
      </a:lvl6pPr>
      <a:lvl7pPr marL="2742921" algn="l" defTabSz="914307" rtl="0" eaLnBrk="1" latinLnBrk="0" hangingPunct="1">
        <a:defRPr sz="1800" kern="1200">
          <a:solidFill>
            <a:schemeClr val="tx1"/>
          </a:solidFill>
          <a:latin typeface="+mn-lt"/>
          <a:ea typeface="+mn-ea"/>
          <a:cs typeface="+mn-cs"/>
        </a:defRPr>
      </a:lvl7pPr>
      <a:lvl8pPr marL="3200075" algn="l" defTabSz="914307" rtl="0" eaLnBrk="1" latinLnBrk="0" hangingPunct="1">
        <a:defRPr sz="1800" kern="1200">
          <a:solidFill>
            <a:schemeClr val="tx1"/>
          </a:solidFill>
          <a:latin typeface="+mn-lt"/>
          <a:ea typeface="+mn-ea"/>
          <a:cs typeface="+mn-cs"/>
        </a:defRPr>
      </a:lvl8pPr>
      <a:lvl9pPr marL="3657227" algn="l" defTabSz="9143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uppo 1">
            <a:extLst>
              <a:ext uri="{FF2B5EF4-FFF2-40B4-BE49-F238E27FC236}">
                <a16:creationId xmlns:a16="http://schemas.microsoft.com/office/drawing/2014/main" id="{FAD24B1C-0BE4-BADE-A874-D721000F0452}"/>
              </a:ext>
            </a:extLst>
          </p:cNvPr>
          <p:cNvGrpSpPr>
            <a:grpSpLocks/>
          </p:cNvGrpSpPr>
          <p:nvPr/>
        </p:nvGrpSpPr>
        <p:grpSpPr bwMode="auto">
          <a:xfrm>
            <a:off x="0" y="-6350"/>
            <a:ext cx="9172575" cy="5149850"/>
            <a:chOff x="-10912" y="0"/>
            <a:chExt cx="9749759" cy="6487795"/>
          </a:xfrm>
        </p:grpSpPr>
        <p:sp>
          <p:nvSpPr>
            <p:cNvPr id="6151" name="Rettangolo 1">
              <a:extLst>
                <a:ext uri="{FF2B5EF4-FFF2-40B4-BE49-F238E27FC236}">
                  <a16:creationId xmlns:a16="http://schemas.microsoft.com/office/drawing/2014/main" id="{4DBC3F05-474E-07C7-1D15-5492F40C0CAA}"/>
                </a:ext>
              </a:extLst>
            </p:cNvPr>
            <p:cNvSpPr>
              <a:spLocks noChangeArrowheads="1"/>
            </p:cNvSpPr>
            <p:nvPr/>
          </p:nvSpPr>
          <p:spPr bwMode="auto">
            <a:xfrm>
              <a:off x="-10912" y="3277869"/>
              <a:ext cx="9749759" cy="3209926"/>
            </a:xfrm>
            <a:prstGeom prst="rect">
              <a:avLst/>
            </a:prstGeom>
            <a:solidFill>
              <a:srgbClr val="FF0000"/>
            </a:solidFill>
            <a:ln w="9525">
              <a:solidFill>
                <a:srgbClr val="FF0000"/>
              </a:solidFill>
              <a:miter lim="800000"/>
              <a:headEnd/>
              <a:tailEnd/>
            </a:ln>
          </p:spPr>
          <p:txBody>
            <a:bodyPr/>
            <a:lstStyle/>
            <a:p>
              <a:pPr eaLnBrk="1" hangingPunct="1">
                <a:buClr>
                  <a:srgbClr val="000000"/>
                </a:buClr>
                <a:buSzPct val="100000"/>
                <a:buFont typeface="Times New Roman" panose="02020603050405020304" pitchFamily="18" charset="0"/>
                <a:buNone/>
              </a:pPr>
              <a:endParaRPr lang="it-IT" altLang="it-IT"/>
            </a:p>
          </p:txBody>
        </p:sp>
        <p:sp>
          <p:nvSpPr>
            <p:cNvPr id="2" name="Rettangolo 1">
              <a:extLst>
                <a:ext uri="{FF2B5EF4-FFF2-40B4-BE49-F238E27FC236}">
                  <a16:creationId xmlns:a16="http://schemas.microsoft.com/office/drawing/2014/main" id="{F362575F-54CE-7069-7AD8-DA2484B034B6}"/>
                </a:ext>
              </a:extLst>
            </p:cNvPr>
            <p:cNvSpPr>
              <a:spLocks noChangeArrowheads="1"/>
            </p:cNvSpPr>
            <p:nvPr/>
          </p:nvSpPr>
          <p:spPr bwMode="auto">
            <a:xfrm>
              <a:off x="900" y="0"/>
              <a:ext cx="9719386" cy="3269897"/>
            </a:xfrm>
            <a:prstGeom prst="rect">
              <a:avLst/>
            </a:prstGeom>
            <a:solidFill>
              <a:schemeClr val="bg1">
                <a:lumMod val="75000"/>
              </a:schemeClr>
            </a:solidFill>
            <a:ln>
              <a:solidFill>
                <a:schemeClr val="bg1">
                  <a:lumMod val="75000"/>
                </a:schemeClr>
              </a:solidFill>
            </a:ln>
          </p:spPr>
          <p:txBody>
            <a:bodyPr/>
            <a:lstStyle/>
            <a:p>
              <a:pPr defTabSz="449217" eaLnBrk="1" hangingPunct="1">
                <a:buClr>
                  <a:srgbClr val="000000"/>
                </a:buClr>
                <a:buSzPct val="100000"/>
                <a:buFont typeface="Times New Roman" pitchFamily="16" charset="0"/>
                <a:buNone/>
                <a:defRPr/>
              </a:pPr>
              <a:endParaRPr lang="it-IT" altLang="it-IT">
                <a:latin typeface="Calibri" pitchFamily="32" charset="0"/>
                <a:ea typeface="+mn-ea"/>
                <a:cs typeface="Arial Unicode MS" charset="0"/>
              </a:endParaRPr>
            </a:p>
          </p:txBody>
        </p:sp>
      </p:grpSp>
      <p:sp>
        <p:nvSpPr>
          <p:cNvPr id="6147" name="Text Box 2">
            <a:extLst>
              <a:ext uri="{FF2B5EF4-FFF2-40B4-BE49-F238E27FC236}">
                <a16:creationId xmlns:a16="http://schemas.microsoft.com/office/drawing/2014/main" id="{84DAE9EB-86F8-CE6A-A94A-D6C39BCD1A55}"/>
              </a:ext>
            </a:extLst>
          </p:cNvPr>
          <p:cNvSpPr txBox="1">
            <a:spLocks noChangeArrowheads="1"/>
          </p:cNvSpPr>
          <p:nvPr/>
        </p:nvSpPr>
        <p:spPr bwMode="auto">
          <a:xfrm>
            <a:off x="467544" y="2798911"/>
            <a:ext cx="8351837" cy="20488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1" tIns="46795" rIns="89991" bIns="46795" anchor="t">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5pPr>
            <a:lvl6pPr marL="2513013" indent="-227013" defTabSz="447675"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6pPr>
            <a:lvl7pPr marL="2970213" indent="-227013" defTabSz="447675"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7pPr>
            <a:lvl8pPr marL="3427413" indent="-227013" defTabSz="447675"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8pPr>
            <a:lvl9pPr marL="3884613" indent="-227013" defTabSz="447675"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Calibri" panose="020F0502020204030204" pitchFamily="34" charset="0"/>
                <a:ea typeface="Arial Unicode MS" panose="020B0604020202020204" pitchFamily="34" charset="-128"/>
                <a:cs typeface="Arial Unicode MS" panose="020B0604020202020204" pitchFamily="34" charset="-128"/>
              </a:defRPr>
            </a:lvl9pPr>
          </a:lstStyle>
          <a:p>
            <a:pPr algn="ctr" eaLnBrk="1" hangingPunct="1">
              <a:buSzPct val="100000"/>
            </a:pPr>
            <a:r>
              <a:rPr lang="it-IT" altLang="it-IT" sz="2800" dirty="0">
                <a:latin typeface="Lato Black"/>
                <a:ea typeface="Arial Unicode MS"/>
                <a:cs typeface="Arial Unicode MS"/>
              </a:rPr>
              <a:t>Polizia Locale di Milano</a:t>
            </a:r>
          </a:p>
          <a:p>
            <a:pPr algn="ctr" eaLnBrk="1" hangingPunct="1">
              <a:buSzPct val="100000"/>
            </a:pPr>
            <a:r>
              <a:rPr lang="it-IT" altLang="it-IT" sz="2800" dirty="0">
                <a:latin typeface="Lato Black"/>
                <a:ea typeface="Arial Unicode MS"/>
                <a:cs typeface="Arial Unicode MS"/>
              </a:rPr>
              <a:t>Nucleo Tutela Donne e Minori</a:t>
            </a:r>
            <a:endParaRPr lang="it-IT" altLang="it-IT" sz="2800" dirty="0">
              <a:latin typeface="Lato Black" panose="020F0502020204030203" pitchFamily="34" charset="0"/>
            </a:endParaRPr>
          </a:p>
          <a:p>
            <a:pPr algn="ctr">
              <a:spcBef>
                <a:spcPts val="1000"/>
              </a:spcBef>
              <a:spcAft>
                <a:spcPts val="0"/>
              </a:spcAft>
            </a:pPr>
            <a:r>
              <a:rPr lang="it-IT" dirty="0">
                <a:solidFill>
                  <a:srgbClr val="002060"/>
                </a:solidFill>
                <a:latin typeface="Calibri"/>
                <a:ea typeface="Arial Unicode MS"/>
                <a:cs typeface="Calibri"/>
              </a:rPr>
              <a:t>Unità Investigazione e Prevenzione</a:t>
            </a:r>
            <a:endParaRPr lang="en-US" dirty="0">
              <a:latin typeface="Calibri"/>
              <a:ea typeface="Arial Unicode MS"/>
              <a:cs typeface="Calibri"/>
            </a:endParaRPr>
          </a:p>
          <a:p>
            <a:pPr>
              <a:spcBef>
                <a:spcPts val="1000"/>
              </a:spcBef>
              <a:spcAft>
                <a:spcPts val="0"/>
              </a:spcAft>
            </a:pPr>
            <a:r>
              <a:rPr lang="en-US" sz="1400" dirty="0" err="1">
                <a:latin typeface="Calibri"/>
                <a:ea typeface="Arial Unicode MS"/>
                <a:cs typeface="Calibri"/>
              </a:rPr>
              <a:t>Presentazione</a:t>
            </a:r>
            <a:r>
              <a:rPr lang="en-US" sz="1400" dirty="0">
                <a:latin typeface="Calibri"/>
                <a:ea typeface="Arial Unicode MS"/>
                <a:cs typeface="Calibri"/>
              </a:rPr>
              <a:t> </a:t>
            </a:r>
            <a:r>
              <a:rPr lang="en-US" sz="1400" dirty="0" err="1">
                <a:latin typeface="Calibri"/>
                <a:ea typeface="Arial Unicode MS"/>
                <a:cs typeface="Calibri"/>
              </a:rPr>
              <a:t>attività</a:t>
            </a:r>
            <a:r>
              <a:rPr lang="en-US" sz="1400" dirty="0">
                <a:latin typeface="Calibri"/>
                <a:ea typeface="Arial Unicode MS"/>
                <a:cs typeface="Calibri"/>
              </a:rPr>
              <a:t> alle </a:t>
            </a:r>
            <a:r>
              <a:rPr lang="en-US" sz="1400" dirty="0" err="1">
                <a:latin typeface="Calibri"/>
                <a:ea typeface="Arial Unicode MS"/>
                <a:cs typeface="Calibri"/>
              </a:rPr>
              <a:t>Commissioni</a:t>
            </a:r>
            <a:r>
              <a:rPr lang="en-US" sz="1400" dirty="0">
                <a:latin typeface="Calibri"/>
                <a:ea typeface="Arial Unicode MS"/>
                <a:cs typeface="Calibri"/>
              </a:rPr>
              <a:t> </a:t>
            </a:r>
            <a:r>
              <a:rPr lang="en-US" sz="1400" dirty="0" err="1">
                <a:latin typeface="Calibri"/>
                <a:ea typeface="Arial Unicode MS"/>
                <a:cs typeface="Calibri"/>
              </a:rPr>
              <a:t>consigliari</a:t>
            </a:r>
            <a:r>
              <a:rPr lang="en-US" sz="1400" dirty="0">
                <a:latin typeface="Calibri"/>
                <a:ea typeface="Arial Unicode MS"/>
                <a:cs typeface="Calibri"/>
              </a:rPr>
              <a:t> Pari </a:t>
            </a:r>
            <a:r>
              <a:rPr lang="en-US" sz="1400" dirty="0" err="1">
                <a:latin typeface="Calibri"/>
                <a:ea typeface="Arial Unicode MS"/>
                <a:cs typeface="Calibri"/>
              </a:rPr>
              <a:t>Opportunità</a:t>
            </a:r>
            <a:r>
              <a:rPr lang="en-US" sz="1400" dirty="0">
                <a:latin typeface="Calibri"/>
                <a:ea typeface="Arial Unicode MS"/>
                <a:cs typeface="Calibri"/>
              </a:rPr>
              <a:t> e </a:t>
            </a:r>
            <a:r>
              <a:rPr lang="en-US" sz="1400" dirty="0" err="1">
                <a:latin typeface="Calibri"/>
                <a:ea typeface="Arial Unicode MS"/>
                <a:cs typeface="Calibri"/>
              </a:rPr>
              <a:t>Sicurezza</a:t>
            </a:r>
            <a:r>
              <a:rPr lang="en-US" sz="1400" dirty="0">
                <a:latin typeface="Calibri"/>
                <a:ea typeface="Arial Unicode MS"/>
                <a:cs typeface="Calibri"/>
              </a:rPr>
              <a:t> del Consiglio Comunale di Milano</a:t>
            </a:r>
          </a:p>
          <a:p>
            <a:pPr algn="r">
              <a:spcBef>
                <a:spcPts val="1000"/>
              </a:spcBef>
              <a:spcAft>
                <a:spcPts val="0"/>
              </a:spcAft>
            </a:pPr>
            <a:r>
              <a:rPr lang="en-US" sz="1400" dirty="0">
                <a:latin typeface="Calibri"/>
                <a:ea typeface="Arial Unicode MS"/>
                <a:cs typeface="Calibri"/>
              </a:rPr>
              <a:t>Milano 31 </a:t>
            </a:r>
            <a:r>
              <a:rPr lang="en-US" sz="1400" dirty="0" err="1">
                <a:latin typeface="Calibri"/>
                <a:ea typeface="Arial Unicode MS"/>
                <a:cs typeface="Calibri"/>
              </a:rPr>
              <a:t>maggio</a:t>
            </a:r>
            <a:r>
              <a:rPr lang="en-US" sz="1400" dirty="0">
                <a:latin typeface="Calibri"/>
                <a:ea typeface="Arial Unicode MS"/>
                <a:cs typeface="Calibri"/>
              </a:rPr>
              <a:t> 2022</a:t>
            </a:r>
            <a:endParaRPr lang="it-IT" altLang="it-IT" sz="1200" dirty="0">
              <a:latin typeface="Lato Medium" panose="020F0502020204030203" pitchFamily="34" charset="0"/>
            </a:endParaRPr>
          </a:p>
        </p:txBody>
      </p:sp>
      <p:grpSp>
        <p:nvGrpSpPr>
          <p:cNvPr id="6148" name="Gruppo 8">
            <a:extLst>
              <a:ext uri="{FF2B5EF4-FFF2-40B4-BE49-F238E27FC236}">
                <a16:creationId xmlns:a16="http://schemas.microsoft.com/office/drawing/2014/main" id="{05D4B666-0A59-54E2-56F2-CF212F28FFFB}"/>
              </a:ext>
            </a:extLst>
          </p:cNvPr>
          <p:cNvGrpSpPr>
            <a:grpSpLocks/>
          </p:cNvGrpSpPr>
          <p:nvPr/>
        </p:nvGrpSpPr>
        <p:grpSpPr bwMode="auto">
          <a:xfrm>
            <a:off x="3841750" y="268288"/>
            <a:ext cx="1460500" cy="2606675"/>
            <a:chOff x="0" y="0"/>
            <a:chExt cx="1461407" cy="2607129"/>
          </a:xfrm>
        </p:grpSpPr>
        <p:pic>
          <p:nvPicPr>
            <p:cNvPr id="6149" name="Immagine 9">
              <a:extLst>
                <a:ext uri="{FF2B5EF4-FFF2-40B4-BE49-F238E27FC236}">
                  <a16:creationId xmlns:a16="http://schemas.microsoft.com/office/drawing/2014/main" id="{B99EAA31-DD9E-D77A-2745-680F9C68D9C3}"/>
                </a:ext>
              </a:extLst>
            </p:cNvPr>
            <p:cNvPicPr>
              <a:picLocks noChangeAspect="1"/>
            </p:cNvPicPr>
            <p:nvPr/>
          </p:nvPicPr>
          <p:blipFill>
            <a:blip r:embed="rId3" cstate="hqprint">
              <a:extLst>
                <a:ext uri="{28A0092B-C50C-407E-A947-70E740481C1C}">
                  <a14:useLocalDpi xmlns:a14="http://schemas.microsoft.com/office/drawing/2010/main" val="0"/>
                </a:ext>
              </a:extLst>
            </a:blip>
            <a:srcRect r="52428"/>
            <a:stretch>
              <a:fillRect/>
            </a:stretch>
          </p:blipFill>
          <p:spPr bwMode="auto">
            <a:xfrm>
              <a:off x="73479" y="0"/>
              <a:ext cx="1387928" cy="1434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Immagine 10">
              <a:extLst>
                <a:ext uri="{FF2B5EF4-FFF2-40B4-BE49-F238E27FC236}">
                  <a16:creationId xmlns:a16="http://schemas.microsoft.com/office/drawing/2014/main" id="{703A01D7-5606-56EA-4641-F4C79F5FAA04}"/>
                </a:ext>
              </a:extLst>
            </p:cNvPr>
            <p:cNvPicPr>
              <a:picLocks noChangeAspect="1"/>
            </p:cNvPicPr>
            <p:nvPr/>
          </p:nvPicPr>
          <p:blipFill>
            <a:blip r:embed="rId3" cstate="hqprint">
              <a:extLst>
                <a:ext uri="{28A0092B-C50C-407E-A947-70E740481C1C}">
                  <a14:useLocalDpi xmlns:a14="http://schemas.microsoft.com/office/drawing/2010/main" val="0"/>
                </a:ext>
              </a:extLst>
            </a:blip>
            <a:srcRect l="50621"/>
            <a:stretch>
              <a:fillRect/>
            </a:stretch>
          </p:blipFill>
          <p:spPr bwMode="auto">
            <a:xfrm>
              <a:off x="0" y="1172936"/>
              <a:ext cx="1450521" cy="1434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4E33EB-0F57-ACEB-2775-26DDA77CC864}"/>
              </a:ext>
            </a:extLst>
          </p:cNvPr>
          <p:cNvSpPr>
            <a:spLocks noGrp="1"/>
          </p:cNvSpPr>
          <p:nvPr>
            <p:ph type="ctrTitle"/>
          </p:nvPr>
        </p:nvSpPr>
        <p:spPr>
          <a:xfrm>
            <a:off x="1143000" y="841772"/>
            <a:ext cx="6858000" cy="826294"/>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BEEF8B05-D752-261F-C4AC-8FA6AD7B301D}"/>
              </a:ext>
            </a:extLst>
          </p:cNvPr>
          <p:cNvSpPr>
            <a:spLocks noGrp="1"/>
          </p:cNvSpPr>
          <p:nvPr>
            <p:ph type="subTitle" idx="1"/>
          </p:nvPr>
        </p:nvSpPr>
        <p:spPr>
          <a:xfrm>
            <a:off x="1143000" y="1251347"/>
            <a:ext cx="6858000" cy="2692003"/>
          </a:xfrm>
        </p:spPr>
        <p:txBody>
          <a:bodyPr lIns="91440" tIns="45720" rIns="91440" bIns="45720" anchor="t"/>
          <a:lstStyle/>
          <a:p>
            <a:pPr algn="l">
              <a:lnSpc>
                <a:spcPct val="100000"/>
              </a:lnSpc>
              <a:spcBef>
                <a:spcPts val="1000"/>
              </a:spcBef>
              <a:spcAft>
                <a:spcPts val="0"/>
              </a:spcAft>
            </a:pPr>
            <a:r>
              <a:rPr lang="it-IT" dirty="0">
                <a:solidFill>
                  <a:srgbClr val="002060"/>
                </a:solidFill>
                <a:ea typeface="+mn-lt"/>
                <a:cs typeface="+mn-lt"/>
              </a:rPr>
              <a:t>Il lavoro svolto dal Nucleo può definirsi articolato, in quanto opera sia in fase di prevenzione che di repressione dei reati ricompresi all'interno del definito “Codice rosso”.</a:t>
            </a:r>
            <a:endParaRPr lang="en-US" dirty="0">
              <a:ea typeface="+mn-lt"/>
              <a:cs typeface="+mn-lt"/>
            </a:endParaRPr>
          </a:p>
          <a:p>
            <a:pPr algn="l"/>
            <a:endParaRPr lang="it-IT" dirty="0"/>
          </a:p>
        </p:txBody>
      </p:sp>
      <p:sp>
        <p:nvSpPr>
          <p:cNvPr id="4" name="Segnaposto piè di pagina 3">
            <a:extLst>
              <a:ext uri="{FF2B5EF4-FFF2-40B4-BE49-F238E27FC236}">
                <a16:creationId xmlns:a16="http://schemas.microsoft.com/office/drawing/2014/main" id="{387DE3C9-77A6-9F2A-7E07-B6C95F3DCEBB}"/>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D6978EB7-9B9B-FAEB-C184-A240FDD6EFAB}"/>
              </a:ext>
            </a:extLst>
          </p:cNvPr>
          <p:cNvSpPr>
            <a:spLocks noGrp="1"/>
          </p:cNvSpPr>
          <p:nvPr>
            <p:ph type="sldNum" sz="quarter" idx="12"/>
          </p:nvPr>
        </p:nvSpPr>
        <p:spPr/>
        <p:txBody>
          <a:bodyPr/>
          <a:lstStyle/>
          <a:p>
            <a:fld id="{CBEB48BD-7AE7-4A65-BEB9-30390E1AC281}" type="slidenum">
              <a:rPr lang="it-IT" altLang="it-IT"/>
              <a:pPr/>
              <a:t>10</a:t>
            </a:fld>
            <a:endParaRPr lang="it-IT" altLang="it-IT"/>
          </a:p>
        </p:txBody>
      </p:sp>
    </p:spTree>
    <p:extLst>
      <p:ext uri="{BB962C8B-B14F-4D97-AF65-F5344CB8AC3E}">
        <p14:creationId xmlns:p14="http://schemas.microsoft.com/office/powerpoint/2010/main" val="103089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9B2AF7-C4E9-CB70-60F9-44A80EE1F02B}"/>
              </a:ext>
            </a:extLst>
          </p:cNvPr>
          <p:cNvSpPr>
            <a:spLocks noGrp="1"/>
          </p:cNvSpPr>
          <p:nvPr>
            <p:ph type="ctrTitle"/>
          </p:nvPr>
        </p:nvSpPr>
        <p:spPr>
          <a:xfrm>
            <a:off x="1143000" y="841772"/>
            <a:ext cx="6858000" cy="997744"/>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pPr algn="l"/>
            <a:r>
              <a:rPr lang="it-IT" sz="2400" dirty="0">
                <a:solidFill>
                  <a:srgbClr val="C00000"/>
                </a:solidFill>
                <a:ea typeface="+mj-lt"/>
                <a:cs typeface="+mj-lt"/>
              </a:rPr>
              <a:t>Prevenzione</a:t>
            </a:r>
            <a:endParaRPr lang="it-IT" sz="2400" dirty="0">
              <a:ea typeface="+mj-lt"/>
              <a:cs typeface="+mj-lt"/>
            </a:endParaRPr>
          </a:p>
          <a:p>
            <a:endParaRPr lang="it-IT" dirty="0"/>
          </a:p>
        </p:txBody>
      </p:sp>
      <p:sp>
        <p:nvSpPr>
          <p:cNvPr id="3" name="Sottotitolo 2">
            <a:extLst>
              <a:ext uri="{FF2B5EF4-FFF2-40B4-BE49-F238E27FC236}">
                <a16:creationId xmlns:a16="http://schemas.microsoft.com/office/drawing/2014/main" id="{569A05D7-A5C6-1A73-00D8-19978C020203}"/>
              </a:ext>
            </a:extLst>
          </p:cNvPr>
          <p:cNvSpPr>
            <a:spLocks noGrp="1"/>
          </p:cNvSpPr>
          <p:nvPr>
            <p:ph type="subTitle" idx="1"/>
          </p:nvPr>
        </p:nvSpPr>
        <p:spPr>
          <a:xfrm>
            <a:off x="1143000" y="1372791"/>
            <a:ext cx="6858000" cy="2570559"/>
          </a:xfrm>
        </p:spPr>
        <p:txBody>
          <a:bodyPr lIns="91440" tIns="45720" rIns="91440" bIns="45720" anchor="t"/>
          <a:lstStyle/>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Scuole</a:t>
            </a:r>
            <a:endParaRPr lang="en-US"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Università</a:t>
            </a:r>
            <a:endParaRPr lang="en-US"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Centri antiviolenza</a:t>
            </a:r>
            <a:endParaRPr lang="en-US"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Corsi di formazione alle forza di polizia sul territorio</a:t>
            </a:r>
            <a:endParaRPr lang="en-US"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Conferenze</a:t>
            </a:r>
            <a:endParaRPr lang="en-US" dirty="0">
              <a:ea typeface="+mn-lt"/>
              <a:cs typeface="+mn-lt"/>
            </a:endParaRPr>
          </a:p>
          <a:p>
            <a:pPr marL="285750" indent="-285750" algn="just">
              <a:lnSpc>
                <a:spcPct val="100000"/>
              </a:lnSpc>
              <a:spcBef>
                <a:spcPts val="1000"/>
              </a:spcBef>
              <a:spcAft>
                <a:spcPts val="0"/>
              </a:spcAft>
              <a:buFont typeface="Wingdings,Sans-Serif"/>
              <a:buChar char="Ø"/>
            </a:pPr>
            <a:endParaRPr lang="it-IT" dirty="0">
              <a:ea typeface="+mn-lt"/>
              <a:cs typeface="+mn-lt"/>
            </a:endParaRPr>
          </a:p>
          <a:p>
            <a:endParaRPr lang="it-IT" dirty="0"/>
          </a:p>
        </p:txBody>
      </p:sp>
      <p:sp>
        <p:nvSpPr>
          <p:cNvPr id="4" name="Segnaposto piè di pagina 3">
            <a:extLst>
              <a:ext uri="{FF2B5EF4-FFF2-40B4-BE49-F238E27FC236}">
                <a16:creationId xmlns:a16="http://schemas.microsoft.com/office/drawing/2014/main" id="{93C631C3-CE21-1E53-EBC3-DA41DF79DEB5}"/>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2831B5A8-2A18-162B-6381-A6B4D59D717E}"/>
              </a:ext>
            </a:extLst>
          </p:cNvPr>
          <p:cNvSpPr>
            <a:spLocks noGrp="1"/>
          </p:cNvSpPr>
          <p:nvPr>
            <p:ph type="sldNum" sz="quarter" idx="12"/>
          </p:nvPr>
        </p:nvSpPr>
        <p:spPr/>
        <p:txBody>
          <a:bodyPr/>
          <a:lstStyle/>
          <a:p>
            <a:fld id="{CBEB48BD-7AE7-4A65-BEB9-30390E1AC281}" type="slidenum">
              <a:rPr lang="it-IT" altLang="it-IT"/>
              <a:pPr/>
              <a:t>11</a:t>
            </a:fld>
            <a:endParaRPr lang="it-IT" altLang="it-IT"/>
          </a:p>
        </p:txBody>
      </p:sp>
    </p:spTree>
    <p:extLst>
      <p:ext uri="{BB962C8B-B14F-4D97-AF65-F5344CB8AC3E}">
        <p14:creationId xmlns:p14="http://schemas.microsoft.com/office/powerpoint/2010/main" val="1192121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61619C-4577-5AE5-5527-B2D2D8B421B7}"/>
              </a:ext>
            </a:extLst>
          </p:cNvPr>
          <p:cNvSpPr>
            <a:spLocks noGrp="1"/>
          </p:cNvSpPr>
          <p:nvPr>
            <p:ph type="ctrTitle"/>
          </p:nvPr>
        </p:nvSpPr>
        <p:spPr>
          <a:xfrm>
            <a:off x="1143000" y="841772"/>
            <a:ext cx="6858000" cy="854869"/>
          </a:xfrm>
        </p:spPr>
        <p:txBody>
          <a:bodyPr lIns="91440" tIns="45720" rIns="91440" bIns="45720" anchor="b"/>
          <a:lstStyle/>
          <a:p>
            <a:pPr algn="l"/>
            <a:r>
              <a:rPr lang="it-IT" sz="3200" dirty="0">
                <a:solidFill>
                  <a:srgbClr val="C00000"/>
                </a:solidFill>
                <a:ea typeface="+mj-lt"/>
                <a:cs typeface="+mj-lt"/>
              </a:rPr>
              <a:t>Prevenzione</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A22BAB05-D2E9-F1BE-83FF-27287D37186D}"/>
              </a:ext>
            </a:extLst>
          </p:cNvPr>
          <p:cNvSpPr>
            <a:spLocks noGrp="1"/>
          </p:cNvSpPr>
          <p:nvPr>
            <p:ph type="subTitle" idx="1"/>
          </p:nvPr>
        </p:nvSpPr>
        <p:spPr>
          <a:xfrm>
            <a:off x="1143000" y="1222772"/>
            <a:ext cx="6858000" cy="2720578"/>
          </a:xfrm>
        </p:spPr>
        <p:txBody>
          <a:bodyPr lIns="91440" tIns="45720" rIns="91440" bIns="45720" anchor="t"/>
          <a:lstStyle/>
          <a:p>
            <a:pPr algn="l"/>
            <a:r>
              <a:rPr lang="it-IT" dirty="0">
                <a:solidFill>
                  <a:srgbClr val="002060"/>
                </a:solidFill>
                <a:ea typeface="+mn-lt"/>
                <a:cs typeface="+mn-lt"/>
              </a:rPr>
              <a:t>Partecipazione agli incontri di RETE sul territorio del Comune di Milano, allo scopo di condividere, con gli altri enti coinvolti nella prevenzione della violenza (servizi sociali, centri antiviolenza, case rifugio, servizi antiviolenza presso i pronto soccorso degli </a:t>
            </a:r>
            <a:r>
              <a:rPr lang="it-IT" dirty="0" smtClean="0">
                <a:solidFill>
                  <a:srgbClr val="002060"/>
                </a:solidFill>
                <a:ea typeface="+mn-lt"/>
                <a:cs typeface="+mn-lt"/>
              </a:rPr>
              <a:t>ospedali </a:t>
            </a:r>
            <a:r>
              <a:rPr lang="it-IT" dirty="0">
                <a:solidFill>
                  <a:srgbClr val="002060"/>
                </a:solidFill>
                <a:ea typeface="+mn-lt"/>
                <a:cs typeface="+mn-lt"/>
              </a:rPr>
              <a:t>sul territorio), le linee guida da applicare negli interventi a favore delle donne e dei minori vittime dei sopracitati reati. </a:t>
            </a:r>
            <a:endParaRPr lang="it-IT" dirty="0"/>
          </a:p>
        </p:txBody>
      </p:sp>
      <p:sp>
        <p:nvSpPr>
          <p:cNvPr id="4" name="Segnaposto piè di pagina 3">
            <a:extLst>
              <a:ext uri="{FF2B5EF4-FFF2-40B4-BE49-F238E27FC236}">
                <a16:creationId xmlns:a16="http://schemas.microsoft.com/office/drawing/2014/main" id="{14F20E94-A210-8A2C-86AE-5D0CDC36FFA7}"/>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0194BE5D-9860-725E-6644-BB1A950DF872}"/>
              </a:ext>
            </a:extLst>
          </p:cNvPr>
          <p:cNvSpPr>
            <a:spLocks noGrp="1"/>
          </p:cNvSpPr>
          <p:nvPr>
            <p:ph type="sldNum" sz="quarter" idx="12"/>
          </p:nvPr>
        </p:nvSpPr>
        <p:spPr/>
        <p:txBody>
          <a:bodyPr/>
          <a:lstStyle/>
          <a:p>
            <a:fld id="{CBEB48BD-7AE7-4A65-BEB9-30390E1AC281}" type="slidenum">
              <a:rPr lang="it-IT" altLang="it-IT"/>
              <a:pPr/>
              <a:t>12</a:t>
            </a:fld>
            <a:endParaRPr lang="it-IT" altLang="it-IT"/>
          </a:p>
        </p:txBody>
      </p:sp>
    </p:spTree>
    <p:extLst>
      <p:ext uri="{BB962C8B-B14F-4D97-AF65-F5344CB8AC3E}">
        <p14:creationId xmlns:p14="http://schemas.microsoft.com/office/powerpoint/2010/main" val="1380765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191705-4F65-3BBC-C7B7-597356B1A4B7}"/>
              </a:ext>
            </a:extLst>
          </p:cNvPr>
          <p:cNvSpPr>
            <a:spLocks noGrp="1"/>
          </p:cNvSpPr>
          <p:nvPr>
            <p:ph type="ctrTitle"/>
          </p:nvPr>
        </p:nvSpPr>
        <p:spPr>
          <a:xfrm>
            <a:off x="1143000" y="841772"/>
            <a:ext cx="6858000" cy="862013"/>
          </a:xfrm>
        </p:spPr>
        <p:txBody>
          <a:bodyPr lIns="91440" tIns="45720" rIns="91440" bIns="45720" anchor="b"/>
          <a:lstStyle/>
          <a:p>
            <a:pPr algn="l"/>
            <a:r>
              <a:rPr lang="it-IT" sz="3200" dirty="0">
                <a:solidFill>
                  <a:srgbClr val="C00000"/>
                </a:solidFill>
                <a:ea typeface="+mj-lt"/>
                <a:cs typeface="+mj-lt"/>
              </a:rPr>
              <a:t>Repressione</a:t>
            </a:r>
            <a:endParaRPr lang="it-IT" sz="3200" dirty="0">
              <a:ea typeface="+mj-lt"/>
              <a:cs typeface="+mj-lt"/>
            </a:endParaRPr>
          </a:p>
          <a:p>
            <a:endParaRPr lang="it-IT" dirty="0">
              <a:cs typeface="Arial"/>
            </a:endParaRPr>
          </a:p>
        </p:txBody>
      </p:sp>
      <p:sp>
        <p:nvSpPr>
          <p:cNvPr id="3" name="Sottotitolo 2">
            <a:extLst>
              <a:ext uri="{FF2B5EF4-FFF2-40B4-BE49-F238E27FC236}">
                <a16:creationId xmlns:a16="http://schemas.microsoft.com/office/drawing/2014/main" id="{69BFD65C-5057-7E7C-0140-88AD653CFEFE}"/>
              </a:ext>
            </a:extLst>
          </p:cNvPr>
          <p:cNvSpPr>
            <a:spLocks noGrp="1"/>
          </p:cNvSpPr>
          <p:nvPr>
            <p:ph type="subTitle" idx="1"/>
          </p:nvPr>
        </p:nvSpPr>
        <p:spPr>
          <a:xfrm>
            <a:off x="1143000" y="1337072"/>
            <a:ext cx="6858000" cy="2606278"/>
          </a:xfrm>
        </p:spPr>
        <p:txBody>
          <a:bodyPr lIns="91440" tIns="45720" rIns="91440" bIns="45720" anchor="t"/>
          <a:lstStyle/>
          <a:p>
            <a:pPr algn="l"/>
            <a:r>
              <a:rPr lang="it-IT" dirty="0">
                <a:solidFill>
                  <a:srgbClr val="002060"/>
                </a:solidFill>
                <a:ea typeface="+mn-lt"/>
                <a:cs typeface="+mn-lt"/>
              </a:rPr>
              <a:t>Attività investigativa urgente in modo da arrivare velocemente </a:t>
            </a:r>
            <a:r>
              <a:rPr lang="it-IT" dirty="0" smtClean="0">
                <a:solidFill>
                  <a:srgbClr val="002060"/>
                </a:solidFill>
                <a:ea typeface="+mn-lt"/>
                <a:cs typeface="+mn-lt"/>
              </a:rPr>
              <a:t>a </a:t>
            </a:r>
            <a:r>
              <a:rPr lang="it-IT" dirty="0">
                <a:solidFill>
                  <a:srgbClr val="002060"/>
                </a:solidFill>
                <a:ea typeface="+mn-lt"/>
                <a:cs typeface="+mn-lt"/>
              </a:rPr>
              <a:t>una misura cautelare a protezione della vittima</a:t>
            </a:r>
            <a:endParaRPr lang="it-IT" dirty="0"/>
          </a:p>
        </p:txBody>
      </p:sp>
      <p:sp>
        <p:nvSpPr>
          <p:cNvPr id="4" name="Segnaposto piè di pagina 3">
            <a:extLst>
              <a:ext uri="{FF2B5EF4-FFF2-40B4-BE49-F238E27FC236}">
                <a16:creationId xmlns:a16="http://schemas.microsoft.com/office/drawing/2014/main" id="{C9B338C2-CA3F-742F-C1EB-9ABB92108CBE}"/>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CEC6BA88-A10D-6B2D-8314-8B8DF84963A2}"/>
              </a:ext>
            </a:extLst>
          </p:cNvPr>
          <p:cNvSpPr>
            <a:spLocks noGrp="1"/>
          </p:cNvSpPr>
          <p:nvPr>
            <p:ph type="sldNum" sz="quarter" idx="12"/>
          </p:nvPr>
        </p:nvSpPr>
        <p:spPr/>
        <p:txBody>
          <a:bodyPr/>
          <a:lstStyle/>
          <a:p>
            <a:fld id="{CBEB48BD-7AE7-4A65-BEB9-30390E1AC281}" type="slidenum">
              <a:rPr lang="it-IT" altLang="it-IT"/>
              <a:pPr/>
              <a:t>13</a:t>
            </a:fld>
            <a:endParaRPr lang="it-IT" altLang="it-IT"/>
          </a:p>
        </p:txBody>
      </p:sp>
    </p:spTree>
    <p:extLst>
      <p:ext uri="{BB962C8B-B14F-4D97-AF65-F5344CB8AC3E}">
        <p14:creationId xmlns:p14="http://schemas.microsoft.com/office/powerpoint/2010/main" val="1662407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283486-C114-3C81-79DF-DC45F52BADA0}"/>
              </a:ext>
            </a:extLst>
          </p:cNvPr>
          <p:cNvSpPr>
            <a:spLocks noGrp="1"/>
          </p:cNvSpPr>
          <p:nvPr>
            <p:ph type="ctrTitle"/>
          </p:nvPr>
        </p:nvSpPr>
        <p:spPr>
          <a:xfrm>
            <a:off x="1143000" y="841772"/>
            <a:ext cx="6858000" cy="704850"/>
          </a:xfrm>
        </p:spPr>
        <p:txBody>
          <a:bodyPr lIns="91440" tIns="45720" rIns="91440" bIns="45720" anchor="b"/>
          <a:lstStyle/>
          <a:p>
            <a:pPr algn="l"/>
            <a:r>
              <a:rPr lang="it-IT" sz="3200" dirty="0">
                <a:solidFill>
                  <a:srgbClr val="C00000"/>
                </a:solidFill>
                <a:ea typeface="+mj-lt"/>
                <a:cs typeface="+mj-lt"/>
              </a:rPr>
              <a:t>CODICE ROSSO:</a:t>
            </a:r>
            <a:r>
              <a:rPr lang="it-IT" sz="3200" dirty="0">
                <a:ea typeface="+mj-lt"/>
                <a:cs typeface="+mj-lt"/>
              </a:rPr>
              <a:t/>
            </a:r>
            <a:br>
              <a:rPr lang="it-IT" sz="3200" dirty="0">
                <a:ea typeface="+mj-lt"/>
                <a:cs typeface="+mj-lt"/>
              </a:rPr>
            </a:br>
            <a:r>
              <a:rPr lang="it-IT" sz="3200" dirty="0">
                <a:solidFill>
                  <a:srgbClr val="C00000"/>
                </a:solidFill>
                <a:ea typeface="+mj-lt"/>
                <a:cs typeface="+mj-lt"/>
              </a:rPr>
              <a:t>LA RATIO</a:t>
            </a:r>
            <a:endParaRPr lang="it-IT" sz="3200" dirty="0"/>
          </a:p>
        </p:txBody>
      </p:sp>
      <p:sp>
        <p:nvSpPr>
          <p:cNvPr id="3" name="Sottotitolo 2">
            <a:extLst>
              <a:ext uri="{FF2B5EF4-FFF2-40B4-BE49-F238E27FC236}">
                <a16:creationId xmlns:a16="http://schemas.microsoft.com/office/drawing/2014/main" id="{7F132C7D-AB3D-D200-7D5A-8154CC5DA1AA}"/>
              </a:ext>
            </a:extLst>
          </p:cNvPr>
          <p:cNvSpPr>
            <a:spLocks noGrp="1"/>
          </p:cNvSpPr>
          <p:nvPr>
            <p:ph type="subTitle" idx="1"/>
          </p:nvPr>
        </p:nvSpPr>
        <p:spPr>
          <a:xfrm>
            <a:off x="1143000" y="1601391"/>
            <a:ext cx="6858000" cy="2199084"/>
          </a:xfrm>
        </p:spPr>
        <p:txBody>
          <a:bodyPr lIns="91440" tIns="45720" rIns="91440" bIns="45720" anchor="t"/>
          <a:lstStyle/>
          <a:p>
            <a:pPr algn="l"/>
            <a:r>
              <a:rPr lang="it-IT" b="1" dirty="0">
                <a:solidFill>
                  <a:srgbClr val="002060"/>
                </a:solidFill>
                <a:ea typeface="+mn-lt"/>
                <a:cs typeface="+mn-lt"/>
              </a:rPr>
              <a:t>La tutela delle vittime di violenza domestica e di genere</a:t>
            </a:r>
            <a:endParaRPr lang="it-IT" b="1" dirty="0"/>
          </a:p>
          <a:p>
            <a:pPr algn="l"/>
            <a:endParaRPr lang="it-IT" dirty="0">
              <a:solidFill>
                <a:srgbClr val="002060"/>
              </a:solidFill>
              <a:ea typeface="+mn-lt"/>
              <a:cs typeface="+mn-lt"/>
            </a:endParaRPr>
          </a:p>
          <a:p>
            <a:pPr algn="l"/>
            <a:r>
              <a:rPr lang="it-IT" dirty="0">
                <a:solidFill>
                  <a:srgbClr val="002060"/>
                </a:solidFill>
                <a:ea typeface="+mn-lt"/>
                <a:cs typeface="+mn-lt"/>
              </a:rPr>
              <a:t>P</a:t>
            </a:r>
            <a:r>
              <a:rPr lang="it-IT" dirty="0" smtClean="0">
                <a:solidFill>
                  <a:srgbClr val="002060"/>
                </a:solidFill>
                <a:ea typeface="+mn-lt"/>
                <a:cs typeface="+mn-lt"/>
              </a:rPr>
              <a:t>resunzione </a:t>
            </a:r>
            <a:r>
              <a:rPr lang="it-IT" dirty="0">
                <a:solidFill>
                  <a:srgbClr val="002060"/>
                </a:solidFill>
                <a:ea typeface="+mn-lt"/>
                <a:cs typeface="+mn-lt"/>
              </a:rPr>
              <a:t>assoluta di urgenza rispetto a fenomeni criminosi per i quali l'inutile decorso del tempo può portare a un aggravamento delle conseguenze dannose o pericolose</a:t>
            </a:r>
            <a:endParaRPr lang="it-IT" dirty="0"/>
          </a:p>
        </p:txBody>
      </p:sp>
      <p:sp>
        <p:nvSpPr>
          <p:cNvPr id="4" name="Segnaposto piè di pagina 3">
            <a:extLst>
              <a:ext uri="{FF2B5EF4-FFF2-40B4-BE49-F238E27FC236}">
                <a16:creationId xmlns:a16="http://schemas.microsoft.com/office/drawing/2014/main" id="{9E4BC761-0D0C-31B7-8D07-DF8FC7C0E374}"/>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B5F2A9AB-B284-6DCD-C8F2-E629BC68BD78}"/>
              </a:ext>
            </a:extLst>
          </p:cNvPr>
          <p:cNvSpPr>
            <a:spLocks noGrp="1"/>
          </p:cNvSpPr>
          <p:nvPr>
            <p:ph type="sldNum" sz="quarter" idx="12"/>
          </p:nvPr>
        </p:nvSpPr>
        <p:spPr/>
        <p:txBody>
          <a:bodyPr/>
          <a:lstStyle/>
          <a:p>
            <a:fld id="{CBEB48BD-7AE7-4A65-BEB9-30390E1AC281}" type="slidenum">
              <a:rPr lang="it-IT" altLang="it-IT"/>
              <a:pPr/>
              <a:t>14</a:t>
            </a:fld>
            <a:endParaRPr lang="it-IT" altLang="it-IT"/>
          </a:p>
        </p:txBody>
      </p:sp>
    </p:spTree>
    <p:extLst>
      <p:ext uri="{BB962C8B-B14F-4D97-AF65-F5344CB8AC3E}">
        <p14:creationId xmlns:p14="http://schemas.microsoft.com/office/powerpoint/2010/main" val="3550206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8931B3-DEF3-E8F2-E5F9-0240C40EAF88}"/>
              </a:ext>
            </a:extLst>
          </p:cNvPr>
          <p:cNvSpPr>
            <a:spLocks noGrp="1"/>
          </p:cNvSpPr>
          <p:nvPr>
            <p:ph type="ctrTitle"/>
          </p:nvPr>
        </p:nvSpPr>
        <p:spPr>
          <a:xfrm>
            <a:off x="1143000" y="841772"/>
            <a:ext cx="6858000" cy="1183482"/>
          </a:xfrm>
        </p:spPr>
        <p:txBody>
          <a:bodyPr lIns="91440" tIns="45720" rIns="91440" bIns="45720" anchor="b"/>
          <a:lstStyle/>
          <a:p>
            <a:pPr algn="l"/>
            <a:r>
              <a:rPr lang="it-IT" sz="3200" dirty="0">
                <a:solidFill>
                  <a:srgbClr val="C00000"/>
                </a:solidFill>
                <a:ea typeface="+mj-lt"/>
                <a:cs typeface="+mj-lt"/>
              </a:rPr>
              <a:t>Nucleo Tutela Donne e Minori</a:t>
            </a:r>
            <a:r>
              <a:rPr lang="it-IT" sz="3200" dirty="0">
                <a:ea typeface="+mj-lt"/>
                <a:cs typeface="+mj-lt"/>
              </a:rPr>
              <a:t>: </a:t>
            </a:r>
            <a:br>
              <a:rPr lang="it-IT" sz="3200" dirty="0">
                <a:ea typeface="+mj-lt"/>
                <a:cs typeface="+mj-lt"/>
              </a:rPr>
            </a:br>
            <a:r>
              <a:rPr lang="it-IT" sz="2800" dirty="0">
                <a:solidFill>
                  <a:srgbClr val="002060"/>
                </a:solidFill>
                <a:ea typeface="+mj-lt"/>
                <a:cs typeface="+mj-lt"/>
              </a:rPr>
              <a:t>numeri   </a:t>
            </a:r>
            <a:r>
              <a:rPr lang="it-IT" sz="2800" b="1" dirty="0">
                <a:solidFill>
                  <a:srgbClr val="002060"/>
                </a:solidFill>
                <a:ea typeface="+mj-lt"/>
                <a:cs typeface="+mj-lt"/>
              </a:rPr>
              <a:t>2020</a:t>
            </a:r>
            <a:endParaRPr lang="it-IT" sz="2800" b="1" dirty="0">
              <a:ea typeface="+mj-lt"/>
              <a:cs typeface="+mj-lt"/>
            </a:endParaRPr>
          </a:p>
          <a:p>
            <a:endParaRPr lang="it-IT" dirty="0"/>
          </a:p>
        </p:txBody>
      </p:sp>
      <p:sp>
        <p:nvSpPr>
          <p:cNvPr id="3" name="Sottotitolo 2">
            <a:extLst>
              <a:ext uri="{FF2B5EF4-FFF2-40B4-BE49-F238E27FC236}">
                <a16:creationId xmlns:a16="http://schemas.microsoft.com/office/drawing/2014/main" id="{B97CCFCF-D754-302A-3F58-C41CC49C0D61}"/>
              </a:ext>
            </a:extLst>
          </p:cNvPr>
          <p:cNvSpPr>
            <a:spLocks noGrp="1"/>
          </p:cNvSpPr>
          <p:nvPr>
            <p:ph type="subTitle" idx="1"/>
          </p:nvPr>
        </p:nvSpPr>
        <p:spPr>
          <a:xfrm>
            <a:off x="1143000" y="1529954"/>
            <a:ext cx="6858000" cy="2413396"/>
          </a:xfrm>
        </p:spPr>
        <p:txBody>
          <a:bodyPr lIns="91440" tIns="45720" rIns="91440" bIns="45720" anchor="t"/>
          <a:lstStyle/>
          <a:p>
            <a:pPr algn="l">
              <a:lnSpc>
                <a:spcPct val="100000"/>
              </a:lnSpc>
              <a:spcBef>
                <a:spcPts val="1000"/>
              </a:spcBef>
              <a:spcAft>
                <a:spcPts val="0"/>
              </a:spcAft>
            </a:pPr>
            <a:r>
              <a:rPr lang="it-IT" b="1" dirty="0">
                <a:solidFill>
                  <a:srgbClr val="002060"/>
                </a:solidFill>
                <a:ea typeface="+mn-lt"/>
                <a:cs typeface="+mn-lt"/>
              </a:rPr>
              <a:t>650 fascicoli trattati</a:t>
            </a:r>
            <a:endParaRPr lang="en-US" b="1" dirty="0">
              <a:ea typeface="+mn-lt"/>
              <a:cs typeface="+mn-lt"/>
            </a:endParaRPr>
          </a:p>
          <a:p>
            <a:pPr algn="l">
              <a:lnSpc>
                <a:spcPct val="100000"/>
              </a:lnSpc>
              <a:spcBef>
                <a:spcPts val="1000"/>
              </a:spcBef>
              <a:spcAft>
                <a:spcPts val="0"/>
              </a:spcAft>
            </a:pPr>
            <a:endParaRPr lang="it-IT"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    516 parti offese maggiorenni 134 minorenni </a:t>
            </a:r>
            <a:endParaRPr lang="en-US"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     2 arresti in flagranza di reato durante il </a:t>
            </a:r>
            <a:r>
              <a:rPr lang="it-IT" dirty="0" err="1" smtClean="0">
                <a:solidFill>
                  <a:srgbClr val="002060"/>
                </a:solidFill>
                <a:ea typeface="+mn-lt"/>
                <a:cs typeface="+mn-lt"/>
              </a:rPr>
              <a:t>lockdown</a:t>
            </a:r>
            <a:r>
              <a:rPr lang="it-IT" dirty="0">
                <a:solidFill>
                  <a:srgbClr val="002060"/>
                </a:solidFill>
                <a:ea typeface="+mn-lt"/>
                <a:cs typeface="+mn-lt"/>
              </a:rPr>
              <a:t> </a:t>
            </a:r>
            <a:endParaRPr lang="en-US"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     10 misure cautelari in carcere</a:t>
            </a:r>
            <a:endParaRPr lang="en-US"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     4 allontanamenti dalla casa famigliare </a:t>
            </a:r>
            <a:endParaRPr lang="en-US"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     4 divieti di avvicinamento </a:t>
            </a:r>
            <a:endParaRPr lang="en-US" dirty="0">
              <a:ea typeface="+mn-lt"/>
              <a:cs typeface="+mn-lt"/>
            </a:endParaRPr>
          </a:p>
          <a:p>
            <a:endParaRPr lang="it-IT" dirty="0"/>
          </a:p>
        </p:txBody>
      </p:sp>
      <p:sp>
        <p:nvSpPr>
          <p:cNvPr id="4" name="Segnaposto piè di pagina 3">
            <a:extLst>
              <a:ext uri="{FF2B5EF4-FFF2-40B4-BE49-F238E27FC236}">
                <a16:creationId xmlns:a16="http://schemas.microsoft.com/office/drawing/2014/main" id="{6E8B6D94-9B5C-8CC0-A295-D3DDB0469751}"/>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00FFE7B2-B19A-CF6C-83B4-73593B011377}"/>
              </a:ext>
            </a:extLst>
          </p:cNvPr>
          <p:cNvSpPr>
            <a:spLocks noGrp="1"/>
          </p:cNvSpPr>
          <p:nvPr>
            <p:ph type="sldNum" sz="quarter" idx="12"/>
          </p:nvPr>
        </p:nvSpPr>
        <p:spPr/>
        <p:txBody>
          <a:bodyPr/>
          <a:lstStyle/>
          <a:p>
            <a:fld id="{CBEB48BD-7AE7-4A65-BEB9-30390E1AC281}" type="slidenum">
              <a:rPr lang="it-IT" altLang="it-IT"/>
              <a:pPr/>
              <a:t>15</a:t>
            </a:fld>
            <a:endParaRPr lang="it-IT" altLang="it-IT"/>
          </a:p>
        </p:txBody>
      </p:sp>
    </p:spTree>
    <p:extLst>
      <p:ext uri="{BB962C8B-B14F-4D97-AF65-F5344CB8AC3E}">
        <p14:creationId xmlns:p14="http://schemas.microsoft.com/office/powerpoint/2010/main" val="3958583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5CEF95-6D78-F2DD-E91A-5ECA3CACC492}"/>
              </a:ext>
            </a:extLst>
          </p:cNvPr>
          <p:cNvSpPr>
            <a:spLocks noGrp="1"/>
          </p:cNvSpPr>
          <p:nvPr>
            <p:ph type="ctrTitle"/>
          </p:nvPr>
        </p:nvSpPr>
        <p:spPr>
          <a:xfrm>
            <a:off x="1143000" y="470297"/>
            <a:ext cx="6858000" cy="1547813"/>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2800" dirty="0">
                <a:solidFill>
                  <a:srgbClr val="002060"/>
                </a:solidFill>
                <a:ea typeface="+mj-lt"/>
                <a:cs typeface="+mj-lt"/>
              </a:rPr>
              <a:t>numeri   </a:t>
            </a:r>
            <a:r>
              <a:rPr lang="it-IT" sz="2800" b="1" dirty="0">
                <a:solidFill>
                  <a:srgbClr val="002060"/>
                </a:solidFill>
                <a:ea typeface="+mj-lt"/>
                <a:cs typeface="+mj-lt"/>
              </a:rPr>
              <a:t>2021</a:t>
            </a:r>
            <a:endParaRPr lang="it-IT" sz="2800" b="1" dirty="0">
              <a:ea typeface="+mj-lt"/>
              <a:cs typeface="+mj-lt"/>
            </a:endParaRPr>
          </a:p>
          <a:p>
            <a:endParaRPr lang="it-IT" dirty="0"/>
          </a:p>
        </p:txBody>
      </p:sp>
      <p:sp>
        <p:nvSpPr>
          <p:cNvPr id="3" name="Sottotitolo 2">
            <a:extLst>
              <a:ext uri="{FF2B5EF4-FFF2-40B4-BE49-F238E27FC236}">
                <a16:creationId xmlns:a16="http://schemas.microsoft.com/office/drawing/2014/main" id="{61CE3198-FEA3-A650-2F2D-97D6A1D10006}"/>
              </a:ext>
            </a:extLst>
          </p:cNvPr>
          <p:cNvSpPr>
            <a:spLocks noGrp="1"/>
          </p:cNvSpPr>
          <p:nvPr>
            <p:ph type="subTitle" idx="1"/>
          </p:nvPr>
        </p:nvSpPr>
        <p:spPr>
          <a:xfrm>
            <a:off x="1143000" y="1544241"/>
            <a:ext cx="6858000" cy="2399109"/>
          </a:xfrm>
        </p:spPr>
        <p:txBody>
          <a:bodyPr lIns="91440" tIns="45720" rIns="91440" bIns="45720" anchor="t"/>
          <a:lstStyle/>
          <a:p>
            <a:pPr algn="l">
              <a:lnSpc>
                <a:spcPct val="100000"/>
              </a:lnSpc>
              <a:spcBef>
                <a:spcPts val="1000"/>
              </a:spcBef>
              <a:spcAft>
                <a:spcPts val="0"/>
              </a:spcAft>
            </a:pPr>
            <a:r>
              <a:rPr lang="it-IT" dirty="0">
                <a:solidFill>
                  <a:srgbClr val="002060"/>
                </a:solidFill>
                <a:ea typeface="+mn-lt"/>
                <a:cs typeface="+mn-lt"/>
              </a:rPr>
              <a:t>557 fascicoli Trattati</a:t>
            </a:r>
            <a:endParaRPr lang="en-US" dirty="0">
              <a:ea typeface="+mn-lt"/>
              <a:cs typeface="+mn-lt"/>
            </a:endParaRPr>
          </a:p>
          <a:p>
            <a:pPr algn="l">
              <a:lnSpc>
                <a:spcPct val="100000"/>
              </a:lnSpc>
              <a:spcBef>
                <a:spcPts val="1000"/>
              </a:spcBef>
              <a:spcAft>
                <a:spcPts val="0"/>
              </a:spcAft>
            </a:pPr>
            <a:endParaRPr lang="it-IT"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242 parti offese maggiorenni 315 minorenni</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4 arresti in flagranza</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8 misure cautelari in carcere</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4 allontanamenti dalla casa famigliare </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4 divieti di avvicinamento</a:t>
            </a:r>
            <a:endParaRPr lang="en-US" dirty="0">
              <a:ea typeface="+mn-lt"/>
              <a:cs typeface="+mn-lt"/>
            </a:endParaRPr>
          </a:p>
          <a:p>
            <a:pPr algn="l">
              <a:lnSpc>
                <a:spcPct val="100000"/>
              </a:lnSpc>
              <a:spcBef>
                <a:spcPts val="1000"/>
              </a:spcBef>
              <a:spcAft>
                <a:spcPts val="0"/>
              </a:spcAft>
            </a:pPr>
            <a:endParaRPr lang="it-IT" dirty="0">
              <a:ea typeface="+mn-lt"/>
              <a:cs typeface="+mn-lt"/>
            </a:endParaRPr>
          </a:p>
          <a:p>
            <a:endParaRPr lang="it-IT" dirty="0"/>
          </a:p>
        </p:txBody>
      </p:sp>
      <p:sp>
        <p:nvSpPr>
          <p:cNvPr id="4" name="Segnaposto piè di pagina 3">
            <a:extLst>
              <a:ext uri="{FF2B5EF4-FFF2-40B4-BE49-F238E27FC236}">
                <a16:creationId xmlns:a16="http://schemas.microsoft.com/office/drawing/2014/main" id="{1B96BAA0-2BEA-972C-CDA6-155696720197}"/>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E3595F7A-775C-8B68-C152-369E4304480D}"/>
              </a:ext>
            </a:extLst>
          </p:cNvPr>
          <p:cNvSpPr>
            <a:spLocks noGrp="1"/>
          </p:cNvSpPr>
          <p:nvPr>
            <p:ph type="sldNum" sz="quarter" idx="12"/>
          </p:nvPr>
        </p:nvSpPr>
        <p:spPr/>
        <p:txBody>
          <a:bodyPr/>
          <a:lstStyle/>
          <a:p>
            <a:fld id="{CBEB48BD-7AE7-4A65-BEB9-30390E1AC281}" type="slidenum">
              <a:rPr lang="it-IT" altLang="it-IT"/>
              <a:pPr/>
              <a:t>16</a:t>
            </a:fld>
            <a:endParaRPr lang="it-IT" altLang="it-IT"/>
          </a:p>
        </p:txBody>
      </p:sp>
    </p:spTree>
    <p:extLst>
      <p:ext uri="{BB962C8B-B14F-4D97-AF65-F5344CB8AC3E}">
        <p14:creationId xmlns:p14="http://schemas.microsoft.com/office/powerpoint/2010/main" val="1116563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D2149E-D3BF-A12E-80CD-9EFCB48E10D3}"/>
              </a:ext>
            </a:extLst>
          </p:cNvPr>
          <p:cNvSpPr>
            <a:spLocks noGrp="1"/>
          </p:cNvSpPr>
          <p:nvPr>
            <p:ph type="ctrTitle"/>
          </p:nvPr>
        </p:nvSpPr>
        <p:spPr>
          <a:xfrm>
            <a:off x="1143000" y="841772"/>
            <a:ext cx="6858000" cy="2005012"/>
          </a:xfrm>
        </p:spPr>
        <p:txBody>
          <a:bodyPr lIns="91440" tIns="45720" rIns="91440" bIns="45720" anchor="b"/>
          <a:lstStyle/>
          <a:p>
            <a:pPr algn="l"/>
            <a:r>
              <a:rPr lang="it-IT" sz="3200" dirty="0">
                <a:solidFill>
                  <a:srgbClr val="C00000"/>
                </a:solidFill>
                <a:ea typeface="+mj-lt"/>
                <a:cs typeface="+mj-lt"/>
              </a:rPr>
              <a:t>Nucleo Tutela Donne e Minori:</a:t>
            </a:r>
            <a:r>
              <a:rPr lang="it-IT" sz="3200" dirty="0">
                <a:ea typeface="+mj-lt"/>
                <a:cs typeface="+mj-lt"/>
              </a:rPr>
              <a:t/>
            </a:r>
            <a:br>
              <a:rPr lang="it-IT" sz="3200" dirty="0">
                <a:ea typeface="+mj-lt"/>
                <a:cs typeface="+mj-lt"/>
              </a:rPr>
            </a:br>
            <a:r>
              <a:rPr lang="it-IT" sz="2800" dirty="0">
                <a:solidFill>
                  <a:srgbClr val="002060"/>
                </a:solidFill>
                <a:ea typeface="+mj-lt"/>
                <a:cs typeface="+mj-lt"/>
              </a:rPr>
              <a:t>numeri   </a:t>
            </a:r>
            <a:r>
              <a:rPr lang="it-IT" sz="2800" b="1" dirty="0">
                <a:solidFill>
                  <a:srgbClr val="002060"/>
                </a:solidFill>
                <a:ea typeface="+mj-lt"/>
                <a:cs typeface="+mj-lt"/>
              </a:rPr>
              <a:t>2022 </a:t>
            </a:r>
            <a:r>
              <a:rPr lang="it-IT" sz="1600" dirty="0">
                <a:solidFill>
                  <a:srgbClr val="002060"/>
                </a:solidFill>
                <a:ea typeface="+mj-lt"/>
                <a:cs typeface="+mj-lt"/>
              </a:rPr>
              <a:t>(al 30/4/22)</a:t>
            </a:r>
            <a:endParaRPr lang="it-IT" sz="2800" dirty="0">
              <a:solidFill>
                <a:srgbClr val="002060"/>
              </a:solidFill>
              <a:ea typeface="+mj-lt"/>
              <a:cs typeface="+mj-lt"/>
            </a:endParaRPr>
          </a:p>
          <a:p>
            <a:endParaRPr lang="it-IT" dirty="0">
              <a:solidFill>
                <a:srgbClr val="002060"/>
              </a:solidFill>
              <a:cs typeface="Arial"/>
            </a:endParaRPr>
          </a:p>
          <a:p>
            <a:endParaRPr lang="it-IT" dirty="0"/>
          </a:p>
        </p:txBody>
      </p:sp>
      <p:sp>
        <p:nvSpPr>
          <p:cNvPr id="3" name="Sottotitolo 2">
            <a:extLst>
              <a:ext uri="{FF2B5EF4-FFF2-40B4-BE49-F238E27FC236}">
                <a16:creationId xmlns:a16="http://schemas.microsoft.com/office/drawing/2014/main" id="{C9B95848-295F-1A12-14E9-0F19204DA70A}"/>
              </a:ext>
            </a:extLst>
          </p:cNvPr>
          <p:cNvSpPr>
            <a:spLocks noGrp="1"/>
          </p:cNvSpPr>
          <p:nvPr>
            <p:ph type="subTitle" idx="1"/>
          </p:nvPr>
        </p:nvSpPr>
        <p:spPr>
          <a:xfrm>
            <a:off x="1143000" y="1772841"/>
            <a:ext cx="6858000" cy="2170509"/>
          </a:xfrm>
        </p:spPr>
        <p:txBody>
          <a:bodyPr lIns="91440" tIns="45720" rIns="91440" bIns="45720" anchor="t"/>
          <a:lstStyle/>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130 fascicoli in trattazione</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1 arresto in flagranza</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2 misure cautelari in carcere </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2 misure cautelare allontanamento dalla casa famigliare</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3 misure cautelari divieto di avvicinamento</a:t>
            </a:r>
            <a:endParaRPr lang="en-US" dirty="0">
              <a:ea typeface="+mn-lt"/>
              <a:cs typeface="+mn-lt"/>
            </a:endParaRPr>
          </a:p>
          <a:p>
            <a:endParaRPr lang="it-IT" dirty="0"/>
          </a:p>
        </p:txBody>
      </p:sp>
      <p:sp>
        <p:nvSpPr>
          <p:cNvPr id="4" name="Segnaposto piè di pagina 3">
            <a:extLst>
              <a:ext uri="{FF2B5EF4-FFF2-40B4-BE49-F238E27FC236}">
                <a16:creationId xmlns:a16="http://schemas.microsoft.com/office/drawing/2014/main" id="{5B633D3C-4F42-9B2B-3F17-5B2A87F76277}"/>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01A0EFE5-D199-09A1-5988-44FDD96C4C38}"/>
              </a:ext>
            </a:extLst>
          </p:cNvPr>
          <p:cNvSpPr>
            <a:spLocks noGrp="1"/>
          </p:cNvSpPr>
          <p:nvPr>
            <p:ph type="sldNum" sz="quarter" idx="12"/>
          </p:nvPr>
        </p:nvSpPr>
        <p:spPr/>
        <p:txBody>
          <a:bodyPr/>
          <a:lstStyle/>
          <a:p>
            <a:fld id="{CBEB48BD-7AE7-4A65-BEB9-30390E1AC281}" type="slidenum">
              <a:rPr lang="it-IT" altLang="it-IT"/>
              <a:pPr/>
              <a:t>17</a:t>
            </a:fld>
            <a:endParaRPr lang="it-IT" altLang="it-IT"/>
          </a:p>
        </p:txBody>
      </p:sp>
    </p:spTree>
    <p:extLst>
      <p:ext uri="{BB962C8B-B14F-4D97-AF65-F5344CB8AC3E}">
        <p14:creationId xmlns:p14="http://schemas.microsoft.com/office/powerpoint/2010/main" val="3134485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C8C560-26B5-B7AF-C0C8-B7ADBF8E218D}"/>
              </a:ext>
            </a:extLst>
          </p:cNvPr>
          <p:cNvSpPr>
            <a:spLocks noGrp="1"/>
          </p:cNvSpPr>
          <p:nvPr>
            <p:ph type="ctrTitle"/>
          </p:nvPr>
        </p:nvSpPr>
        <p:spPr>
          <a:xfrm>
            <a:off x="1143000" y="841772"/>
            <a:ext cx="6858000" cy="704850"/>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sz="3200" dirty="0">
              <a:solidFill>
                <a:srgbClr val="002060"/>
              </a:solidFill>
            </a:endParaRPr>
          </a:p>
        </p:txBody>
      </p:sp>
      <p:sp>
        <p:nvSpPr>
          <p:cNvPr id="3" name="Sottotitolo 2">
            <a:extLst>
              <a:ext uri="{FF2B5EF4-FFF2-40B4-BE49-F238E27FC236}">
                <a16:creationId xmlns:a16="http://schemas.microsoft.com/office/drawing/2014/main" id="{F9BE45F1-DA51-58E8-48F4-C314F246E9B4}"/>
              </a:ext>
            </a:extLst>
          </p:cNvPr>
          <p:cNvSpPr>
            <a:spLocks noGrp="1"/>
          </p:cNvSpPr>
          <p:nvPr>
            <p:ph type="subTitle" idx="1"/>
          </p:nvPr>
        </p:nvSpPr>
        <p:spPr>
          <a:xfrm>
            <a:off x="1143000" y="1737122"/>
            <a:ext cx="6858000" cy="2206228"/>
          </a:xfrm>
        </p:spPr>
        <p:txBody>
          <a:bodyPr lIns="91440" tIns="45720" rIns="91440" bIns="45720" anchor="t"/>
          <a:lstStyle/>
          <a:p>
            <a:pPr algn="l">
              <a:lnSpc>
                <a:spcPct val="100000"/>
              </a:lnSpc>
              <a:spcBef>
                <a:spcPts val="1000"/>
              </a:spcBef>
              <a:spcAft>
                <a:spcPts val="0"/>
              </a:spcAft>
            </a:pPr>
            <a:r>
              <a:rPr lang="it-IT" b="1" dirty="0">
                <a:solidFill>
                  <a:srgbClr val="002060"/>
                </a:solidFill>
                <a:ea typeface="+mn-lt"/>
                <a:cs typeface="+mn-lt"/>
              </a:rPr>
              <a:t>2022 </a:t>
            </a:r>
            <a:r>
              <a:rPr lang="it-IT" dirty="0">
                <a:solidFill>
                  <a:srgbClr val="002060"/>
                </a:solidFill>
                <a:ea typeface="+mn-lt"/>
                <a:cs typeface="+mn-lt"/>
              </a:rPr>
              <a:t>  Misura cautelare in carcere a carico di un cittadino </a:t>
            </a:r>
            <a:r>
              <a:rPr lang="it-IT" dirty="0" smtClean="0">
                <a:solidFill>
                  <a:srgbClr val="002060"/>
                </a:solidFill>
                <a:ea typeface="+mn-lt"/>
                <a:cs typeface="+mn-lt"/>
              </a:rPr>
              <a:t>sudamericano </a:t>
            </a:r>
            <a:r>
              <a:rPr lang="it-IT" dirty="0">
                <a:solidFill>
                  <a:srgbClr val="002060"/>
                </a:solidFill>
                <a:ea typeface="+mn-lt"/>
                <a:cs typeface="+mn-lt"/>
              </a:rPr>
              <a:t>che </a:t>
            </a:r>
            <a:r>
              <a:rPr lang="it-IT" dirty="0" smtClean="0">
                <a:solidFill>
                  <a:srgbClr val="002060"/>
                </a:solidFill>
                <a:ea typeface="+mn-lt"/>
                <a:cs typeface="+mn-lt"/>
              </a:rPr>
              <a:t>ha abusato sessualmente della </a:t>
            </a:r>
            <a:r>
              <a:rPr lang="it-IT" dirty="0">
                <a:solidFill>
                  <a:srgbClr val="002060"/>
                </a:solidFill>
                <a:ea typeface="+mn-lt"/>
                <a:cs typeface="+mn-lt"/>
              </a:rPr>
              <a:t>figlia minore dai 7 </a:t>
            </a:r>
            <a:r>
              <a:rPr lang="it-IT" dirty="0" smtClean="0">
                <a:solidFill>
                  <a:srgbClr val="002060"/>
                </a:solidFill>
                <a:ea typeface="+mn-lt"/>
                <a:cs typeface="+mn-lt"/>
              </a:rPr>
              <a:t>ai 12 anni.</a:t>
            </a:r>
            <a:endParaRPr lang="en-US" dirty="0">
              <a:ea typeface="+mn-lt"/>
              <a:cs typeface="+mn-lt"/>
            </a:endParaRPr>
          </a:p>
          <a:p>
            <a:pPr algn="l">
              <a:lnSpc>
                <a:spcPct val="100000"/>
              </a:lnSpc>
              <a:spcBef>
                <a:spcPts val="1000"/>
              </a:spcBef>
              <a:spcAft>
                <a:spcPts val="0"/>
              </a:spcAft>
            </a:pPr>
            <a:r>
              <a:rPr lang="it-IT" dirty="0">
                <a:solidFill>
                  <a:srgbClr val="002060"/>
                </a:solidFill>
                <a:ea typeface="+mn-lt"/>
                <a:cs typeface="+mn-lt"/>
              </a:rPr>
              <a:t> Attività investigativa espletata in una settimana</a:t>
            </a:r>
            <a:endParaRPr lang="it-IT" dirty="0"/>
          </a:p>
        </p:txBody>
      </p:sp>
      <p:sp>
        <p:nvSpPr>
          <p:cNvPr id="4" name="Segnaposto piè di pagina 3">
            <a:extLst>
              <a:ext uri="{FF2B5EF4-FFF2-40B4-BE49-F238E27FC236}">
                <a16:creationId xmlns:a16="http://schemas.microsoft.com/office/drawing/2014/main" id="{4CB76A1D-506C-65D4-39F7-F69FB24F7E4D}"/>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B5B72CA8-2F68-385B-4D9B-0053A2D920EC}"/>
              </a:ext>
            </a:extLst>
          </p:cNvPr>
          <p:cNvSpPr>
            <a:spLocks noGrp="1"/>
          </p:cNvSpPr>
          <p:nvPr>
            <p:ph type="sldNum" sz="quarter" idx="12"/>
          </p:nvPr>
        </p:nvSpPr>
        <p:spPr/>
        <p:txBody>
          <a:bodyPr/>
          <a:lstStyle/>
          <a:p>
            <a:fld id="{CBEB48BD-7AE7-4A65-BEB9-30390E1AC281}" type="slidenum">
              <a:rPr lang="it-IT" altLang="it-IT"/>
              <a:pPr/>
              <a:t>18</a:t>
            </a:fld>
            <a:endParaRPr lang="it-IT" altLang="it-IT"/>
          </a:p>
        </p:txBody>
      </p:sp>
    </p:spTree>
    <p:extLst>
      <p:ext uri="{BB962C8B-B14F-4D97-AF65-F5344CB8AC3E}">
        <p14:creationId xmlns:p14="http://schemas.microsoft.com/office/powerpoint/2010/main" val="959584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0162C1-C236-33A0-0E08-1796FBBF2857}"/>
              </a:ext>
            </a:extLst>
          </p:cNvPr>
          <p:cNvSpPr>
            <a:spLocks noGrp="1"/>
          </p:cNvSpPr>
          <p:nvPr>
            <p:ph type="ctrTitle"/>
          </p:nvPr>
        </p:nvSpPr>
        <p:spPr>
          <a:xfrm>
            <a:off x="1143000" y="841772"/>
            <a:ext cx="6858000" cy="647700"/>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sz="3200" dirty="0">
              <a:solidFill>
                <a:srgbClr val="002060"/>
              </a:solidFill>
            </a:endParaRPr>
          </a:p>
        </p:txBody>
      </p:sp>
      <p:sp>
        <p:nvSpPr>
          <p:cNvPr id="3" name="Sottotitolo 2">
            <a:extLst>
              <a:ext uri="{FF2B5EF4-FFF2-40B4-BE49-F238E27FC236}">
                <a16:creationId xmlns:a16="http://schemas.microsoft.com/office/drawing/2014/main" id="{A5086392-5EA7-9D36-6B06-1CBE4A4681E1}"/>
              </a:ext>
            </a:extLst>
          </p:cNvPr>
          <p:cNvSpPr>
            <a:spLocks noGrp="1"/>
          </p:cNvSpPr>
          <p:nvPr>
            <p:ph type="subTitle" idx="1"/>
          </p:nvPr>
        </p:nvSpPr>
        <p:spPr>
          <a:xfrm>
            <a:off x="1143000" y="1701403"/>
            <a:ext cx="6858000" cy="2241947"/>
          </a:xfrm>
        </p:spPr>
        <p:txBody>
          <a:bodyPr lIns="91440" tIns="45720" rIns="91440" bIns="45720" anchor="t"/>
          <a:lstStyle/>
          <a:p>
            <a:pPr algn="l"/>
            <a:r>
              <a:rPr lang="it-IT" b="1" dirty="0">
                <a:solidFill>
                  <a:srgbClr val="002060"/>
                </a:solidFill>
                <a:ea typeface="+mn-lt"/>
                <a:cs typeface="+mn-lt"/>
              </a:rPr>
              <a:t>2021</a:t>
            </a:r>
            <a:r>
              <a:rPr lang="it-IT" dirty="0">
                <a:solidFill>
                  <a:srgbClr val="002060"/>
                </a:solidFill>
                <a:ea typeface="+mn-lt"/>
                <a:cs typeface="+mn-lt"/>
              </a:rPr>
              <a:t> Fermo di indiziato di delitto per rapina e tentata violenza sessuale ai danni di due </a:t>
            </a:r>
            <a:r>
              <a:rPr lang="it-IT" dirty="0" smtClean="0">
                <a:solidFill>
                  <a:srgbClr val="002060"/>
                </a:solidFill>
                <a:ea typeface="+mn-lt"/>
                <a:cs typeface="+mn-lt"/>
              </a:rPr>
              <a:t>donne.</a:t>
            </a:r>
          </a:p>
          <a:p>
            <a:pPr algn="l"/>
            <a:r>
              <a:rPr lang="it-IT" dirty="0">
                <a:solidFill>
                  <a:srgbClr val="002060"/>
                </a:solidFill>
                <a:ea typeface="+mn-lt"/>
                <a:cs typeface="+mn-lt"/>
              </a:rPr>
              <a:t>A</a:t>
            </a:r>
            <a:r>
              <a:rPr lang="it-IT" dirty="0" smtClean="0">
                <a:solidFill>
                  <a:srgbClr val="002060"/>
                </a:solidFill>
                <a:ea typeface="+mn-lt"/>
                <a:cs typeface="+mn-lt"/>
              </a:rPr>
              <a:t>ttività </a:t>
            </a:r>
            <a:r>
              <a:rPr lang="it-IT" dirty="0">
                <a:solidFill>
                  <a:srgbClr val="002060"/>
                </a:solidFill>
                <a:ea typeface="+mn-lt"/>
                <a:cs typeface="+mn-lt"/>
              </a:rPr>
              <a:t>investigativa effettuata nell’arco di due settimane che ha portato all’arresto del soggetto e al giudizio immediato</a:t>
            </a:r>
            <a:endParaRPr lang="it-IT" dirty="0"/>
          </a:p>
        </p:txBody>
      </p:sp>
      <p:sp>
        <p:nvSpPr>
          <p:cNvPr id="4" name="Segnaposto piè di pagina 3">
            <a:extLst>
              <a:ext uri="{FF2B5EF4-FFF2-40B4-BE49-F238E27FC236}">
                <a16:creationId xmlns:a16="http://schemas.microsoft.com/office/drawing/2014/main" id="{66F0E05C-FDFF-81C5-331C-04F0F1CB32AF}"/>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87C547D1-0CE3-ACC4-E246-2F410F24E2B0}"/>
              </a:ext>
            </a:extLst>
          </p:cNvPr>
          <p:cNvSpPr>
            <a:spLocks noGrp="1"/>
          </p:cNvSpPr>
          <p:nvPr>
            <p:ph type="sldNum" sz="quarter" idx="12"/>
          </p:nvPr>
        </p:nvSpPr>
        <p:spPr/>
        <p:txBody>
          <a:bodyPr/>
          <a:lstStyle/>
          <a:p>
            <a:fld id="{CBEB48BD-7AE7-4A65-BEB9-30390E1AC281}" type="slidenum">
              <a:rPr lang="it-IT" altLang="it-IT"/>
              <a:pPr/>
              <a:t>19</a:t>
            </a:fld>
            <a:endParaRPr lang="it-IT" altLang="it-IT"/>
          </a:p>
        </p:txBody>
      </p:sp>
    </p:spTree>
    <p:extLst>
      <p:ext uri="{BB962C8B-B14F-4D97-AF65-F5344CB8AC3E}">
        <p14:creationId xmlns:p14="http://schemas.microsoft.com/office/powerpoint/2010/main" val="305700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27BAD1-3E23-8935-4FEE-962DE76C2890}"/>
              </a:ext>
            </a:extLst>
          </p:cNvPr>
          <p:cNvSpPr>
            <a:spLocks noGrp="1"/>
          </p:cNvSpPr>
          <p:nvPr>
            <p:ph type="ctrTitle"/>
          </p:nvPr>
        </p:nvSpPr>
        <p:spPr>
          <a:xfrm>
            <a:off x="1143000" y="613172"/>
            <a:ext cx="6858000" cy="933450"/>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EB91F64C-FEB5-2386-F304-4272AF568944}"/>
              </a:ext>
            </a:extLst>
          </p:cNvPr>
          <p:cNvSpPr>
            <a:spLocks noGrp="1"/>
          </p:cNvSpPr>
          <p:nvPr>
            <p:ph type="subTitle" idx="1"/>
          </p:nvPr>
        </p:nvSpPr>
        <p:spPr>
          <a:xfrm>
            <a:off x="1143000" y="1601391"/>
            <a:ext cx="6858000" cy="2341959"/>
          </a:xfrm>
        </p:spPr>
        <p:txBody>
          <a:bodyPr lIns="91440" tIns="45720" rIns="91440" bIns="45720" anchor="t"/>
          <a:lstStyle/>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Il Nucleo Tutela Donne e Minori è un nucleo investigativo, istituito in seno al Corpo di Polizia Locale di Milano </a:t>
            </a:r>
            <a:endParaRPr lang="en-US" dirty="0">
              <a:ea typeface="+mn-lt"/>
              <a:cs typeface="+mn-lt"/>
            </a:endParaRPr>
          </a:p>
          <a:p>
            <a:pPr marL="285750" indent="-285750" algn="just">
              <a:lnSpc>
                <a:spcPct val="100000"/>
              </a:lnSpc>
              <a:spcBef>
                <a:spcPts val="1000"/>
              </a:spcBef>
              <a:spcAft>
                <a:spcPts val="0"/>
              </a:spcAft>
              <a:buFont typeface="Wingdings,Sans-Serif"/>
              <a:buChar char="Ø"/>
            </a:pPr>
            <a:endParaRPr lang="it-IT"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collabora con il V dipartimento della Procura della Repubblica presso il Tribunale Ordinario di Milano e con la procura Presso il Tribunale per i Minorenni di Milano. </a:t>
            </a:r>
            <a:endParaRPr lang="en-US" dirty="0">
              <a:ea typeface="+mn-lt"/>
              <a:cs typeface="+mn-lt"/>
            </a:endParaRPr>
          </a:p>
          <a:p>
            <a:endParaRPr lang="it-IT" dirty="0"/>
          </a:p>
        </p:txBody>
      </p:sp>
      <p:sp>
        <p:nvSpPr>
          <p:cNvPr id="4" name="Segnaposto piè di pagina 3">
            <a:extLst>
              <a:ext uri="{FF2B5EF4-FFF2-40B4-BE49-F238E27FC236}">
                <a16:creationId xmlns:a16="http://schemas.microsoft.com/office/drawing/2014/main" id="{5A50E184-F737-D5C9-E20B-4A92749AF5F5}"/>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B3FCAA14-D1D8-4C39-4F57-9E75577E3E66}"/>
              </a:ext>
            </a:extLst>
          </p:cNvPr>
          <p:cNvSpPr>
            <a:spLocks noGrp="1"/>
          </p:cNvSpPr>
          <p:nvPr>
            <p:ph type="sldNum" sz="quarter" idx="12"/>
          </p:nvPr>
        </p:nvSpPr>
        <p:spPr/>
        <p:txBody>
          <a:bodyPr/>
          <a:lstStyle/>
          <a:p>
            <a:fld id="{CBEB48BD-7AE7-4A65-BEB9-30390E1AC281}" type="slidenum">
              <a:rPr lang="it-IT" altLang="it-IT"/>
              <a:pPr/>
              <a:t>2</a:t>
            </a:fld>
            <a:endParaRPr lang="it-IT" altLang="it-IT"/>
          </a:p>
        </p:txBody>
      </p:sp>
    </p:spTree>
    <p:extLst>
      <p:ext uri="{BB962C8B-B14F-4D97-AF65-F5344CB8AC3E}">
        <p14:creationId xmlns:p14="http://schemas.microsoft.com/office/powerpoint/2010/main" val="3561641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8228E-6D60-1BAA-D51E-712C6B6F80F4}"/>
              </a:ext>
            </a:extLst>
          </p:cNvPr>
          <p:cNvSpPr>
            <a:spLocks noGrp="1"/>
          </p:cNvSpPr>
          <p:nvPr>
            <p:ph type="ctrTitle"/>
          </p:nvPr>
        </p:nvSpPr>
        <p:spPr>
          <a:xfrm>
            <a:off x="1143000" y="841772"/>
            <a:ext cx="6858000" cy="726282"/>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sz="3200" dirty="0">
              <a:solidFill>
                <a:srgbClr val="002060"/>
              </a:solidFill>
            </a:endParaRPr>
          </a:p>
        </p:txBody>
      </p:sp>
      <p:sp>
        <p:nvSpPr>
          <p:cNvPr id="3" name="Sottotitolo 2">
            <a:extLst>
              <a:ext uri="{FF2B5EF4-FFF2-40B4-BE49-F238E27FC236}">
                <a16:creationId xmlns:a16="http://schemas.microsoft.com/office/drawing/2014/main" id="{C384FBA8-791D-253D-AF67-91B881C50E40}"/>
              </a:ext>
            </a:extLst>
          </p:cNvPr>
          <p:cNvSpPr>
            <a:spLocks noGrp="1"/>
          </p:cNvSpPr>
          <p:nvPr>
            <p:ph type="subTitle" idx="1"/>
          </p:nvPr>
        </p:nvSpPr>
        <p:spPr>
          <a:xfrm>
            <a:off x="1143000" y="1737122"/>
            <a:ext cx="6858000" cy="2420540"/>
          </a:xfrm>
        </p:spPr>
        <p:txBody>
          <a:bodyPr lIns="91440" tIns="45720" rIns="91440" bIns="45720" anchor="t"/>
          <a:lstStyle/>
          <a:p>
            <a:pPr algn="l">
              <a:lnSpc>
                <a:spcPct val="100000"/>
              </a:lnSpc>
              <a:spcBef>
                <a:spcPts val="1000"/>
              </a:spcBef>
              <a:spcAft>
                <a:spcPts val="0"/>
              </a:spcAft>
            </a:pPr>
            <a:r>
              <a:rPr lang="it-IT" b="1" dirty="0">
                <a:solidFill>
                  <a:srgbClr val="002060"/>
                </a:solidFill>
                <a:ea typeface="+mn-lt"/>
                <a:cs typeface="+mn-lt"/>
              </a:rPr>
              <a:t>2021</a:t>
            </a:r>
            <a:r>
              <a:rPr lang="it-IT" dirty="0">
                <a:solidFill>
                  <a:srgbClr val="002060"/>
                </a:solidFill>
                <a:ea typeface="+mn-lt"/>
                <a:cs typeface="+mn-lt"/>
              </a:rPr>
              <a:t> Attività investigativa che ha portato all’arresto e al giudizio immediato di un soggetto che aveva agito violenza sessuale</a:t>
            </a:r>
            <a:r>
              <a:rPr lang="it-IT" dirty="0">
                <a:solidFill>
                  <a:srgbClr val="FF0000"/>
                </a:solidFill>
                <a:ea typeface="+mn-lt"/>
                <a:cs typeface="+mn-lt"/>
              </a:rPr>
              <a:t> </a:t>
            </a:r>
            <a:r>
              <a:rPr lang="it-IT" dirty="0">
                <a:solidFill>
                  <a:srgbClr val="002060"/>
                </a:solidFill>
                <a:ea typeface="+mn-lt"/>
                <a:cs typeface="+mn-lt"/>
              </a:rPr>
              <a:t> ripetutamente nei confronti di</a:t>
            </a:r>
            <a:r>
              <a:rPr lang="it-IT" dirty="0">
                <a:solidFill>
                  <a:srgbClr val="FF0000"/>
                </a:solidFill>
                <a:ea typeface="+mn-lt"/>
                <a:cs typeface="+mn-lt"/>
              </a:rPr>
              <a:t> </a:t>
            </a:r>
            <a:r>
              <a:rPr lang="it-IT" dirty="0">
                <a:solidFill>
                  <a:srgbClr val="002060"/>
                </a:solidFill>
                <a:ea typeface="+mn-lt"/>
                <a:cs typeface="+mn-lt"/>
              </a:rPr>
              <a:t>una minore disabile durante la didattica a distanza, comportando una gravidanza.</a:t>
            </a:r>
            <a:endParaRPr lang="en-US" dirty="0">
              <a:ea typeface="+mn-lt"/>
              <a:cs typeface="+mn-lt"/>
            </a:endParaRPr>
          </a:p>
          <a:p>
            <a:pPr algn="l">
              <a:lnSpc>
                <a:spcPct val="100000"/>
              </a:lnSpc>
              <a:spcBef>
                <a:spcPts val="1000"/>
              </a:spcBef>
              <a:spcAft>
                <a:spcPts val="0"/>
              </a:spcAft>
            </a:pPr>
            <a:r>
              <a:rPr lang="it-IT" dirty="0">
                <a:solidFill>
                  <a:srgbClr val="002060"/>
                </a:solidFill>
                <a:ea typeface="+mn-lt"/>
                <a:cs typeface="+mn-lt"/>
              </a:rPr>
              <a:t>Sentenza: 15 anni di carcere</a:t>
            </a:r>
            <a:endParaRPr lang="it-IT" dirty="0"/>
          </a:p>
        </p:txBody>
      </p:sp>
      <p:sp>
        <p:nvSpPr>
          <p:cNvPr id="4" name="Segnaposto piè di pagina 3">
            <a:extLst>
              <a:ext uri="{FF2B5EF4-FFF2-40B4-BE49-F238E27FC236}">
                <a16:creationId xmlns:a16="http://schemas.microsoft.com/office/drawing/2014/main" id="{F5BC4EDE-FFA5-EC04-A6E6-7DFA1571719B}"/>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2E0DF742-B138-7E9C-F3AD-E77BE87D5F7C}"/>
              </a:ext>
            </a:extLst>
          </p:cNvPr>
          <p:cNvSpPr>
            <a:spLocks noGrp="1"/>
          </p:cNvSpPr>
          <p:nvPr>
            <p:ph type="sldNum" sz="quarter" idx="12"/>
          </p:nvPr>
        </p:nvSpPr>
        <p:spPr/>
        <p:txBody>
          <a:bodyPr/>
          <a:lstStyle/>
          <a:p>
            <a:fld id="{CBEB48BD-7AE7-4A65-BEB9-30390E1AC281}" type="slidenum">
              <a:rPr lang="it-IT" altLang="it-IT"/>
              <a:pPr/>
              <a:t>20</a:t>
            </a:fld>
            <a:endParaRPr lang="it-IT" altLang="it-IT"/>
          </a:p>
        </p:txBody>
      </p:sp>
    </p:spTree>
    <p:extLst>
      <p:ext uri="{BB962C8B-B14F-4D97-AF65-F5344CB8AC3E}">
        <p14:creationId xmlns:p14="http://schemas.microsoft.com/office/powerpoint/2010/main" val="752215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D23C8E-C08A-DF4A-BECD-E8746253A831}"/>
              </a:ext>
            </a:extLst>
          </p:cNvPr>
          <p:cNvSpPr>
            <a:spLocks noGrp="1"/>
          </p:cNvSpPr>
          <p:nvPr>
            <p:ph type="ctrTitle"/>
          </p:nvPr>
        </p:nvSpPr>
        <p:spPr>
          <a:xfrm>
            <a:off x="1143000" y="841772"/>
            <a:ext cx="6858000" cy="1204913"/>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a:p>
          <a:p>
            <a:endParaRPr lang="it-IT" dirty="0"/>
          </a:p>
        </p:txBody>
      </p:sp>
      <p:sp>
        <p:nvSpPr>
          <p:cNvPr id="3" name="Sottotitolo 2">
            <a:extLst>
              <a:ext uri="{FF2B5EF4-FFF2-40B4-BE49-F238E27FC236}">
                <a16:creationId xmlns:a16="http://schemas.microsoft.com/office/drawing/2014/main" id="{59537330-2B24-CA25-6E47-C25B7F0D8EA3}"/>
              </a:ext>
            </a:extLst>
          </p:cNvPr>
          <p:cNvSpPr>
            <a:spLocks noGrp="1"/>
          </p:cNvSpPr>
          <p:nvPr>
            <p:ph type="subTitle" idx="1"/>
          </p:nvPr>
        </p:nvSpPr>
        <p:spPr>
          <a:xfrm>
            <a:off x="1143000" y="1565672"/>
            <a:ext cx="6858000" cy="2377678"/>
          </a:xfrm>
        </p:spPr>
        <p:txBody>
          <a:bodyPr lIns="91440" tIns="45720" rIns="91440" bIns="45720" anchor="t"/>
          <a:lstStyle/>
          <a:p>
            <a:pPr marL="285750" indent="-285750" algn="l">
              <a:lnSpc>
                <a:spcPct val="100000"/>
              </a:lnSpc>
              <a:spcBef>
                <a:spcPts val="1000"/>
              </a:spcBef>
              <a:spcAft>
                <a:spcPts val="0"/>
              </a:spcAft>
              <a:buFont typeface="Wingdings,Sans-Serif"/>
              <a:buChar char="Ø"/>
            </a:pPr>
            <a:r>
              <a:rPr lang="it-IT" b="1" dirty="0">
                <a:solidFill>
                  <a:srgbClr val="002060"/>
                </a:solidFill>
                <a:ea typeface="+mn-lt"/>
                <a:cs typeface="+mn-lt"/>
              </a:rPr>
              <a:t>2021</a:t>
            </a:r>
            <a:r>
              <a:rPr lang="it-IT" dirty="0">
                <a:solidFill>
                  <a:srgbClr val="002060"/>
                </a:solidFill>
                <a:ea typeface="+mn-lt"/>
                <a:cs typeface="+mn-lt"/>
              </a:rPr>
              <a:t> Attività investigativa  urgente con intercettazioni che portava all’arresto di tre soggetti che in concorso tra loro usavano violenza sessuale su numerose ragazze minorenni dopo averle fatte ubriacare.</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Sentenza con giudizio abbreviato rispettivamente di 8, 7 e 6 anni di carcere</a:t>
            </a:r>
            <a:endParaRPr lang="it-IT" dirty="0"/>
          </a:p>
        </p:txBody>
      </p:sp>
      <p:sp>
        <p:nvSpPr>
          <p:cNvPr id="4" name="Segnaposto piè di pagina 3">
            <a:extLst>
              <a:ext uri="{FF2B5EF4-FFF2-40B4-BE49-F238E27FC236}">
                <a16:creationId xmlns:a16="http://schemas.microsoft.com/office/drawing/2014/main" id="{A057123B-3142-C6B5-B293-2F33E5066E8F}"/>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9897A571-AE21-9218-AA3C-BB6DC941E414}"/>
              </a:ext>
            </a:extLst>
          </p:cNvPr>
          <p:cNvSpPr>
            <a:spLocks noGrp="1"/>
          </p:cNvSpPr>
          <p:nvPr>
            <p:ph type="sldNum" sz="quarter" idx="12"/>
          </p:nvPr>
        </p:nvSpPr>
        <p:spPr/>
        <p:txBody>
          <a:bodyPr/>
          <a:lstStyle/>
          <a:p>
            <a:fld id="{CBEB48BD-7AE7-4A65-BEB9-30390E1AC281}" type="slidenum">
              <a:rPr lang="it-IT" altLang="it-IT"/>
              <a:pPr/>
              <a:t>21</a:t>
            </a:fld>
            <a:endParaRPr lang="it-IT" altLang="it-IT"/>
          </a:p>
        </p:txBody>
      </p:sp>
    </p:spTree>
    <p:extLst>
      <p:ext uri="{BB962C8B-B14F-4D97-AF65-F5344CB8AC3E}">
        <p14:creationId xmlns:p14="http://schemas.microsoft.com/office/powerpoint/2010/main" val="789122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3AADCA-4773-3B00-E97A-7A9454A05E57}"/>
              </a:ext>
            </a:extLst>
          </p:cNvPr>
          <p:cNvSpPr>
            <a:spLocks noGrp="1"/>
          </p:cNvSpPr>
          <p:nvPr>
            <p:ph type="ctrTitle"/>
          </p:nvPr>
        </p:nvSpPr>
        <p:spPr>
          <a:xfrm>
            <a:off x="1143000" y="841772"/>
            <a:ext cx="6858000" cy="526257"/>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sz="3200" dirty="0">
              <a:solidFill>
                <a:srgbClr val="002060"/>
              </a:solidFill>
            </a:endParaRPr>
          </a:p>
        </p:txBody>
      </p:sp>
      <p:sp>
        <p:nvSpPr>
          <p:cNvPr id="3" name="Sottotitolo 2">
            <a:extLst>
              <a:ext uri="{FF2B5EF4-FFF2-40B4-BE49-F238E27FC236}">
                <a16:creationId xmlns:a16="http://schemas.microsoft.com/office/drawing/2014/main" id="{4CC7E0FB-80A7-F1C7-44EA-78FEABC6622F}"/>
              </a:ext>
            </a:extLst>
          </p:cNvPr>
          <p:cNvSpPr>
            <a:spLocks noGrp="1"/>
          </p:cNvSpPr>
          <p:nvPr>
            <p:ph type="subTitle" idx="1"/>
          </p:nvPr>
        </p:nvSpPr>
        <p:spPr>
          <a:xfrm>
            <a:off x="1143000" y="1522810"/>
            <a:ext cx="6858000" cy="2420540"/>
          </a:xfrm>
        </p:spPr>
        <p:txBody>
          <a:bodyPr lIns="91440" tIns="45720" rIns="91440" bIns="45720" anchor="t"/>
          <a:lstStyle/>
          <a:p>
            <a:pPr marL="285750" indent="-342900" algn="just">
              <a:lnSpc>
                <a:spcPct val="100000"/>
              </a:lnSpc>
              <a:spcBef>
                <a:spcPts val="1000"/>
              </a:spcBef>
              <a:spcAft>
                <a:spcPts val="0"/>
              </a:spcAft>
              <a:buFont typeface="Wingdings,Sans-Serif"/>
              <a:buChar char="Ø"/>
            </a:pPr>
            <a:r>
              <a:rPr lang="it-IT" b="1" dirty="0">
                <a:solidFill>
                  <a:srgbClr val="002060"/>
                </a:solidFill>
                <a:ea typeface="+mn-lt"/>
                <a:cs typeface="+mn-lt"/>
              </a:rPr>
              <a:t>2020 </a:t>
            </a:r>
            <a:r>
              <a:rPr lang="it-IT" dirty="0">
                <a:solidFill>
                  <a:srgbClr val="002060"/>
                </a:solidFill>
                <a:ea typeface="+mn-lt"/>
                <a:cs typeface="+mn-lt"/>
              </a:rPr>
              <a:t>Due arresti durante il lockdown grazie ai contatti ricevuti tramite mail </a:t>
            </a:r>
            <a:r>
              <a:rPr lang="it-IT" dirty="0" smtClean="0">
                <a:solidFill>
                  <a:srgbClr val="002060"/>
                </a:solidFill>
                <a:ea typeface="+mn-lt"/>
                <a:cs typeface="+mn-lt"/>
              </a:rPr>
              <a:t>istituzionale.</a:t>
            </a:r>
            <a:endParaRPr lang="en-US" dirty="0">
              <a:ea typeface="+mn-lt"/>
              <a:cs typeface="+mn-lt"/>
            </a:endParaRPr>
          </a:p>
          <a:p>
            <a:pPr marL="285750" indent="-342900" algn="just">
              <a:lnSpc>
                <a:spcPct val="100000"/>
              </a:lnSpc>
              <a:spcBef>
                <a:spcPts val="1000"/>
              </a:spcBef>
              <a:spcAft>
                <a:spcPts val="0"/>
              </a:spcAft>
              <a:buFont typeface="Wingdings,Sans-Serif"/>
              <a:buChar char="Ø"/>
            </a:pPr>
            <a:endParaRPr lang="it-IT" dirty="0">
              <a:ea typeface="+mn-lt"/>
              <a:cs typeface="+mn-lt"/>
            </a:endParaRPr>
          </a:p>
          <a:p>
            <a:pPr algn="just">
              <a:lnSpc>
                <a:spcPct val="100000"/>
              </a:lnSpc>
              <a:spcBef>
                <a:spcPts val="1000"/>
              </a:spcBef>
              <a:spcAft>
                <a:spcPts val="0"/>
              </a:spcAft>
            </a:pPr>
            <a:r>
              <a:rPr lang="it-IT" dirty="0">
                <a:solidFill>
                  <a:srgbClr val="002060"/>
                </a:solidFill>
                <a:ea typeface="+mn-lt"/>
                <a:cs typeface="+mn-lt"/>
              </a:rPr>
              <a:t>Molte segnalazioni da vittime vulnerabili arrivano tramite mail istituzionale: viene immediatamente attivata una procedura investigativa riservata a garanzia della tutela delle fasce deboli</a:t>
            </a:r>
            <a:endParaRPr lang="it-IT" dirty="0"/>
          </a:p>
        </p:txBody>
      </p:sp>
      <p:sp>
        <p:nvSpPr>
          <p:cNvPr id="4" name="Segnaposto piè di pagina 3">
            <a:extLst>
              <a:ext uri="{FF2B5EF4-FFF2-40B4-BE49-F238E27FC236}">
                <a16:creationId xmlns:a16="http://schemas.microsoft.com/office/drawing/2014/main" id="{2A7D3D66-0D0F-7862-082B-B2DA934EAB69}"/>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B4288B92-E04A-C157-A1AD-885D25562B98}"/>
              </a:ext>
            </a:extLst>
          </p:cNvPr>
          <p:cNvSpPr>
            <a:spLocks noGrp="1"/>
          </p:cNvSpPr>
          <p:nvPr>
            <p:ph type="sldNum" sz="quarter" idx="12"/>
          </p:nvPr>
        </p:nvSpPr>
        <p:spPr/>
        <p:txBody>
          <a:bodyPr/>
          <a:lstStyle/>
          <a:p>
            <a:fld id="{CBEB48BD-7AE7-4A65-BEB9-30390E1AC281}" type="slidenum">
              <a:rPr lang="it-IT" altLang="it-IT"/>
              <a:pPr/>
              <a:t>22</a:t>
            </a:fld>
            <a:endParaRPr lang="it-IT" altLang="it-IT"/>
          </a:p>
        </p:txBody>
      </p:sp>
    </p:spTree>
    <p:extLst>
      <p:ext uri="{BB962C8B-B14F-4D97-AF65-F5344CB8AC3E}">
        <p14:creationId xmlns:p14="http://schemas.microsoft.com/office/powerpoint/2010/main" val="633588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64BC65-1F50-C4D0-5852-A50AD3CEEED7}"/>
              </a:ext>
            </a:extLst>
          </p:cNvPr>
          <p:cNvSpPr>
            <a:spLocks noGrp="1"/>
          </p:cNvSpPr>
          <p:nvPr>
            <p:ph type="ctrTitle"/>
          </p:nvPr>
        </p:nvSpPr>
        <p:spPr>
          <a:xfrm>
            <a:off x="1143000" y="841772"/>
            <a:ext cx="6858000" cy="690563"/>
          </a:xfrm>
        </p:spPr>
        <p:txBody>
          <a:bodyPr lIns="91440" tIns="45720" rIns="91440" bIns="45720" anchor="b"/>
          <a:lstStyle/>
          <a:p>
            <a:pPr algn="l"/>
            <a:r>
              <a:rPr lang="it-IT" sz="3200" dirty="0">
                <a:solidFill>
                  <a:srgbClr val="C00000"/>
                </a:solidFill>
                <a:ea typeface="+mj-lt"/>
                <a:cs typeface="+mj-lt"/>
              </a:rPr>
              <a:t>Nucleo Tutela Donne e Minori: </a:t>
            </a:r>
            <a:r>
              <a:rPr lang="it-IT" sz="3200" dirty="0">
                <a:ea typeface="+mj-lt"/>
                <a:cs typeface="+mj-lt"/>
              </a:rPr>
              <a:t/>
            </a:r>
            <a:br>
              <a:rPr lang="it-IT" sz="3200" dirty="0">
                <a:ea typeface="+mj-lt"/>
                <a:cs typeface="+mj-lt"/>
              </a:rPr>
            </a:br>
            <a:r>
              <a:rPr lang="it-IT" sz="3200" dirty="0">
                <a:solidFill>
                  <a:srgbClr val="002060"/>
                </a:solidFill>
                <a:ea typeface="+mj-lt"/>
                <a:cs typeface="+mj-lt"/>
              </a:rPr>
              <a:t>casi di rilievo</a:t>
            </a:r>
            <a:endParaRPr lang="it-IT" sz="3200" dirty="0">
              <a:solidFill>
                <a:srgbClr val="002060"/>
              </a:solidFill>
            </a:endParaRPr>
          </a:p>
        </p:txBody>
      </p:sp>
      <p:sp>
        <p:nvSpPr>
          <p:cNvPr id="3" name="Sottotitolo 2">
            <a:extLst>
              <a:ext uri="{FF2B5EF4-FFF2-40B4-BE49-F238E27FC236}">
                <a16:creationId xmlns:a16="http://schemas.microsoft.com/office/drawing/2014/main" id="{2997EA85-C1FB-1165-6DBA-05E588D2F0EE}"/>
              </a:ext>
            </a:extLst>
          </p:cNvPr>
          <p:cNvSpPr>
            <a:spLocks noGrp="1"/>
          </p:cNvSpPr>
          <p:nvPr>
            <p:ph type="subTitle" idx="1"/>
          </p:nvPr>
        </p:nvSpPr>
        <p:spPr>
          <a:xfrm>
            <a:off x="1143000" y="1637110"/>
            <a:ext cx="6858000" cy="2306240"/>
          </a:xfrm>
        </p:spPr>
        <p:txBody>
          <a:bodyPr lIns="91440" tIns="45720" rIns="91440" bIns="45720" anchor="t"/>
          <a:lstStyle/>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2017 Caso </a:t>
            </a:r>
            <a:r>
              <a:rPr lang="it-IT" dirty="0" err="1">
                <a:solidFill>
                  <a:srgbClr val="002060"/>
                </a:solidFill>
                <a:ea typeface="+mn-lt"/>
                <a:cs typeface="+mn-lt"/>
              </a:rPr>
              <a:t>Matammud</a:t>
            </a:r>
            <a:r>
              <a:rPr lang="it-IT" dirty="0">
                <a:solidFill>
                  <a:srgbClr val="002060"/>
                </a:solidFill>
                <a:ea typeface="+mn-lt"/>
                <a:cs typeface="+mn-lt"/>
              </a:rPr>
              <a:t>: condanna all’ergastolo del torturatore dei campi di prigionia libici</a:t>
            </a:r>
            <a:endParaRPr lang="en-US" dirty="0">
              <a:ea typeface="+mn-lt"/>
              <a:cs typeface="+mn-lt"/>
            </a:endParaRPr>
          </a:p>
          <a:p>
            <a:pPr marL="285750" indent="-342900" algn="l">
              <a:lnSpc>
                <a:spcPct val="100000"/>
              </a:lnSpc>
              <a:spcBef>
                <a:spcPts val="1000"/>
              </a:spcBef>
              <a:spcAft>
                <a:spcPts val="0"/>
              </a:spcAft>
              <a:buFont typeface="Wingdings,Sans-Serif"/>
              <a:buChar char="Ø"/>
            </a:pPr>
            <a:endParaRPr lang="it-IT" dirty="0">
              <a:ea typeface="+mn-lt"/>
              <a:cs typeface="+mn-lt"/>
            </a:endParaRPr>
          </a:p>
          <a:p>
            <a:pPr marL="285750" indent="-342900" algn="l">
              <a:lnSpc>
                <a:spcPct val="100000"/>
              </a:lnSpc>
              <a:spcBef>
                <a:spcPts val="1000"/>
              </a:spcBef>
              <a:spcAft>
                <a:spcPts val="0"/>
              </a:spcAft>
              <a:buFont typeface="Wingdings,Sans-Serif"/>
              <a:buChar char="Ø"/>
            </a:pPr>
            <a:endParaRPr lang="it-IT" dirty="0">
              <a:ea typeface="+mn-lt"/>
              <a:cs typeface="+mn-lt"/>
            </a:endParaRPr>
          </a:p>
          <a:p>
            <a:pPr marL="285750" indent="-342900" algn="l">
              <a:lnSpc>
                <a:spcPct val="100000"/>
              </a:lnSpc>
              <a:spcBef>
                <a:spcPts val="1000"/>
              </a:spcBef>
              <a:spcAft>
                <a:spcPts val="0"/>
              </a:spcAft>
              <a:buFont typeface="Wingdings,Sans-Serif"/>
              <a:buChar char="Ø"/>
            </a:pPr>
            <a:r>
              <a:rPr lang="it-IT" dirty="0">
                <a:solidFill>
                  <a:srgbClr val="002060"/>
                </a:solidFill>
                <a:ea typeface="+mn-lt"/>
                <a:cs typeface="+mn-lt"/>
              </a:rPr>
              <a:t>Dichiarato colpevole dalla Corte di Assise per almeno 13 omicidi, torture e violenze sessuali</a:t>
            </a:r>
            <a:endParaRPr lang="it-IT" dirty="0"/>
          </a:p>
        </p:txBody>
      </p:sp>
      <p:sp>
        <p:nvSpPr>
          <p:cNvPr id="4" name="Segnaposto piè di pagina 3">
            <a:extLst>
              <a:ext uri="{FF2B5EF4-FFF2-40B4-BE49-F238E27FC236}">
                <a16:creationId xmlns:a16="http://schemas.microsoft.com/office/drawing/2014/main" id="{B0A908FF-5793-3FD6-8194-4ACBA2C850D4}"/>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4EDD7CF6-E43E-B008-1F65-F175BDF00E77}"/>
              </a:ext>
            </a:extLst>
          </p:cNvPr>
          <p:cNvSpPr>
            <a:spLocks noGrp="1"/>
          </p:cNvSpPr>
          <p:nvPr>
            <p:ph type="sldNum" sz="quarter" idx="12"/>
          </p:nvPr>
        </p:nvSpPr>
        <p:spPr/>
        <p:txBody>
          <a:bodyPr/>
          <a:lstStyle/>
          <a:p>
            <a:fld id="{CBEB48BD-7AE7-4A65-BEB9-30390E1AC281}" type="slidenum">
              <a:rPr lang="it-IT" altLang="it-IT"/>
              <a:pPr/>
              <a:t>23</a:t>
            </a:fld>
            <a:endParaRPr lang="it-IT" altLang="it-IT"/>
          </a:p>
        </p:txBody>
      </p:sp>
    </p:spTree>
    <p:extLst>
      <p:ext uri="{BB962C8B-B14F-4D97-AF65-F5344CB8AC3E}">
        <p14:creationId xmlns:p14="http://schemas.microsoft.com/office/powerpoint/2010/main" val="2089912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77A190-6A9D-DDAD-457D-BA1E924E8703}"/>
              </a:ext>
            </a:extLst>
          </p:cNvPr>
          <p:cNvSpPr>
            <a:spLocks noGrp="1"/>
          </p:cNvSpPr>
          <p:nvPr>
            <p:ph type="ctrTitle"/>
          </p:nvPr>
        </p:nvSpPr>
        <p:spPr>
          <a:xfrm>
            <a:off x="1143000" y="627460"/>
            <a:ext cx="6858000" cy="1276350"/>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E273B928-21DC-982F-D3AD-1DA70071AFE6}"/>
              </a:ext>
            </a:extLst>
          </p:cNvPr>
          <p:cNvSpPr>
            <a:spLocks noGrp="1"/>
          </p:cNvSpPr>
          <p:nvPr>
            <p:ph type="subTitle" idx="1"/>
          </p:nvPr>
        </p:nvSpPr>
        <p:spPr>
          <a:xfrm>
            <a:off x="1143000" y="1401366"/>
            <a:ext cx="6858000" cy="2541984"/>
          </a:xfrm>
        </p:spPr>
        <p:txBody>
          <a:bodyPr lIns="91440" tIns="45720" rIns="91440" bIns="45720" anchor="t"/>
          <a:lstStyle/>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Si occupa esclusivamente di reati che vedono coinvolte le cosiddette “vittime vulnerabili”: vittime perché appartenenti </a:t>
            </a:r>
            <a:r>
              <a:rPr lang="it-IT" dirty="0" smtClean="0">
                <a:solidFill>
                  <a:srgbClr val="002060"/>
                </a:solidFill>
                <a:ea typeface="+mn-lt"/>
                <a:cs typeface="+mn-lt"/>
              </a:rPr>
              <a:t>a</a:t>
            </a:r>
            <a:r>
              <a:rPr lang="it-IT" dirty="0">
                <a:solidFill>
                  <a:srgbClr val="002060"/>
                </a:solidFill>
                <a:ea typeface="+mn-lt"/>
                <a:cs typeface="+mn-lt"/>
              </a:rPr>
              <a:t> una determinata categoria di persone (donne, minori, transgender, omosessuali, persone affette da patologie </a:t>
            </a:r>
            <a:r>
              <a:rPr lang="it-IT" dirty="0" smtClean="0">
                <a:solidFill>
                  <a:srgbClr val="002060"/>
                </a:solidFill>
                <a:ea typeface="+mn-lt"/>
                <a:cs typeface="+mn-lt"/>
              </a:rPr>
              <a:t>psichiatriche…)</a:t>
            </a:r>
            <a:endParaRPr lang="en-US" dirty="0">
              <a:ea typeface="+mn-lt"/>
              <a:cs typeface="+mn-lt"/>
            </a:endParaRPr>
          </a:p>
          <a:p>
            <a:pPr algn="just">
              <a:lnSpc>
                <a:spcPct val="100000"/>
              </a:lnSpc>
              <a:spcBef>
                <a:spcPts val="1000"/>
              </a:spcBef>
              <a:spcAft>
                <a:spcPts val="0"/>
              </a:spcAft>
            </a:pPr>
            <a:endParaRPr lang="it-IT"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collabora anche con la Procura della Repubblica presso il Tribunale per i Minorenni, per interventi a favore dei minori vittime di violenza diretta o assistita. </a:t>
            </a:r>
            <a:endParaRPr lang="en-US" dirty="0">
              <a:ea typeface="+mn-lt"/>
              <a:cs typeface="+mn-lt"/>
            </a:endParaRPr>
          </a:p>
          <a:p>
            <a:endParaRPr lang="it-IT" dirty="0"/>
          </a:p>
        </p:txBody>
      </p:sp>
      <p:sp>
        <p:nvSpPr>
          <p:cNvPr id="4" name="Segnaposto piè di pagina 3">
            <a:extLst>
              <a:ext uri="{FF2B5EF4-FFF2-40B4-BE49-F238E27FC236}">
                <a16:creationId xmlns:a16="http://schemas.microsoft.com/office/drawing/2014/main" id="{05AF214A-A761-DE7F-8A5C-F3EEFDF6F433}"/>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8E175409-F441-15AC-0E5B-7A8CA8D7D69F}"/>
              </a:ext>
            </a:extLst>
          </p:cNvPr>
          <p:cNvSpPr>
            <a:spLocks noGrp="1"/>
          </p:cNvSpPr>
          <p:nvPr>
            <p:ph type="sldNum" sz="quarter" idx="12"/>
          </p:nvPr>
        </p:nvSpPr>
        <p:spPr/>
        <p:txBody>
          <a:bodyPr/>
          <a:lstStyle/>
          <a:p>
            <a:fld id="{CBEB48BD-7AE7-4A65-BEB9-30390E1AC281}" type="slidenum">
              <a:rPr lang="it-IT" altLang="it-IT"/>
              <a:pPr/>
              <a:t>3</a:t>
            </a:fld>
            <a:endParaRPr lang="it-IT" altLang="it-IT"/>
          </a:p>
        </p:txBody>
      </p:sp>
    </p:spTree>
    <p:extLst>
      <p:ext uri="{BB962C8B-B14F-4D97-AF65-F5344CB8AC3E}">
        <p14:creationId xmlns:p14="http://schemas.microsoft.com/office/powerpoint/2010/main" val="15546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45760F-10B6-0B73-9249-46CFEF3C63AE}"/>
              </a:ext>
            </a:extLst>
          </p:cNvPr>
          <p:cNvSpPr>
            <a:spLocks noGrp="1"/>
          </p:cNvSpPr>
          <p:nvPr>
            <p:ph type="ctrTitle"/>
          </p:nvPr>
        </p:nvSpPr>
        <p:spPr>
          <a:xfrm>
            <a:off x="1143000" y="841772"/>
            <a:ext cx="6858000" cy="1240632"/>
          </a:xfrm>
        </p:spPr>
        <p:txBody>
          <a:bodyPr lIns="91440" tIns="45720" rIns="91440" bIns="45720" anchor="b"/>
          <a:lstStyle/>
          <a:p>
            <a:pPr algn="l"/>
            <a:r>
              <a:rPr lang="it-IT" sz="3200" dirty="0">
                <a:solidFill>
                  <a:srgbClr val="C00000"/>
                </a:solidFill>
                <a:ea typeface="+mj-lt"/>
                <a:cs typeface="+mj-lt"/>
              </a:rPr>
              <a:t>Nucleo Tutela Donne e Minori</a:t>
            </a:r>
            <a:r>
              <a:rPr lang="it-IT" sz="3200" dirty="0">
                <a:ea typeface="+mj-lt"/>
                <a:cs typeface="+mj-lt"/>
              </a:rPr>
              <a:t/>
            </a:r>
            <a:br>
              <a:rPr lang="it-IT" sz="3200" dirty="0">
                <a:ea typeface="+mj-lt"/>
                <a:cs typeface="+mj-lt"/>
              </a:rPr>
            </a:br>
            <a:r>
              <a:rPr lang="it-IT" sz="3200" dirty="0">
                <a:solidFill>
                  <a:srgbClr val="002060"/>
                </a:solidFill>
                <a:ea typeface="+mj-lt"/>
                <a:cs typeface="+mj-lt"/>
              </a:rPr>
              <a:t>Reati</a:t>
            </a:r>
          </a:p>
          <a:p>
            <a:endParaRPr lang="it-IT" dirty="0"/>
          </a:p>
        </p:txBody>
      </p:sp>
      <p:sp>
        <p:nvSpPr>
          <p:cNvPr id="3" name="Sottotitolo 2">
            <a:extLst>
              <a:ext uri="{FF2B5EF4-FFF2-40B4-BE49-F238E27FC236}">
                <a16:creationId xmlns:a16="http://schemas.microsoft.com/office/drawing/2014/main" id="{A8ACBCAB-28F5-FFD6-C56D-FD59B6826A3C}"/>
              </a:ext>
            </a:extLst>
          </p:cNvPr>
          <p:cNvSpPr>
            <a:spLocks noGrp="1"/>
          </p:cNvSpPr>
          <p:nvPr>
            <p:ph type="subTitle" idx="1"/>
          </p:nvPr>
        </p:nvSpPr>
        <p:spPr>
          <a:xfrm>
            <a:off x="1143000" y="1629966"/>
            <a:ext cx="6858000" cy="2313384"/>
          </a:xfrm>
        </p:spPr>
        <p:txBody>
          <a:bodyPr lIns="91440" tIns="45720" rIns="91440" bIns="45720" anchor="t"/>
          <a:lstStyle/>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Maltrattamenti in </a:t>
            </a:r>
            <a:r>
              <a:rPr lang="it-IT" dirty="0" smtClean="0">
                <a:solidFill>
                  <a:srgbClr val="002060"/>
                </a:solidFill>
                <a:ea typeface="+mn-lt"/>
                <a:cs typeface="+mn-lt"/>
              </a:rPr>
              <a:t>famiglia</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Atti persecutori (stalking)</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Violenza sessuale</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Pedofilia</a:t>
            </a:r>
            <a:endParaRPr lang="en-US"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Pedopornografia</a:t>
            </a:r>
            <a:endParaRPr lang="it-IT"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 Revenge </a:t>
            </a:r>
            <a:r>
              <a:rPr lang="it-IT" dirty="0" err="1">
                <a:solidFill>
                  <a:srgbClr val="002060"/>
                </a:solidFill>
                <a:ea typeface="+mn-lt"/>
                <a:cs typeface="+mn-lt"/>
              </a:rPr>
              <a:t>porn</a:t>
            </a:r>
            <a:endParaRPr lang="it-IT" dirty="0" err="1">
              <a:ea typeface="+mn-lt"/>
              <a:cs typeface="+mn-lt"/>
            </a:endParaRPr>
          </a:p>
          <a:p>
            <a:endParaRPr lang="it-IT" dirty="0"/>
          </a:p>
        </p:txBody>
      </p:sp>
      <p:sp>
        <p:nvSpPr>
          <p:cNvPr id="4" name="Segnaposto piè di pagina 3">
            <a:extLst>
              <a:ext uri="{FF2B5EF4-FFF2-40B4-BE49-F238E27FC236}">
                <a16:creationId xmlns:a16="http://schemas.microsoft.com/office/drawing/2014/main" id="{536F5E28-CFD6-1873-AAFD-999CEC6A36F7}"/>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EA875066-6481-855E-C4F6-F889AAC7442F}"/>
              </a:ext>
            </a:extLst>
          </p:cNvPr>
          <p:cNvSpPr>
            <a:spLocks noGrp="1"/>
          </p:cNvSpPr>
          <p:nvPr>
            <p:ph type="sldNum" sz="quarter" idx="12"/>
          </p:nvPr>
        </p:nvSpPr>
        <p:spPr/>
        <p:txBody>
          <a:bodyPr/>
          <a:lstStyle/>
          <a:p>
            <a:fld id="{CBEB48BD-7AE7-4A65-BEB9-30390E1AC281}" type="slidenum">
              <a:rPr lang="it-IT" altLang="it-IT"/>
              <a:pPr/>
              <a:t>4</a:t>
            </a:fld>
            <a:endParaRPr lang="it-IT" altLang="it-IT"/>
          </a:p>
        </p:txBody>
      </p:sp>
    </p:spTree>
    <p:extLst>
      <p:ext uri="{BB962C8B-B14F-4D97-AF65-F5344CB8AC3E}">
        <p14:creationId xmlns:p14="http://schemas.microsoft.com/office/powerpoint/2010/main" val="3959889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A6C25D-6FAA-F04B-3026-7ADCAF2F9E1D}"/>
              </a:ext>
            </a:extLst>
          </p:cNvPr>
          <p:cNvSpPr>
            <a:spLocks noGrp="1"/>
          </p:cNvSpPr>
          <p:nvPr>
            <p:ph type="ctrTitle"/>
          </p:nvPr>
        </p:nvSpPr>
        <p:spPr>
          <a:xfrm>
            <a:off x="1143000" y="841772"/>
            <a:ext cx="6858000" cy="1119188"/>
          </a:xfrm>
        </p:spPr>
        <p:txBody>
          <a:bodyPr lIns="91440" tIns="45720" rIns="91440" bIns="45720" anchor="b"/>
          <a:lstStyle/>
          <a:p>
            <a:pPr algn="l"/>
            <a:r>
              <a:rPr lang="it-IT" sz="3200" dirty="0">
                <a:solidFill>
                  <a:srgbClr val="C00000"/>
                </a:solidFill>
                <a:ea typeface="+mj-lt"/>
                <a:cs typeface="+mj-lt"/>
              </a:rPr>
              <a:t>Nucleo Tutela Donne e Minori</a:t>
            </a:r>
            <a:r>
              <a:rPr lang="it-IT" sz="3200" dirty="0">
                <a:ea typeface="+mj-lt"/>
                <a:cs typeface="+mj-lt"/>
              </a:rPr>
              <a:t>:</a:t>
            </a:r>
            <a:br>
              <a:rPr lang="it-IT" sz="3200" dirty="0">
                <a:ea typeface="+mj-lt"/>
                <a:cs typeface="+mj-lt"/>
              </a:rPr>
            </a:br>
            <a:r>
              <a:rPr lang="it-IT" sz="3200" dirty="0">
                <a:solidFill>
                  <a:srgbClr val="002060"/>
                </a:solidFill>
                <a:ea typeface="+mj-lt"/>
                <a:cs typeface="+mj-lt"/>
              </a:rPr>
              <a:t>attività</a:t>
            </a:r>
            <a:endParaRPr lang="it-IT">
              <a:solidFill>
                <a:srgbClr val="002060"/>
              </a:solidFill>
            </a:endParaRPr>
          </a:p>
          <a:p>
            <a:endParaRPr lang="it-IT" dirty="0"/>
          </a:p>
        </p:txBody>
      </p:sp>
      <p:sp>
        <p:nvSpPr>
          <p:cNvPr id="3" name="Sottotitolo 2">
            <a:extLst>
              <a:ext uri="{FF2B5EF4-FFF2-40B4-BE49-F238E27FC236}">
                <a16:creationId xmlns:a16="http://schemas.microsoft.com/office/drawing/2014/main" id="{26D96AF3-E0F9-97F1-B410-2D21FC3A3A19}"/>
              </a:ext>
            </a:extLst>
          </p:cNvPr>
          <p:cNvSpPr>
            <a:spLocks noGrp="1"/>
          </p:cNvSpPr>
          <p:nvPr>
            <p:ph type="subTitle" idx="1"/>
          </p:nvPr>
        </p:nvSpPr>
        <p:spPr>
          <a:xfrm>
            <a:off x="1143000" y="1479947"/>
            <a:ext cx="6858000" cy="2463403"/>
          </a:xfrm>
        </p:spPr>
        <p:txBody>
          <a:bodyPr lIns="91440" tIns="45720" rIns="91440" bIns="45720" anchor="t"/>
          <a:lstStyle/>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Ausilio alle pattuglie di Polizia Locale impiegate sul territorio nei casi di sospetto maltrattamento in famiglia, stalking, </a:t>
            </a:r>
            <a:r>
              <a:rPr lang="it-IT" dirty="0" err="1">
                <a:solidFill>
                  <a:srgbClr val="002060"/>
                </a:solidFill>
                <a:ea typeface="+mn-lt"/>
                <a:cs typeface="+mn-lt"/>
              </a:rPr>
              <a:t>revenge</a:t>
            </a:r>
            <a:r>
              <a:rPr lang="it-IT" dirty="0">
                <a:solidFill>
                  <a:srgbClr val="002060"/>
                </a:solidFill>
                <a:ea typeface="+mn-lt"/>
                <a:cs typeface="+mn-lt"/>
              </a:rPr>
              <a:t> </a:t>
            </a:r>
            <a:r>
              <a:rPr lang="it-IT" dirty="0" err="1">
                <a:solidFill>
                  <a:srgbClr val="002060"/>
                </a:solidFill>
                <a:ea typeface="+mn-lt"/>
                <a:cs typeface="+mn-lt"/>
              </a:rPr>
              <a:t>porn</a:t>
            </a:r>
            <a:r>
              <a:rPr lang="it-IT" dirty="0">
                <a:solidFill>
                  <a:srgbClr val="002060"/>
                </a:solidFill>
                <a:ea typeface="+mn-lt"/>
                <a:cs typeface="+mn-lt"/>
              </a:rPr>
              <a:t> e violenza sessuale</a:t>
            </a:r>
            <a:endParaRPr lang="en-US" dirty="0">
              <a:ea typeface="+mn-lt"/>
              <a:cs typeface="+mn-lt"/>
            </a:endParaRPr>
          </a:p>
          <a:p>
            <a:pPr marL="285750" indent="-285750" algn="l">
              <a:lnSpc>
                <a:spcPct val="100000"/>
              </a:lnSpc>
              <a:spcBef>
                <a:spcPts val="1000"/>
              </a:spcBef>
              <a:spcAft>
                <a:spcPts val="0"/>
              </a:spcAft>
              <a:buFont typeface="Wingdings,Sans-Serif"/>
              <a:buChar char="Ø"/>
            </a:pPr>
            <a:endParaRPr lang="it-IT" dirty="0">
              <a:ea typeface="+mn-lt"/>
              <a:cs typeface="+mn-lt"/>
            </a:endParaRPr>
          </a:p>
          <a:p>
            <a:pPr marL="285750" indent="-285750" algn="l">
              <a:lnSpc>
                <a:spcPct val="100000"/>
              </a:lnSpc>
              <a:spcBef>
                <a:spcPts val="1000"/>
              </a:spcBef>
              <a:spcAft>
                <a:spcPts val="0"/>
              </a:spcAft>
              <a:buFont typeface="Wingdings,Sans-Serif"/>
              <a:buChar char="Ø"/>
            </a:pPr>
            <a:r>
              <a:rPr lang="it-IT" dirty="0">
                <a:solidFill>
                  <a:srgbClr val="002060"/>
                </a:solidFill>
                <a:ea typeface="+mn-lt"/>
                <a:cs typeface="+mn-lt"/>
              </a:rPr>
              <a:t>Supporto alle attività dei servizi sociali nell’esecuzione di provvedimenti in favore di minori</a:t>
            </a:r>
            <a:endParaRPr lang="en-US" dirty="0">
              <a:ea typeface="+mn-lt"/>
              <a:cs typeface="+mn-lt"/>
            </a:endParaRPr>
          </a:p>
          <a:p>
            <a:pPr marL="285750" indent="-285750" algn="l">
              <a:lnSpc>
                <a:spcPct val="100000"/>
              </a:lnSpc>
              <a:spcBef>
                <a:spcPts val="1000"/>
              </a:spcBef>
              <a:spcAft>
                <a:spcPts val="0"/>
              </a:spcAft>
              <a:buFont typeface="Wingdings,Sans-Serif"/>
              <a:buChar char="Ø"/>
            </a:pPr>
            <a:endParaRPr lang="it-IT" dirty="0">
              <a:ea typeface="+mn-lt"/>
              <a:cs typeface="+mn-lt"/>
            </a:endParaRPr>
          </a:p>
          <a:p>
            <a:endParaRPr lang="it-IT" dirty="0"/>
          </a:p>
        </p:txBody>
      </p:sp>
      <p:sp>
        <p:nvSpPr>
          <p:cNvPr id="4" name="Segnaposto piè di pagina 3">
            <a:extLst>
              <a:ext uri="{FF2B5EF4-FFF2-40B4-BE49-F238E27FC236}">
                <a16:creationId xmlns:a16="http://schemas.microsoft.com/office/drawing/2014/main" id="{F49C7239-6B0C-AA87-0FD9-78F56696BD13}"/>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28312E6C-E0CD-BF94-5855-A264EE79EA43}"/>
              </a:ext>
            </a:extLst>
          </p:cNvPr>
          <p:cNvSpPr>
            <a:spLocks noGrp="1"/>
          </p:cNvSpPr>
          <p:nvPr>
            <p:ph type="sldNum" sz="quarter" idx="12"/>
          </p:nvPr>
        </p:nvSpPr>
        <p:spPr/>
        <p:txBody>
          <a:bodyPr/>
          <a:lstStyle/>
          <a:p>
            <a:fld id="{CBEB48BD-7AE7-4A65-BEB9-30390E1AC281}" type="slidenum">
              <a:rPr lang="it-IT" altLang="it-IT"/>
              <a:pPr/>
              <a:t>5</a:t>
            </a:fld>
            <a:endParaRPr lang="it-IT" altLang="it-IT"/>
          </a:p>
        </p:txBody>
      </p:sp>
    </p:spTree>
    <p:extLst>
      <p:ext uri="{BB962C8B-B14F-4D97-AF65-F5344CB8AC3E}">
        <p14:creationId xmlns:p14="http://schemas.microsoft.com/office/powerpoint/2010/main" val="894451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35F9D-A1F5-516E-92AF-9ABBB30B42AB}"/>
              </a:ext>
            </a:extLst>
          </p:cNvPr>
          <p:cNvSpPr>
            <a:spLocks noGrp="1"/>
          </p:cNvSpPr>
          <p:nvPr>
            <p:ph type="ctrTitle"/>
          </p:nvPr>
        </p:nvSpPr>
        <p:spPr>
          <a:xfrm>
            <a:off x="1143000" y="848916"/>
            <a:ext cx="6858000" cy="962025"/>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A252927C-6BF2-4E54-63B7-B613FFCC1D21}"/>
              </a:ext>
            </a:extLst>
          </p:cNvPr>
          <p:cNvSpPr>
            <a:spLocks noGrp="1"/>
          </p:cNvSpPr>
          <p:nvPr>
            <p:ph type="subTitle" idx="1"/>
          </p:nvPr>
        </p:nvSpPr>
        <p:spPr>
          <a:xfrm>
            <a:off x="1143000" y="1408510"/>
            <a:ext cx="6858000" cy="2534840"/>
          </a:xfrm>
        </p:spPr>
        <p:txBody>
          <a:bodyPr lIns="91440" tIns="45720" rIns="91440" bIns="45720" anchor="t"/>
          <a:lstStyle/>
          <a:p>
            <a:pPr algn="l"/>
            <a:r>
              <a:rPr lang="it-IT" dirty="0">
                <a:solidFill>
                  <a:srgbClr val="002060"/>
                </a:solidFill>
                <a:ea typeface="+mn-lt"/>
                <a:cs typeface="+mn-lt"/>
              </a:rPr>
              <a:t>Il nucleo, incardinato nell’ Unità Investigazione e Prevenzione USIP è attualmente composto </a:t>
            </a:r>
            <a:r>
              <a:rPr lang="it-IT" dirty="0" smtClean="0">
                <a:solidFill>
                  <a:srgbClr val="002060"/>
                </a:solidFill>
                <a:ea typeface="+mn-lt"/>
                <a:cs typeface="+mn-lt"/>
              </a:rPr>
              <a:t>da:</a:t>
            </a:r>
          </a:p>
          <a:p>
            <a:pPr marL="285750" indent="-285750" algn="l">
              <a:buFontTx/>
              <a:buChar char="-"/>
            </a:pPr>
            <a:r>
              <a:rPr lang="it-IT" dirty="0" smtClean="0">
                <a:solidFill>
                  <a:srgbClr val="002060"/>
                </a:solidFill>
                <a:ea typeface="+mn-lt"/>
                <a:cs typeface="+mn-lt"/>
              </a:rPr>
              <a:t>1 ufficiale </a:t>
            </a:r>
          </a:p>
          <a:p>
            <a:pPr marL="285750" indent="-285750" algn="l">
              <a:buFontTx/>
              <a:buChar char="-"/>
            </a:pPr>
            <a:r>
              <a:rPr lang="it-IT" dirty="0" smtClean="0">
                <a:solidFill>
                  <a:srgbClr val="002060"/>
                </a:solidFill>
                <a:ea typeface="+mn-lt"/>
                <a:cs typeface="+mn-lt"/>
              </a:rPr>
              <a:t>21 agenti tra i quali 12 </a:t>
            </a:r>
            <a:r>
              <a:rPr lang="it-IT" dirty="0">
                <a:solidFill>
                  <a:srgbClr val="002060"/>
                </a:solidFill>
                <a:ea typeface="+mn-lt"/>
                <a:cs typeface="+mn-lt"/>
              </a:rPr>
              <a:t>donne e 9 uomini. </a:t>
            </a:r>
            <a:endParaRPr lang="it-IT" dirty="0"/>
          </a:p>
        </p:txBody>
      </p:sp>
      <p:sp>
        <p:nvSpPr>
          <p:cNvPr id="4" name="Segnaposto piè di pagina 3">
            <a:extLst>
              <a:ext uri="{FF2B5EF4-FFF2-40B4-BE49-F238E27FC236}">
                <a16:creationId xmlns:a16="http://schemas.microsoft.com/office/drawing/2014/main" id="{2C75C489-815D-3E78-41DF-619EB3F1F83B}"/>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BA0D37F2-D3C8-4B35-A437-91DC4BBA37CB}"/>
              </a:ext>
            </a:extLst>
          </p:cNvPr>
          <p:cNvSpPr>
            <a:spLocks noGrp="1"/>
          </p:cNvSpPr>
          <p:nvPr>
            <p:ph type="sldNum" sz="quarter" idx="12"/>
          </p:nvPr>
        </p:nvSpPr>
        <p:spPr/>
        <p:txBody>
          <a:bodyPr/>
          <a:lstStyle/>
          <a:p>
            <a:fld id="{CBEB48BD-7AE7-4A65-BEB9-30390E1AC281}" type="slidenum">
              <a:rPr lang="it-IT" altLang="it-IT"/>
              <a:pPr/>
              <a:t>6</a:t>
            </a:fld>
            <a:endParaRPr lang="it-IT" altLang="it-IT"/>
          </a:p>
        </p:txBody>
      </p:sp>
    </p:spTree>
    <p:extLst>
      <p:ext uri="{BB962C8B-B14F-4D97-AF65-F5344CB8AC3E}">
        <p14:creationId xmlns:p14="http://schemas.microsoft.com/office/powerpoint/2010/main" val="913844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C7906B-A42A-BF37-3BEA-16C41D31E7EB}"/>
              </a:ext>
            </a:extLst>
          </p:cNvPr>
          <p:cNvSpPr>
            <a:spLocks noGrp="1"/>
          </p:cNvSpPr>
          <p:nvPr>
            <p:ph type="ctrTitle"/>
          </p:nvPr>
        </p:nvSpPr>
        <p:spPr>
          <a:xfrm>
            <a:off x="1143000" y="841772"/>
            <a:ext cx="6858000" cy="833438"/>
          </a:xfrm>
        </p:spPr>
        <p:txBody>
          <a:bodyPr lIns="91440" tIns="45720" rIns="91440" bIns="45720" anchor="b"/>
          <a:lstStyle/>
          <a:p>
            <a:pPr algn="l"/>
            <a:r>
              <a:rPr lang="it-IT" sz="3200" dirty="0">
                <a:solidFill>
                  <a:srgbClr val="C00000"/>
                </a:solidFill>
                <a:ea typeface="+mj-lt"/>
                <a:cs typeface="+mj-lt"/>
              </a:rPr>
              <a:t>Nucleo Tutela Donne e Minori</a:t>
            </a:r>
            <a:endParaRPr lang="it-IT" sz="3200" dirty="0">
              <a:ea typeface="+mj-lt"/>
              <a:cs typeface="+mj-lt"/>
            </a:endParaRPr>
          </a:p>
          <a:p>
            <a:endParaRPr lang="it-IT" dirty="0">
              <a:solidFill>
                <a:srgbClr val="EB385C"/>
              </a:solidFill>
              <a:cs typeface="Arial"/>
            </a:endParaRPr>
          </a:p>
        </p:txBody>
      </p:sp>
      <p:sp>
        <p:nvSpPr>
          <p:cNvPr id="3" name="Sottotitolo 2">
            <a:extLst>
              <a:ext uri="{FF2B5EF4-FFF2-40B4-BE49-F238E27FC236}">
                <a16:creationId xmlns:a16="http://schemas.microsoft.com/office/drawing/2014/main" id="{AD5CEFB0-2233-780E-22DE-D3AE532DDA41}"/>
              </a:ext>
            </a:extLst>
          </p:cNvPr>
          <p:cNvSpPr>
            <a:spLocks noGrp="1"/>
          </p:cNvSpPr>
          <p:nvPr>
            <p:ph type="subTitle" idx="1"/>
          </p:nvPr>
        </p:nvSpPr>
        <p:spPr>
          <a:xfrm>
            <a:off x="1143000" y="1287066"/>
            <a:ext cx="6858000" cy="2656284"/>
          </a:xfrm>
        </p:spPr>
        <p:txBody>
          <a:bodyPr lIns="91440" tIns="45720" rIns="91440" bIns="45720" anchor="t"/>
          <a:lstStyle/>
          <a:p>
            <a:pPr algn="l"/>
            <a:r>
              <a:rPr lang="it-IT" dirty="0">
                <a:solidFill>
                  <a:srgbClr val="002060"/>
                </a:solidFill>
                <a:ea typeface="+mn-lt"/>
                <a:cs typeface="+mn-lt"/>
              </a:rPr>
              <a:t>La preponderante presenza femminile costituisce un valore aggiunto </a:t>
            </a:r>
            <a:r>
              <a:rPr lang="it-IT" dirty="0" smtClean="0">
                <a:solidFill>
                  <a:srgbClr val="002060"/>
                </a:solidFill>
                <a:ea typeface="+mn-lt"/>
                <a:cs typeface="+mn-lt"/>
              </a:rPr>
              <a:t>e </a:t>
            </a:r>
            <a:r>
              <a:rPr lang="it-IT" dirty="0">
                <a:solidFill>
                  <a:srgbClr val="002060"/>
                </a:solidFill>
                <a:ea typeface="+mn-lt"/>
                <a:cs typeface="+mn-lt"/>
              </a:rPr>
              <a:t>una peculiarità imprescindibile, in relazione all’alta sensibilità dell’ambito in cui agiscono gli operatori </a:t>
            </a:r>
            <a:endParaRPr lang="it-IT" strike="sngStrike" dirty="0">
              <a:solidFill>
                <a:srgbClr val="FF0000"/>
              </a:solidFill>
              <a:cs typeface="Arial"/>
            </a:endParaRPr>
          </a:p>
        </p:txBody>
      </p:sp>
      <p:sp>
        <p:nvSpPr>
          <p:cNvPr id="4" name="Segnaposto piè di pagina 3">
            <a:extLst>
              <a:ext uri="{FF2B5EF4-FFF2-40B4-BE49-F238E27FC236}">
                <a16:creationId xmlns:a16="http://schemas.microsoft.com/office/drawing/2014/main" id="{B8DE24B3-ED26-CE39-6276-C91C2A95384D}"/>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EF64A99D-7AD8-285B-CA3B-C0082F8A8E2D}"/>
              </a:ext>
            </a:extLst>
          </p:cNvPr>
          <p:cNvSpPr>
            <a:spLocks noGrp="1"/>
          </p:cNvSpPr>
          <p:nvPr>
            <p:ph type="sldNum" sz="quarter" idx="12"/>
          </p:nvPr>
        </p:nvSpPr>
        <p:spPr/>
        <p:txBody>
          <a:bodyPr/>
          <a:lstStyle/>
          <a:p>
            <a:fld id="{CBEB48BD-7AE7-4A65-BEB9-30390E1AC281}" type="slidenum">
              <a:rPr lang="it-IT" altLang="it-IT"/>
              <a:pPr/>
              <a:t>7</a:t>
            </a:fld>
            <a:endParaRPr lang="it-IT" altLang="it-IT"/>
          </a:p>
        </p:txBody>
      </p:sp>
    </p:spTree>
    <p:extLst>
      <p:ext uri="{BB962C8B-B14F-4D97-AF65-F5344CB8AC3E}">
        <p14:creationId xmlns:p14="http://schemas.microsoft.com/office/powerpoint/2010/main" val="1897903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B8B17F-5500-1B0B-77F4-E2CF5E5370C5}"/>
              </a:ext>
            </a:extLst>
          </p:cNvPr>
          <p:cNvSpPr>
            <a:spLocks noGrp="1"/>
          </p:cNvSpPr>
          <p:nvPr>
            <p:ph type="ctrTitle"/>
          </p:nvPr>
        </p:nvSpPr>
        <p:spPr>
          <a:xfrm>
            <a:off x="1143000" y="841772"/>
            <a:ext cx="6858000" cy="1169194"/>
          </a:xfrm>
        </p:spPr>
        <p:txBody>
          <a:bodyPr lIns="91440" tIns="45720" rIns="91440" bIns="45720" anchor="b"/>
          <a:lstStyle/>
          <a:p>
            <a:pPr algn="l"/>
            <a:r>
              <a:rPr lang="it-IT" sz="3200" dirty="0">
                <a:solidFill>
                  <a:srgbClr val="C00000"/>
                </a:solidFill>
                <a:ea typeface="+mj-lt"/>
                <a:cs typeface="+mj-lt"/>
              </a:rPr>
              <a:t>Sensibilità degli operatori in fase di ascolto della parte offesa</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8EECB3E1-189A-03B6-FF16-706B0B0AC532}"/>
              </a:ext>
            </a:extLst>
          </p:cNvPr>
          <p:cNvSpPr>
            <a:spLocks noGrp="1"/>
          </p:cNvSpPr>
          <p:nvPr>
            <p:ph type="subTitle" idx="1"/>
          </p:nvPr>
        </p:nvSpPr>
        <p:spPr>
          <a:xfrm>
            <a:off x="1143000" y="1508522"/>
            <a:ext cx="6858000" cy="2434828"/>
          </a:xfrm>
        </p:spPr>
        <p:txBody>
          <a:bodyPr lIns="91440" tIns="45720" rIns="91440" bIns="45720" anchor="t"/>
          <a:lstStyle/>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si pensi alla fase di ascolto della parte lesa, avendo riguardo alla sofferenza psicologica che comunque comporta il dover rivivere, raccontando, il dettaglio di una violenza subita</a:t>
            </a:r>
            <a:endParaRPr lang="en-US" dirty="0">
              <a:ea typeface="+mn-lt"/>
              <a:cs typeface="+mn-lt"/>
            </a:endParaRPr>
          </a:p>
          <a:p>
            <a:pPr marL="285750" indent="-285750" algn="just">
              <a:lnSpc>
                <a:spcPct val="100000"/>
              </a:lnSpc>
              <a:spcBef>
                <a:spcPts val="1000"/>
              </a:spcBef>
              <a:spcAft>
                <a:spcPts val="0"/>
              </a:spcAft>
              <a:buFont typeface="Wingdings,Sans-Serif"/>
              <a:buChar char="Ø"/>
            </a:pPr>
            <a:endParaRPr lang="it-IT" dirty="0">
              <a:ea typeface="+mn-lt"/>
              <a:cs typeface="+mn-lt"/>
            </a:endParaRPr>
          </a:p>
          <a:p>
            <a:pPr marL="285750" indent="-285750" algn="just">
              <a:lnSpc>
                <a:spcPct val="100000"/>
              </a:lnSpc>
              <a:spcBef>
                <a:spcPts val="1000"/>
              </a:spcBef>
              <a:spcAft>
                <a:spcPts val="0"/>
              </a:spcAft>
              <a:buFont typeface="Wingdings,Sans-Serif"/>
              <a:buChar char="Ø"/>
            </a:pPr>
            <a:r>
              <a:rPr lang="it-IT" dirty="0">
                <a:solidFill>
                  <a:srgbClr val="002060"/>
                </a:solidFill>
                <a:ea typeface="+mn-lt"/>
                <a:cs typeface="+mn-lt"/>
              </a:rPr>
              <a:t>agevolare un approccio empatico nei riguardi di minori vittime di violenza, diretta o assistita. </a:t>
            </a:r>
            <a:endParaRPr lang="en-US" dirty="0">
              <a:ea typeface="+mn-lt"/>
              <a:cs typeface="+mn-lt"/>
            </a:endParaRPr>
          </a:p>
          <a:p>
            <a:endParaRPr lang="it-IT" dirty="0"/>
          </a:p>
        </p:txBody>
      </p:sp>
      <p:sp>
        <p:nvSpPr>
          <p:cNvPr id="4" name="Segnaposto piè di pagina 3">
            <a:extLst>
              <a:ext uri="{FF2B5EF4-FFF2-40B4-BE49-F238E27FC236}">
                <a16:creationId xmlns:a16="http://schemas.microsoft.com/office/drawing/2014/main" id="{D7CD2CAD-2E86-3AA5-03DB-A129242DBE6E}"/>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6BFB6023-C93E-44E4-35DA-2349BD9DD850}"/>
              </a:ext>
            </a:extLst>
          </p:cNvPr>
          <p:cNvSpPr>
            <a:spLocks noGrp="1"/>
          </p:cNvSpPr>
          <p:nvPr>
            <p:ph type="sldNum" sz="quarter" idx="12"/>
          </p:nvPr>
        </p:nvSpPr>
        <p:spPr/>
        <p:txBody>
          <a:bodyPr/>
          <a:lstStyle/>
          <a:p>
            <a:fld id="{CBEB48BD-7AE7-4A65-BEB9-30390E1AC281}" type="slidenum">
              <a:rPr lang="it-IT" altLang="it-IT"/>
              <a:pPr/>
              <a:t>8</a:t>
            </a:fld>
            <a:endParaRPr lang="it-IT" altLang="it-IT"/>
          </a:p>
        </p:txBody>
      </p:sp>
    </p:spTree>
    <p:extLst>
      <p:ext uri="{BB962C8B-B14F-4D97-AF65-F5344CB8AC3E}">
        <p14:creationId xmlns:p14="http://schemas.microsoft.com/office/powerpoint/2010/main" val="1890224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71FE23-2A6F-3631-21F7-A875F2947C4D}"/>
              </a:ext>
            </a:extLst>
          </p:cNvPr>
          <p:cNvSpPr>
            <a:spLocks noGrp="1"/>
          </p:cNvSpPr>
          <p:nvPr>
            <p:ph type="ctrTitle"/>
          </p:nvPr>
        </p:nvSpPr>
        <p:spPr>
          <a:xfrm>
            <a:off x="1143000" y="841772"/>
            <a:ext cx="6858000" cy="790575"/>
          </a:xfrm>
        </p:spPr>
        <p:txBody>
          <a:bodyPr lIns="91440" tIns="45720" rIns="91440" bIns="45720" anchor="b"/>
          <a:lstStyle/>
          <a:p>
            <a:pPr algn="l"/>
            <a:r>
              <a:rPr lang="it-IT" sz="3200" dirty="0">
                <a:solidFill>
                  <a:srgbClr val="C00000"/>
                </a:solidFill>
                <a:ea typeface="+mj-lt"/>
                <a:cs typeface="+mj-lt"/>
              </a:rPr>
              <a:t>Importanza dell’empatia</a:t>
            </a:r>
            <a:endParaRPr lang="it-IT" sz="3200" dirty="0">
              <a:ea typeface="+mj-lt"/>
              <a:cs typeface="+mj-lt"/>
            </a:endParaRPr>
          </a:p>
          <a:p>
            <a:endParaRPr lang="it-IT" dirty="0"/>
          </a:p>
        </p:txBody>
      </p:sp>
      <p:sp>
        <p:nvSpPr>
          <p:cNvPr id="3" name="Sottotitolo 2">
            <a:extLst>
              <a:ext uri="{FF2B5EF4-FFF2-40B4-BE49-F238E27FC236}">
                <a16:creationId xmlns:a16="http://schemas.microsoft.com/office/drawing/2014/main" id="{26E844CD-4701-15BE-116D-DC58CDC704F0}"/>
              </a:ext>
            </a:extLst>
          </p:cNvPr>
          <p:cNvSpPr>
            <a:spLocks noGrp="1"/>
          </p:cNvSpPr>
          <p:nvPr>
            <p:ph type="subTitle" idx="1"/>
          </p:nvPr>
        </p:nvSpPr>
        <p:spPr>
          <a:xfrm>
            <a:off x="1143000" y="1158478"/>
            <a:ext cx="6858000" cy="2784872"/>
          </a:xfrm>
        </p:spPr>
        <p:txBody>
          <a:bodyPr lIns="91440" tIns="45720" rIns="91440" bIns="45720" anchor="t"/>
          <a:lstStyle/>
          <a:p>
            <a:pPr algn="l"/>
            <a:r>
              <a:rPr lang="it-IT" dirty="0">
                <a:solidFill>
                  <a:srgbClr val="002060"/>
                </a:solidFill>
                <a:ea typeface="+mn-lt"/>
                <a:cs typeface="+mn-lt"/>
              </a:rPr>
              <a:t>L’empatia, assume rilievo in ordine alla possibilità di conciliare lo svolgimento dell’attività investigativa e di polizia giudiziaria, garantendo un alveo di sicurezza, anche emotiva, alla fragilità delle vittime.</a:t>
            </a:r>
            <a:endParaRPr lang="it-IT" dirty="0"/>
          </a:p>
        </p:txBody>
      </p:sp>
      <p:sp>
        <p:nvSpPr>
          <p:cNvPr id="4" name="Segnaposto piè di pagina 3">
            <a:extLst>
              <a:ext uri="{FF2B5EF4-FFF2-40B4-BE49-F238E27FC236}">
                <a16:creationId xmlns:a16="http://schemas.microsoft.com/office/drawing/2014/main" id="{BE734529-2806-EDA1-569C-B63537858E3B}"/>
              </a:ext>
            </a:extLst>
          </p:cNvPr>
          <p:cNvSpPr>
            <a:spLocks noGrp="1"/>
          </p:cNvSpPr>
          <p:nvPr>
            <p:ph type="ftr" sz="quarter" idx="11"/>
          </p:nvPr>
        </p:nvSpPr>
        <p:spPr/>
        <p:txBody>
          <a:bodyPr/>
          <a:lstStyle/>
          <a:p>
            <a:pPr>
              <a:defRPr/>
            </a:pPr>
            <a:endParaRPr lang="it-IT"/>
          </a:p>
        </p:txBody>
      </p:sp>
      <p:sp>
        <p:nvSpPr>
          <p:cNvPr id="5" name="Segnaposto numero diapositiva 4">
            <a:extLst>
              <a:ext uri="{FF2B5EF4-FFF2-40B4-BE49-F238E27FC236}">
                <a16:creationId xmlns:a16="http://schemas.microsoft.com/office/drawing/2014/main" id="{FC400D45-203A-C030-5A34-324C545F1744}"/>
              </a:ext>
            </a:extLst>
          </p:cNvPr>
          <p:cNvSpPr>
            <a:spLocks noGrp="1"/>
          </p:cNvSpPr>
          <p:nvPr>
            <p:ph type="sldNum" sz="quarter" idx="12"/>
          </p:nvPr>
        </p:nvSpPr>
        <p:spPr/>
        <p:txBody>
          <a:bodyPr/>
          <a:lstStyle/>
          <a:p>
            <a:fld id="{CBEB48BD-7AE7-4A65-BEB9-30390E1AC281}" type="slidenum">
              <a:rPr lang="it-IT" altLang="it-IT"/>
              <a:pPr/>
              <a:t>9</a:t>
            </a:fld>
            <a:endParaRPr lang="it-IT" altLang="it-IT"/>
          </a:p>
        </p:txBody>
      </p:sp>
    </p:spTree>
    <p:extLst>
      <p:ext uri="{BB962C8B-B14F-4D97-AF65-F5344CB8AC3E}">
        <p14:creationId xmlns:p14="http://schemas.microsoft.com/office/powerpoint/2010/main" val="2174947700"/>
      </p:ext>
    </p:extLst>
  </p:cSld>
  <p:clrMapOvr>
    <a:masterClrMapping/>
  </p:clrMapOvr>
</p:sld>
</file>

<file path=ppt/theme/theme1.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i Offic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it-IT" sz="1800" b="0" i="0" u="none" strike="noStrike" cap="none" normalizeH="0" baseline="0" smtClean="0">
            <a:ln>
              <a:noFill/>
            </a:ln>
            <a:solidFill>
              <a:schemeClr val="bg1"/>
            </a:solidFill>
            <a:effectLst/>
            <a:latin typeface="Calibri" pitchFamily="32"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altLang="it-IT" sz="1800" b="0" i="0" u="none" strike="noStrike" cap="none" normalizeH="0" baseline="0" smtClean="0">
            <a:ln>
              <a:noFill/>
            </a:ln>
            <a:solidFill>
              <a:schemeClr val="bg1"/>
            </a:solidFill>
            <a:effectLst/>
            <a:latin typeface="Calibri" pitchFamily="32" charset="0"/>
            <a:cs typeface="Arial Unicode MS" charset="0"/>
          </a:defRPr>
        </a:defPPr>
      </a:lstStyle>
    </a:lnDef>
  </a:objectDefaults>
  <a:extraClrSchemeLst>
    <a:extraClrScheme>
      <a:clrScheme name="Tema di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i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i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i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3427</TotalTime>
  <Words>1151</Words>
  <Application>Microsoft Office PowerPoint</Application>
  <PresentationFormat>Presentazione su schermo (16:9)</PresentationFormat>
  <Paragraphs>120</Paragraphs>
  <Slides>23</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23</vt:i4>
      </vt:variant>
    </vt:vector>
  </HeadingPairs>
  <TitlesOfParts>
    <vt:vector size="32" baseType="lpstr">
      <vt:lpstr>Arial</vt:lpstr>
      <vt:lpstr>Arial Unicode MS</vt:lpstr>
      <vt:lpstr>Calibri</vt:lpstr>
      <vt:lpstr>Frutiger</vt:lpstr>
      <vt:lpstr>Lato Black</vt:lpstr>
      <vt:lpstr>Lato Medium</vt:lpstr>
      <vt:lpstr>Times New Roman</vt:lpstr>
      <vt:lpstr>Wingdings,Sans-Serif</vt:lpstr>
      <vt:lpstr>Tema di Office</vt:lpstr>
      <vt:lpstr>Presentazione standard di PowerPoint</vt:lpstr>
      <vt:lpstr>Nucleo Tutela Donne e Minori </vt:lpstr>
      <vt:lpstr>Nucleo Tutela Donne e Minori </vt:lpstr>
      <vt:lpstr>Nucleo Tutela Donne e Minori Reati </vt:lpstr>
      <vt:lpstr>Nucleo Tutela Donne e Minori: attività </vt:lpstr>
      <vt:lpstr>Nucleo Tutela Donne e Minori </vt:lpstr>
      <vt:lpstr>Nucleo Tutela Donne e Minori </vt:lpstr>
      <vt:lpstr>Sensibilità degli operatori in fase di ascolto della parte offesa </vt:lpstr>
      <vt:lpstr>Importanza dell’empatia </vt:lpstr>
      <vt:lpstr>Nucleo Tutela Donne e Minori </vt:lpstr>
      <vt:lpstr>Nucleo Tutela Donne e Minori Prevenzione </vt:lpstr>
      <vt:lpstr>Prevenzione </vt:lpstr>
      <vt:lpstr>Repressione </vt:lpstr>
      <vt:lpstr>CODICE ROSSO: LA RATIO</vt:lpstr>
      <vt:lpstr>Nucleo Tutela Donne e Minori:  numeri   2020 </vt:lpstr>
      <vt:lpstr>Nucleo Tutela Donne e Minori:  numeri   2021 </vt:lpstr>
      <vt:lpstr>Nucleo Tutela Donne e Minori: numeri   2022 (al 30/4/22)  </vt:lpstr>
      <vt:lpstr>Nucleo Tutela Donne e Minori:  casi di rilievo</vt:lpstr>
      <vt:lpstr>Nucleo Tutela Donne e Minori:  casi di rilievo</vt:lpstr>
      <vt:lpstr>Nucleo Tutela Donne e Minori:  casi di rilievo</vt:lpstr>
      <vt:lpstr>Nucleo Tutela Donne e Minori:  casi di rilievo </vt:lpstr>
      <vt:lpstr>Nucleo Tutela Donne e Minori:  casi di rilievo</vt:lpstr>
      <vt:lpstr>Nucleo Tutela Donne e Minori:  casi di rilievo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Fabio Famoso</dc:creator>
  <cp:lastModifiedBy>Silvia Terrana</cp:lastModifiedBy>
  <cp:revision>370</cp:revision>
  <cp:lastPrinted>2020-09-23T14:43:08Z</cp:lastPrinted>
  <dcterms:created xsi:type="dcterms:W3CDTF">2015-12-16T11:13:48Z</dcterms:created>
  <dcterms:modified xsi:type="dcterms:W3CDTF">2022-05-31T08:22:35Z</dcterms:modified>
</cp:coreProperties>
</file>