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66" r:id="rId2"/>
    <p:sldId id="467" r:id="rId3"/>
    <p:sldId id="476" r:id="rId4"/>
    <p:sldId id="477" r:id="rId5"/>
    <p:sldId id="479" r:id="rId6"/>
    <p:sldId id="490" r:id="rId7"/>
    <p:sldId id="480" r:id="rId8"/>
    <p:sldId id="484" r:id="rId9"/>
    <p:sldId id="481" r:id="rId10"/>
    <p:sldId id="485" r:id="rId11"/>
    <p:sldId id="491" r:id="rId12"/>
    <p:sldId id="492" r:id="rId13"/>
    <p:sldId id="493" r:id="rId14"/>
    <p:sldId id="482" r:id="rId15"/>
    <p:sldId id="483" r:id="rId1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ancarosa Greco" initials="BG" lastIdx="1" clrIdx="0">
    <p:extLst>
      <p:ext uri="{19B8F6BF-5375-455C-9EA6-DF929625EA0E}">
        <p15:presenceInfo xmlns:p15="http://schemas.microsoft.com/office/powerpoint/2012/main" userId="S::bianca.greco@comune.milano.it::c68b2f1f-7778-4105-94bb-50ded2c503a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CC99FF"/>
    <a:srgbClr val="FF5050"/>
    <a:srgbClr val="FFCC99"/>
    <a:srgbClr val="FF7C80"/>
    <a:srgbClr val="FFFF99"/>
    <a:srgbClr val="FFCC66"/>
    <a:srgbClr val="99CCFF"/>
    <a:srgbClr val="FFCCFF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68831" autoAdjust="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874B2D-62A1-4B3F-9C16-F1EC0C955E04}" type="datetimeFigureOut">
              <a:rPr lang="it-IT" smtClean="0"/>
              <a:t>06/10/2023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D2E6CD-0369-4CE1-A01A-5105BB9CCF2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9439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D2E6CD-0369-4CE1-A01A-5105BB9CCF2E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06717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200" dirty="0"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200" dirty="0"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200" dirty="0"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D2E6CD-0369-4CE1-A01A-5105BB9CCF2E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22299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200" dirty="0"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200" dirty="0"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200" dirty="0"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D2E6CD-0369-4CE1-A01A-5105BB9CCF2E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15856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200" dirty="0"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200" dirty="0"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200" dirty="0"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D2E6CD-0369-4CE1-A01A-5105BB9CCF2E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76448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D2E6CD-0369-4CE1-A01A-5105BB9CCF2E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39665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D2E6CD-0369-4CE1-A01A-5105BB9CCF2E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1162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D2E6CD-0369-4CE1-A01A-5105BB9CCF2E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56947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D2E6CD-0369-4CE1-A01A-5105BB9CCF2E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79722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D2E6CD-0369-4CE1-A01A-5105BB9CCF2E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7684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D2E6CD-0369-4CE1-A01A-5105BB9CCF2E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65714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D2E6CD-0369-4CE1-A01A-5105BB9CCF2E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89994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D2E6CD-0369-4CE1-A01A-5105BB9CCF2E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41687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D2E6CD-0369-4CE1-A01A-5105BB9CCF2E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01412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D2E6CD-0369-4CE1-A01A-5105BB9CCF2E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8780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4230E5-26ED-4304-956D-8A2FFD9651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220AED4-EAC5-416A-8206-032C74125F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D6528B7-C933-42F6-B763-B6DE65491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F8F04-F2C5-42EB-9E21-6F120640E603}" type="datetime1">
              <a:rPr lang="it-IT" smtClean="0"/>
              <a:t>06/10/2023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031E03D-C425-4C2B-8F0A-18B2B1CA4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F7DE77D-A3B1-48F6-84A2-C80858B74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2F87-AEAA-467F-9BB7-45FF2B0BE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0791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DE64F5-50B5-4585-B345-487CB1BB0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5B8E996-4D8A-472C-8FC7-83C8F2C5BE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E5ACA14-AF6A-4235-9CE1-35E5C8A0C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1C8C9-5E26-4365-9226-61765D9A294F}" type="datetime1">
              <a:rPr lang="it-IT" smtClean="0"/>
              <a:t>06/10/2023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3B923ED-8D7D-46E1-826C-6F13892AB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1E93BD5-E059-4A13-B1F6-F6FB3B012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2F87-AEAA-467F-9BB7-45FF2B0BE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2503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3980306-1D07-4FA0-8221-425E40D630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67CD450-9728-4F6D-9653-BB8CE3DEE0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72E0339-5621-4D72-A611-4383448CC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9C6B9-86C6-40B2-B5E5-2CDB64F73144}" type="datetime1">
              <a:rPr lang="it-IT" smtClean="0"/>
              <a:t>06/10/2023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5240DA8-7BBD-4216-87A6-9BFE21734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197AF07-4C3D-46B0-B0F8-1B319BECA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2F87-AEAA-467F-9BB7-45FF2B0BE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9960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8CAA53-F3EC-49B7-BC96-D13B226D8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B18B3C-5AC3-4F04-A923-35592759DC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DDFD599-FBD4-4D7B-8913-5A6D360B8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7128F-109F-4F7D-8C47-9A03365DD500}" type="datetime1">
              <a:rPr lang="it-IT" smtClean="0"/>
              <a:t>06/10/2023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BCC4282-1ABC-4316-8605-86DDDB8E2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57762AB-152C-4736-8CBB-01871AE9A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2F87-AEAA-467F-9BB7-45FF2B0BE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9007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BE13D3-33A1-40CA-BC5A-2457341CC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7EDEE91-526B-42AA-9BBE-6966229298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99FB6A1-90A2-469D-B638-716768D23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59AC1-7275-4D70-A499-CD47ED9942B1}" type="datetime1">
              <a:rPr lang="it-IT" smtClean="0"/>
              <a:t>06/10/2023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3BFD24B-6DB9-4218-8295-BD7078940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F0876C0-5FDC-41F1-83CC-F9992D437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2F87-AEAA-467F-9BB7-45FF2B0BE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7130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F3E308-8F47-4D04-AF2E-0DB141C84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352DDD3-3DBE-41EB-A5C2-DE19DA5BF5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E21D458-01AC-43CF-94E8-424C00B850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53DCB8B-FA47-42C2-A0AA-5154EF6E0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47D35-DB5B-4F5F-BFBD-BDECFD8A43D8}" type="datetime1">
              <a:rPr lang="it-IT" smtClean="0"/>
              <a:t>06/10/2023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E4968D3-092D-49C7-A0C9-C13C357C6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9E80242-9565-4E2B-9111-0058E4A90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2F87-AEAA-467F-9BB7-45FF2B0BE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4316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83A7C4-92BF-4D8F-B742-CA8625B8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8ABAF56-209D-426C-95A7-FF55C25147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3872F0C-0BA2-430B-8328-A55CA575B5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7B0E04-3661-4B16-9A5A-52771D2D6E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F805559-4F3E-449B-B88B-CAB8F66639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0935538-71CC-4D2C-9A6E-4A83814B1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B2CA9-5E12-4008-9663-14DDA1C590F3}" type="datetime1">
              <a:rPr lang="it-IT" smtClean="0"/>
              <a:t>06/10/2023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F8780E4-40F4-4E49-B3C5-15ADC45B0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D04B648-F10F-41D2-95A8-F53ABDE07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2F87-AEAA-467F-9BB7-45FF2B0BE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6450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654C27-F25B-47A0-B93E-99024D467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5445CF6-1CCD-4227-BB15-4CDD3F03A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B4CD5-9A24-4D8F-A7CF-8CE095537B8E}" type="datetime1">
              <a:rPr lang="it-IT" smtClean="0"/>
              <a:t>06/10/2023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D337D23-71A5-47C7-8D1E-9542CA856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BCD78FA-D719-4B30-8A02-444CDFDEE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2F87-AEAA-467F-9BB7-45FF2B0BE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0417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17C91C3-3986-41D5-8A80-19305EA0E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5666B-AF10-484F-B609-319CC8DC0B38}" type="datetime1">
              <a:rPr lang="it-IT" smtClean="0"/>
              <a:t>06/10/2023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C5DE361-1A5E-4BCF-B690-2FC4D8BF6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2885E3D-77E2-4258-9278-9020F64BF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2F87-AEAA-467F-9BB7-45FF2B0BE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8818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867A71-B72B-4F57-A8D8-9B7057099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4D7132-7BF9-4D4D-B78A-F33D2A2DE4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6B391F8-8B00-4D5F-95E3-C02A9E3862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9F2D734-355F-433E-92FC-9F1523859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309F5-2B75-4F9B-8F16-EAEF233FE124}" type="datetime1">
              <a:rPr lang="it-IT" smtClean="0"/>
              <a:t>06/10/2023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5CD8E77-D681-4F32-8B8F-D2FEB8D6B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66E4BD1-058B-43AD-B5E8-FD4FE2C76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2F87-AEAA-467F-9BB7-45FF2B0BE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0054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197420-9993-492E-90C1-F87263D77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B6FEE3F-C8B9-4907-83C2-68EB9BE25C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88FE3C5-25D3-42D7-A8F8-5F1467513D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610D69-9FC0-45C3-BFC1-30B4AF105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501A7-A166-4670-9E9E-820CBA06834D}" type="datetime1">
              <a:rPr lang="it-IT" smtClean="0"/>
              <a:t>06/10/2023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56EAADF-F2AC-4525-B754-0CAB6C2F7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0B0732F-D84B-4DB2-AB5F-63AF321D3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2F87-AEAA-467F-9BB7-45FF2B0BE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976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7223FF5-6CEE-4439-AE33-6892FF0AA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F71522D-A042-465A-8864-3344A526E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A3D3063-76F5-4CF1-B492-8FCEBD1583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325A9-78A2-44DC-B639-265BC6A3B3F9}" type="datetime1">
              <a:rPr lang="it-IT" smtClean="0"/>
              <a:t>06/10/2023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76EAB5A-12F1-4800-BED8-46499E9A37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472A19-335D-4B80-A209-DC517FF367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E2F87-AEAA-467F-9BB7-45FF2B0BEC07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17F5463F-096C-4912-8C25-930EB72A9D3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87" t="31467" r="27225" b="17688"/>
          <a:stretch>
            <a:fillRect/>
          </a:stretch>
        </p:blipFill>
        <p:spPr bwMode="auto">
          <a:xfrm>
            <a:off x="247650" y="5497513"/>
            <a:ext cx="5397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3066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olo 1">
            <a:extLst>
              <a:ext uri="{FF2B5EF4-FFF2-40B4-BE49-F238E27FC236}">
                <a16:creationId xmlns:a16="http://schemas.microsoft.com/office/drawing/2014/main" id="{782F0734-02DF-4004-B9F3-0C4C91E8D9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 altLang="it-IT"/>
          </a:p>
        </p:txBody>
      </p:sp>
      <p:sp>
        <p:nvSpPr>
          <p:cNvPr id="4099" name="Sottotitolo 2">
            <a:extLst>
              <a:ext uri="{FF2B5EF4-FFF2-40B4-BE49-F238E27FC236}">
                <a16:creationId xmlns:a16="http://schemas.microsoft.com/office/drawing/2014/main" id="{43EBA20A-329A-464C-B0CC-0A183D63F7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altLang="it-IT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36668C03-77D8-47B2-9B68-699BE52EB1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"/>
            <a:ext cx="12191999" cy="346092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/>
          <a:lstStyle/>
          <a:p>
            <a:pPr defTabSz="449211">
              <a:defRPr/>
            </a:pPr>
            <a:endParaRPr lang="it-IT" altLang="it-IT" sz="1905"/>
          </a:p>
        </p:txBody>
      </p:sp>
      <p:sp>
        <p:nvSpPr>
          <p:cNvPr id="4101" name="Rettangolo 1">
            <a:extLst>
              <a:ext uri="{FF2B5EF4-FFF2-40B4-BE49-F238E27FC236}">
                <a16:creationId xmlns:a16="http://schemas.microsoft.com/office/drawing/2014/main" id="{F0E3CAF0-DB18-400A-8075-4E91C4CDE4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3460922"/>
            <a:ext cx="12191998" cy="340548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it-IT" altLang="it-IT" sz="1905"/>
          </a:p>
        </p:txBody>
      </p:sp>
      <p:pic>
        <p:nvPicPr>
          <p:cNvPr id="4102" name="Picture 2">
            <a:extLst>
              <a:ext uri="{FF2B5EF4-FFF2-40B4-BE49-F238E27FC236}">
                <a16:creationId xmlns:a16="http://schemas.microsoft.com/office/drawing/2014/main" id="{FCF48192-F0C5-4E04-B231-780261CB9E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900" y="1053398"/>
            <a:ext cx="1152520" cy="2768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03" name="Text Box 4">
            <a:extLst>
              <a:ext uri="{FF2B5EF4-FFF2-40B4-BE49-F238E27FC236}">
                <a16:creationId xmlns:a16="http://schemas.microsoft.com/office/drawing/2014/main" id="{DBFC42EB-135C-4F17-8E5F-B48E6B3E71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5620" y="3034372"/>
            <a:ext cx="10287001" cy="2624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5247" tIns="49529" rIns="95247" bIns="49529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buSzPct val="100000"/>
            </a:pPr>
            <a:endParaRPr lang="it-IT" altLang="it-IT" sz="2963" b="1" dirty="0">
              <a:latin typeface="Lato Black" pitchFamily="34" charset="0"/>
            </a:endParaRPr>
          </a:p>
          <a:p>
            <a:pPr algn="ctr" eaLnBrk="1" hangingPunct="1">
              <a:buSzPct val="100000"/>
            </a:pPr>
            <a:r>
              <a:rPr lang="it-IT" altLang="it-IT" sz="3810" b="1" dirty="0">
                <a:latin typeface="Lato Black" pitchFamily="34" charset="0"/>
              </a:rPr>
              <a:t>Comitato Unico di Garanzia</a:t>
            </a:r>
          </a:p>
          <a:p>
            <a:pPr algn="ctr" eaLnBrk="1" hangingPunct="1">
              <a:buSzPct val="100000"/>
            </a:pPr>
            <a:endParaRPr lang="it-IT" altLang="it-IT" sz="1693" b="1" dirty="0">
              <a:latin typeface="Lato Black" pitchFamily="34" charset="0"/>
            </a:endParaRPr>
          </a:p>
          <a:p>
            <a:pPr algn="ctr">
              <a:buSzPct val="100000"/>
            </a:pPr>
            <a:r>
              <a:rPr lang="it-IT" dirty="0"/>
              <a:t>Il CUG: organismo paritetico, percorso da marzo ad oggi, primi risultati, visione e lavoro in rete</a:t>
            </a:r>
          </a:p>
          <a:p>
            <a:pPr algn="ctr">
              <a:buSzPct val="100000"/>
            </a:pPr>
            <a:endParaRPr lang="it-IT" altLang="it-IT" b="1" dirty="0">
              <a:latin typeface="Lato Black" pitchFamily="34" charset="0"/>
            </a:endParaRPr>
          </a:p>
          <a:p>
            <a:pPr algn="ctr">
              <a:buSzPct val="100000"/>
            </a:pPr>
            <a:r>
              <a:rPr lang="it-IT" altLang="it-IT" b="1" dirty="0">
                <a:latin typeface="Lato Black" pitchFamily="34" charset="0"/>
              </a:rPr>
              <a:t>6 ottobre 2023</a:t>
            </a:r>
            <a:endParaRPr lang="en-US" altLang="it-IT" sz="800" b="1" dirty="0">
              <a:latin typeface="Lato Medium" pitchFamily="34" charset="0"/>
            </a:endParaRPr>
          </a:p>
          <a:p>
            <a:pPr algn="ctr" eaLnBrk="1" hangingPunct="1">
              <a:buSzPct val="100000"/>
            </a:pPr>
            <a:endParaRPr lang="en-US" altLang="it-IT" sz="2540" b="1" dirty="0">
              <a:latin typeface="Lato Medium" pitchFamily="34" charset="0"/>
            </a:endParaRP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61ECFC85-7C64-2C56-EC12-45C59D3B6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2F87-AEAA-467F-9BB7-45FF2B0BEC07}" type="slidenum">
              <a:rPr lang="it-IT" smtClean="0"/>
              <a:t>1</a:t>
            </a:fld>
            <a:endParaRPr lang="it-IT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">
            <a:extLst>
              <a:ext uri="{FF2B5EF4-FFF2-40B4-BE49-F238E27FC236}">
                <a16:creationId xmlns:a16="http://schemas.microsoft.com/office/drawing/2014/main" id="{D4785229-5FE3-4D26-9081-490687BF9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155" y="1038340"/>
            <a:ext cx="10831286" cy="1835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5247" tIns="49529" rIns="95247" bIns="49529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lvl="0"/>
            <a:r>
              <a:rPr lang="it-IT" altLang="it-IT" sz="3200" b="1" dirty="0">
                <a:solidFill>
                  <a:schemeClr val="tx2">
                    <a:lumMod val="50000"/>
                  </a:schemeClr>
                </a:solidFill>
                <a:latin typeface="+mn-lt"/>
                <a:cs typeface="Calibri" panose="020F0502020204030204" pitchFamily="34" charset="0"/>
              </a:rPr>
              <a:t>Piano Azioni </a:t>
            </a:r>
            <a:r>
              <a:rPr lang="it-IT" altLang="it-IT" sz="32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Positive</a:t>
            </a:r>
          </a:p>
          <a:p>
            <a:pPr lvl="0"/>
            <a:endParaRPr lang="it-IT" altLang="it-IT" sz="3200" b="1" dirty="0">
              <a:solidFill>
                <a:schemeClr val="tx2">
                  <a:lumMod val="50000"/>
                </a:schemeClr>
              </a:solidFill>
              <a:latin typeface="Lato Black" pitchFamily="34" charset="0"/>
            </a:endParaRPr>
          </a:p>
          <a:p>
            <a:r>
              <a:rPr lang="it-IT" altLang="it-IT" sz="3200" b="1" dirty="0">
                <a:solidFill>
                  <a:schemeClr val="tx2">
                    <a:lumMod val="50000"/>
                  </a:schemeClr>
                </a:solidFill>
                <a:latin typeface="+mn-lt"/>
                <a:cs typeface="Calibri" panose="020F0502020204030204" pitchFamily="34" charset="0"/>
              </a:rPr>
              <a:t>Registro </a:t>
            </a:r>
            <a:r>
              <a:rPr lang="it-IT" altLang="it-IT" sz="3200" b="1" dirty="0" err="1" smtClean="0">
                <a:solidFill>
                  <a:schemeClr val="tx2">
                    <a:lumMod val="50000"/>
                  </a:schemeClr>
                </a:solidFill>
                <a:latin typeface="+mn-lt"/>
                <a:cs typeface="Calibri" panose="020F0502020204030204" pitchFamily="34" charset="0"/>
              </a:rPr>
              <a:t>Identita’</a:t>
            </a:r>
            <a:r>
              <a:rPr lang="it-IT" altLang="it-IT" sz="3200" b="1" dirty="0" smtClean="0">
                <a:solidFill>
                  <a:schemeClr val="tx2">
                    <a:lumMod val="50000"/>
                  </a:schemeClr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it-IT" altLang="it-IT" sz="3200" b="1" dirty="0">
                <a:solidFill>
                  <a:schemeClr val="tx2">
                    <a:lumMod val="50000"/>
                  </a:schemeClr>
                </a:solidFill>
                <a:latin typeface="+mn-lt"/>
                <a:cs typeface="Calibri" panose="020F0502020204030204" pitchFamily="34" charset="0"/>
              </a:rPr>
              <a:t>Alias</a:t>
            </a:r>
          </a:p>
          <a:p>
            <a:pPr lvl="0"/>
            <a:endParaRPr lang="it-IT" altLang="it-IT" sz="3600" dirty="0">
              <a:solidFill>
                <a:schemeClr val="tx2">
                  <a:lumMod val="50000"/>
                </a:schemeClr>
              </a:solidFill>
              <a:latin typeface="Lato Black" pitchFamily="34" charset="0"/>
            </a:endParaRPr>
          </a:p>
          <a:p>
            <a:pPr eaLnBrk="1" hangingPunct="1">
              <a:lnSpc>
                <a:spcPct val="93000"/>
              </a:lnSpc>
              <a:buSzPct val="100000"/>
            </a:pPr>
            <a:endParaRPr lang="it-IT" altLang="it-IT" sz="3600" dirty="0">
              <a:solidFill>
                <a:schemeClr val="tx2">
                  <a:lumMod val="50000"/>
                </a:schemeClr>
              </a:solidFill>
              <a:latin typeface="Lato Black" pitchFamily="34" charset="0"/>
            </a:endParaRPr>
          </a:p>
        </p:txBody>
      </p:sp>
      <p:sp>
        <p:nvSpPr>
          <p:cNvPr id="7" name="Text Box 1">
            <a:extLst>
              <a:ext uri="{FF2B5EF4-FFF2-40B4-BE49-F238E27FC236}">
                <a16:creationId xmlns:a16="http://schemas.microsoft.com/office/drawing/2014/main" id="{ADEE5FDA-A0A3-4C1F-93ED-FD4CBD89B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914" y="228600"/>
            <a:ext cx="10831286" cy="720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5247" tIns="49529" rIns="95247" bIns="49529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lnSpc>
                <a:spcPct val="93000"/>
              </a:lnSpc>
              <a:buSzPct val="100000"/>
            </a:pPr>
            <a:r>
              <a:rPr lang="it-IT" altLang="it-IT" sz="3600" b="1" dirty="0">
                <a:solidFill>
                  <a:srgbClr val="FF0000"/>
                </a:solidFill>
                <a:latin typeface="+mn-lt"/>
              </a:rPr>
              <a:t>Primi risultati – consultiva</a:t>
            </a:r>
          </a:p>
        </p:txBody>
      </p:sp>
      <p:sp>
        <p:nvSpPr>
          <p:cNvPr id="2" name="Text Box 1">
            <a:extLst>
              <a:ext uri="{FF2B5EF4-FFF2-40B4-BE49-F238E27FC236}">
                <a16:creationId xmlns:a16="http://schemas.microsoft.com/office/drawing/2014/main" id="{BF2C8D17-6CB6-08C2-8581-2B573AD41E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799" y="3068626"/>
            <a:ext cx="11029950" cy="720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5247" tIns="49529" rIns="95247" bIns="49529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lnSpc>
                <a:spcPct val="93000"/>
              </a:lnSpc>
              <a:buSzPct val="100000"/>
            </a:pPr>
            <a:r>
              <a:rPr lang="it-IT" altLang="it-IT" sz="3600" b="1" dirty="0">
                <a:solidFill>
                  <a:srgbClr val="FF0000"/>
                </a:solidFill>
                <a:latin typeface="+mn-lt"/>
              </a:rPr>
              <a:t>Primi risultati – di verifica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666AA6C6-198E-EEA0-7B05-044423C79A22}"/>
              </a:ext>
            </a:extLst>
          </p:cNvPr>
          <p:cNvSpPr txBox="1"/>
          <p:nvPr/>
        </p:nvSpPr>
        <p:spPr>
          <a:xfrm>
            <a:off x="685798" y="3984167"/>
            <a:ext cx="1066800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/>
            <a:r>
              <a:rPr lang="it-IT" altLang="it-IT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Relazione annuale sul Piano Azioni Positive 2022 dell’Amministrazione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3EFF74A-D6E9-47F3-ABD9-4B78E729E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2F87-AEAA-467F-9BB7-45FF2B0BEC07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7352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533400" y="1059855"/>
            <a:ext cx="10820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b="1" dirty="0"/>
              <a:t>Verifica dei percorsi formativi previsti e programmati dall’Ente 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33400" y="1579329"/>
            <a:ext cx="108203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b="1" dirty="0"/>
              <a:t>Albo dei Formatori e delle Formatrici interni/e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3712029" y="2040994"/>
            <a:ext cx="4228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>
                <a:solidFill>
                  <a:srgbClr val="FF0000"/>
                </a:solidFill>
              </a:rPr>
              <a:t>Ambiti di sviluppo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738525" y="2678284"/>
            <a:ext cx="104938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algn="just">
              <a:defRPr sz="2400" b="1"/>
            </a:lvl1pPr>
          </a:lstStyle>
          <a:p>
            <a:r>
              <a:rPr lang="it-IT" dirty="0"/>
              <a:t> Linguaggio - Redazione Atti - Strumenti Bilancio - Scuole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802178" y="3721339"/>
            <a:ext cx="1041014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b="1" dirty="0"/>
              <a:t>Competenze Trasversali (soft skills)</a:t>
            </a:r>
          </a:p>
          <a:p>
            <a:pPr algn="just"/>
            <a:r>
              <a:rPr lang="it-IT" sz="2400" b="1" dirty="0"/>
              <a:t>Nuove competenze dei/delle dipendenti (all’esterno: relazione con diversità multifattoriale; all’interno: costruzione di ambienti lavorativi accoglienti e rispettosi)</a:t>
            </a:r>
          </a:p>
          <a:p>
            <a:pPr algn="just"/>
            <a:endParaRPr lang="it-IT" sz="2400" b="1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802178" y="3194997"/>
            <a:ext cx="95392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b="1" dirty="0"/>
              <a:t>Nuovo Codice Appalti -  Codice del Terzo Settore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802178" y="5340522"/>
            <a:ext cx="8490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/>
              <a:t>Il CUG nella Formazione dei neo assunti e delle neo assunte</a:t>
            </a:r>
          </a:p>
        </p:txBody>
      </p:sp>
      <p:sp>
        <p:nvSpPr>
          <p:cNvPr id="15" name="Text Box 1">
            <a:extLst>
              <a:ext uri="{FF2B5EF4-FFF2-40B4-BE49-F238E27FC236}">
                <a16:creationId xmlns:a16="http://schemas.microsoft.com/office/drawing/2014/main" id="{37195192-DFBD-417C-8D3D-FE16D2D748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94056"/>
            <a:ext cx="10820399" cy="47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5247" tIns="49529" rIns="95247" bIns="49529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lnSpc>
                <a:spcPct val="93000"/>
              </a:lnSpc>
              <a:buSzPct val="100000"/>
            </a:pPr>
            <a:r>
              <a:rPr lang="it-IT" altLang="it-IT" sz="3200" b="1" dirty="0">
                <a:solidFill>
                  <a:srgbClr val="FF0000"/>
                </a:solidFill>
                <a:latin typeface="+mn-lt"/>
              </a:rPr>
              <a:t>Gruppo di Lavoro Formazione</a:t>
            </a:r>
          </a:p>
        </p:txBody>
      </p:sp>
      <p:cxnSp>
        <p:nvCxnSpPr>
          <p:cNvPr id="3" name="Connettore diritto 2"/>
          <p:cNvCxnSpPr/>
          <p:nvPr/>
        </p:nvCxnSpPr>
        <p:spPr>
          <a:xfrm>
            <a:off x="342900" y="825500"/>
            <a:ext cx="11379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AC8302EC-2877-B05B-C865-992447EB3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2F87-AEAA-467F-9BB7-45FF2B0BEC07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7940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">
            <a:extLst>
              <a:ext uri="{FF2B5EF4-FFF2-40B4-BE49-F238E27FC236}">
                <a16:creationId xmlns:a16="http://schemas.microsoft.com/office/drawing/2014/main" id="{37195192-DFBD-417C-8D3D-FE16D2D748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419" y="350601"/>
            <a:ext cx="10806112" cy="512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5247" tIns="49529" rIns="95247" bIns="49529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lnSpc>
                <a:spcPct val="93000"/>
              </a:lnSpc>
              <a:buSzPct val="100000"/>
            </a:pPr>
            <a:r>
              <a:rPr lang="it-IT" altLang="it-IT" sz="3600" b="1" dirty="0">
                <a:solidFill>
                  <a:srgbClr val="FF0000"/>
                </a:solidFill>
                <a:latin typeface="+mn-lt"/>
              </a:rPr>
              <a:t>Gruppo di Lavoro Politiche Innovative</a:t>
            </a:r>
          </a:p>
        </p:txBody>
      </p:sp>
      <p:cxnSp>
        <p:nvCxnSpPr>
          <p:cNvPr id="3" name="Connettore diritto 2"/>
          <p:cNvCxnSpPr/>
          <p:nvPr/>
        </p:nvCxnSpPr>
        <p:spPr>
          <a:xfrm flipV="1">
            <a:off x="177800" y="977900"/>
            <a:ext cx="11455400" cy="6350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uppo 3"/>
          <p:cNvGrpSpPr/>
          <p:nvPr/>
        </p:nvGrpSpPr>
        <p:grpSpPr>
          <a:xfrm>
            <a:off x="748507" y="1333096"/>
            <a:ext cx="10694987" cy="4064740"/>
            <a:chOff x="693738" y="1829081"/>
            <a:chExt cx="10694987" cy="2935607"/>
          </a:xfrm>
        </p:grpSpPr>
        <p:sp>
          <p:nvSpPr>
            <p:cNvPr id="5" name="CasellaDiTesto 4"/>
            <p:cNvSpPr txBox="1"/>
            <p:nvPr/>
          </p:nvSpPr>
          <p:spPr>
            <a:xfrm>
              <a:off x="1138804" y="1829081"/>
              <a:ext cx="2703512" cy="6001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400" b="1" dirty="0">
                  <a:solidFill>
                    <a:srgbClr val="FF0000"/>
                  </a:solidFill>
                </a:rPr>
                <a:t>Lavoro Agile</a:t>
              </a:r>
            </a:p>
            <a:p>
              <a:r>
                <a:rPr lang="it-IT" sz="2400" b="1" dirty="0" err="1">
                  <a:solidFill>
                    <a:srgbClr val="FF0000"/>
                  </a:solidFill>
                </a:rPr>
                <a:t>Near</a:t>
              </a:r>
              <a:r>
                <a:rPr lang="it-IT" sz="2400" b="1" dirty="0">
                  <a:solidFill>
                    <a:srgbClr val="FF0000"/>
                  </a:solidFill>
                </a:rPr>
                <a:t> </a:t>
              </a:r>
              <a:r>
                <a:rPr lang="it-IT" sz="2400" b="1" dirty="0" err="1">
                  <a:solidFill>
                    <a:srgbClr val="FF0000"/>
                  </a:solidFill>
                </a:rPr>
                <a:t>Working</a:t>
              </a:r>
              <a:endParaRPr lang="it-IT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9" name="CasellaDiTesto 8"/>
            <p:cNvSpPr txBox="1"/>
            <p:nvPr/>
          </p:nvSpPr>
          <p:spPr>
            <a:xfrm>
              <a:off x="4761931" y="1926712"/>
              <a:ext cx="2794566" cy="3334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400" b="1" dirty="0">
                  <a:solidFill>
                    <a:srgbClr val="FF0000"/>
                  </a:solidFill>
                </a:rPr>
                <a:t>Esempi e proposte</a:t>
              </a:r>
            </a:p>
          </p:txBody>
        </p:sp>
        <p:sp>
          <p:nvSpPr>
            <p:cNvPr id="21" name="CasellaDiTesto 20"/>
            <p:cNvSpPr txBox="1"/>
            <p:nvPr/>
          </p:nvSpPr>
          <p:spPr>
            <a:xfrm>
              <a:off x="693739" y="2615025"/>
              <a:ext cx="3148578" cy="6668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it-IT" b="1" dirty="0"/>
                <a:t>Come dispositivo di attivazione di lavoro per processi e di utilizzo di strumenti innovativi</a:t>
              </a:r>
            </a:p>
          </p:txBody>
        </p:sp>
        <p:sp>
          <p:nvSpPr>
            <p:cNvPr id="22" name="CasellaDiTesto 21"/>
            <p:cNvSpPr txBox="1"/>
            <p:nvPr/>
          </p:nvSpPr>
          <p:spPr>
            <a:xfrm>
              <a:off x="693739" y="3459767"/>
              <a:ext cx="3148578" cy="4667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b="1" dirty="0"/>
                <a:t>Strumento di parità e di bilanciamento  vita lavoro</a:t>
              </a:r>
            </a:p>
          </p:txBody>
        </p:sp>
        <p:sp>
          <p:nvSpPr>
            <p:cNvPr id="13" name="CasellaDiTesto 12"/>
            <p:cNvSpPr txBox="1"/>
            <p:nvPr/>
          </p:nvSpPr>
          <p:spPr>
            <a:xfrm>
              <a:off x="693738" y="4097847"/>
              <a:ext cx="3148578" cy="6668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it-IT" b="1" dirty="0"/>
                <a:t>Lavoro Agile anche per quelle attività apparentemente non </a:t>
              </a:r>
              <a:r>
                <a:rPr lang="it-IT" b="1" dirty="0" err="1"/>
                <a:t>smartabili</a:t>
              </a:r>
              <a:endParaRPr lang="it-IT" b="1" dirty="0"/>
            </a:p>
          </p:txBody>
        </p:sp>
        <p:sp>
          <p:nvSpPr>
            <p:cNvPr id="14" name="CasellaDiTesto 13"/>
            <p:cNvSpPr txBox="1"/>
            <p:nvPr/>
          </p:nvSpPr>
          <p:spPr>
            <a:xfrm>
              <a:off x="4692649" y="2650964"/>
              <a:ext cx="3340667" cy="6668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b="1" dirty="0"/>
                <a:t>Es. Centri Stampa – Digitalizzazione Documenti e Archiviazione</a:t>
              </a:r>
            </a:p>
          </p:txBody>
        </p:sp>
        <p:sp>
          <p:nvSpPr>
            <p:cNvPr id="15" name="CasellaDiTesto 14"/>
            <p:cNvSpPr txBox="1"/>
            <p:nvPr/>
          </p:nvSpPr>
          <p:spPr>
            <a:xfrm>
              <a:off x="4692650" y="3254787"/>
              <a:ext cx="3148578" cy="2667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b="1" dirty="0"/>
                <a:t>Es. Modello Biblioteche</a:t>
              </a:r>
            </a:p>
          </p:txBody>
        </p:sp>
        <p:sp>
          <p:nvSpPr>
            <p:cNvPr id="16" name="CasellaDiTesto 15"/>
            <p:cNvSpPr txBox="1"/>
            <p:nvPr/>
          </p:nvSpPr>
          <p:spPr>
            <a:xfrm>
              <a:off x="4692649" y="3608966"/>
              <a:ext cx="3148578" cy="2667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b="1" dirty="0"/>
                <a:t>Es. Sportelli Tributari video call</a:t>
              </a:r>
            </a:p>
          </p:txBody>
        </p:sp>
        <p:sp>
          <p:nvSpPr>
            <p:cNvPr id="17" name="CasellaDiTesto 16"/>
            <p:cNvSpPr txBox="1"/>
            <p:nvPr/>
          </p:nvSpPr>
          <p:spPr>
            <a:xfrm>
              <a:off x="4761931" y="4097847"/>
              <a:ext cx="3079295" cy="4667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b="1" dirty="0"/>
                <a:t>Es. Docenti - Formazione e riunioni</a:t>
              </a:r>
            </a:p>
          </p:txBody>
        </p:sp>
        <p:sp>
          <p:nvSpPr>
            <p:cNvPr id="24" name="CasellaDiTesto 23"/>
            <p:cNvSpPr txBox="1"/>
            <p:nvPr/>
          </p:nvSpPr>
          <p:spPr>
            <a:xfrm>
              <a:off x="8642917" y="1987394"/>
              <a:ext cx="2253683" cy="3334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400" b="1" dirty="0">
                  <a:solidFill>
                    <a:srgbClr val="FF0000"/>
                  </a:solidFill>
                </a:rPr>
                <a:t>Dati Necessari</a:t>
              </a:r>
            </a:p>
          </p:txBody>
        </p:sp>
        <p:sp>
          <p:nvSpPr>
            <p:cNvPr id="25" name="Rettangolo 24"/>
            <p:cNvSpPr/>
            <p:nvPr/>
          </p:nvSpPr>
          <p:spPr>
            <a:xfrm>
              <a:off x="8240147" y="2667720"/>
              <a:ext cx="3148578" cy="106694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it-IT" b="1" dirty="0"/>
                <a:t>Dati 2023 su utilizzo di Lavoro Agile/</a:t>
              </a:r>
              <a:r>
                <a:rPr lang="it-IT" b="1" dirty="0" err="1"/>
                <a:t>Near</a:t>
              </a:r>
              <a:r>
                <a:rPr lang="it-IT" b="1" dirty="0"/>
                <a:t> Working suddiviso per Direzioni, Aree, Profili, Genere, Età, Categorie protette e </a:t>
              </a:r>
              <a:r>
                <a:rPr lang="it-IT" b="1" dirty="0" smtClean="0"/>
                <a:t>Fragili </a:t>
              </a:r>
              <a:endParaRPr lang="it-IT" b="1" dirty="0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B1B8A36C-E5EE-D8D4-107F-46A59C56C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2F87-AEAA-467F-9BB7-45FF2B0BEC07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66513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">
            <a:extLst>
              <a:ext uri="{FF2B5EF4-FFF2-40B4-BE49-F238E27FC236}">
                <a16:creationId xmlns:a16="http://schemas.microsoft.com/office/drawing/2014/main" id="{37195192-DFBD-417C-8D3D-FE16D2D748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899" y="360306"/>
            <a:ext cx="10335079" cy="60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5247" tIns="49529" rIns="95247" bIns="49529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lnSpc>
                <a:spcPct val="93000"/>
              </a:lnSpc>
              <a:buSzPct val="100000"/>
            </a:pPr>
            <a:r>
              <a:rPr lang="it-IT" altLang="it-IT" sz="3600" b="1" dirty="0">
                <a:solidFill>
                  <a:srgbClr val="FF0000"/>
                </a:solidFill>
                <a:latin typeface="+mn-lt"/>
              </a:rPr>
              <a:t>Gruppo di Lavoro Politiche Innovative</a:t>
            </a:r>
          </a:p>
        </p:txBody>
      </p:sp>
      <p:cxnSp>
        <p:nvCxnSpPr>
          <p:cNvPr id="3" name="Connettore diritto 2"/>
          <p:cNvCxnSpPr/>
          <p:nvPr/>
        </p:nvCxnSpPr>
        <p:spPr>
          <a:xfrm flipV="1">
            <a:off x="177800" y="977900"/>
            <a:ext cx="11455400" cy="6350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19"/>
          <p:cNvSpPr txBox="1"/>
          <p:nvPr/>
        </p:nvSpPr>
        <p:spPr>
          <a:xfrm>
            <a:off x="8234930" y="4472579"/>
            <a:ext cx="27431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/>
              <a:t>Mappatura dei Talenti</a:t>
            </a:r>
          </a:p>
        </p:txBody>
      </p:sp>
      <p:sp>
        <p:nvSpPr>
          <p:cNvPr id="24" name="CasellaDiTesto 23"/>
          <p:cNvSpPr txBox="1"/>
          <p:nvPr/>
        </p:nvSpPr>
        <p:spPr>
          <a:xfrm>
            <a:off x="596901" y="1365585"/>
            <a:ext cx="27558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b="1" dirty="0">
                <a:solidFill>
                  <a:srgbClr val="FF0000"/>
                </a:solidFill>
              </a:rPr>
              <a:t>Nuovi servizi e nuove tecnologie ridisegnano    il lavoro </a:t>
            </a:r>
          </a:p>
        </p:txBody>
      </p:sp>
      <p:sp>
        <p:nvSpPr>
          <p:cNvPr id="4" name="Rettangolo 3"/>
          <p:cNvSpPr/>
          <p:nvPr/>
        </p:nvSpPr>
        <p:spPr>
          <a:xfrm>
            <a:off x="596899" y="3233371"/>
            <a:ext cx="301715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000" b="1" dirty="0"/>
              <a:t>Quali competenze poter ricercare al nostro interno da mettere al servizio della squadra di lavoro dei vari progetti.</a:t>
            </a:r>
          </a:p>
        </p:txBody>
      </p:sp>
      <p:sp>
        <p:nvSpPr>
          <p:cNvPr id="25" name="Rettangolo 24"/>
          <p:cNvSpPr/>
          <p:nvPr/>
        </p:nvSpPr>
        <p:spPr>
          <a:xfrm>
            <a:off x="4502150" y="2575490"/>
            <a:ext cx="31877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dirty="0"/>
              <a:t>Gestione partenariato pubblico-privato </a:t>
            </a:r>
          </a:p>
          <a:p>
            <a:endParaRPr lang="it-IT" sz="2000" b="1" dirty="0"/>
          </a:p>
          <a:p>
            <a:r>
              <a:rPr lang="it-IT" sz="2000" b="1" dirty="0"/>
              <a:t>Rapporti con il  Terzo Settore</a:t>
            </a:r>
          </a:p>
          <a:p>
            <a:r>
              <a:rPr lang="it-IT" sz="2000" b="1" dirty="0"/>
              <a:t>    </a:t>
            </a:r>
          </a:p>
          <a:p>
            <a:r>
              <a:rPr lang="it-IT" sz="2000" b="1" dirty="0"/>
              <a:t>Co progettazione </a:t>
            </a:r>
          </a:p>
        </p:txBody>
      </p:sp>
      <p:sp>
        <p:nvSpPr>
          <p:cNvPr id="26" name="CasellaDiTesto 25"/>
          <p:cNvSpPr txBox="1"/>
          <p:nvPr/>
        </p:nvSpPr>
        <p:spPr>
          <a:xfrm>
            <a:off x="8150683" y="1440801"/>
            <a:ext cx="30616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b="1" dirty="0">
                <a:solidFill>
                  <a:srgbClr val="FF0000"/>
                </a:solidFill>
              </a:rPr>
              <a:t>Strumenti e Proposte</a:t>
            </a:r>
          </a:p>
        </p:txBody>
      </p:sp>
      <p:sp>
        <p:nvSpPr>
          <p:cNvPr id="27" name="CasellaDiTesto 26"/>
          <p:cNvSpPr txBox="1"/>
          <p:nvPr/>
        </p:nvSpPr>
        <p:spPr>
          <a:xfrm>
            <a:off x="8234930" y="2249158"/>
            <a:ext cx="31188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/>
              <a:t>Attualizzazione dei mansionari (risalenti al 1999)</a:t>
            </a:r>
          </a:p>
        </p:txBody>
      </p:sp>
      <p:sp>
        <p:nvSpPr>
          <p:cNvPr id="30" name="CasellaDiTesto 29"/>
          <p:cNvSpPr txBox="1"/>
          <p:nvPr/>
        </p:nvSpPr>
        <p:spPr>
          <a:xfrm>
            <a:off x="4984752" y="1600117"/>
            <a:ext cx="16990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FF0000"/>
                </a:solidFill>
              </a:rPr>
              <a:t>Esempi</a:t>
            </a: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A49EC62E-13D0-A8E3-06B0-14F6FB9C5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2F87-AEAA-467F-9BB7-45FF2B0BEC07}" type="slidenum">
              <a:rPr lang="it-IT" smtClean="0"/>
              <a:t>13</a:t>
            </a:fld>
            <a:endParaRPr lang="it-IT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6BA87AE1-1471-F161-ADE8-3258CF860B07}"/>
              </a:ext>
            </a:extLst>
          </p:cNvPr>
          <p:cNvSpPr txBox="1"/>
          <p:nvPr/>
        </p:nvSpPr>
        <p:spPr>
          <a:xfrm>
            <a:off x="8234930" y="3611513"/>
            <a:ext cx="24020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 smtClean="0"/>
              <a:t>Implementazione lavoro per processi</a:t>
            </a:r>
            <a:endParaRPr lang="it-IT" sz="2000" b="1" dirty="0"/>
          </a:p>
        </p:txBody>
      </p:sp>
    </p:spTree>
    <p:extLst>
      <p:ext uri="{BB962C8B-B14F-4D97-AF65-F5344CB8AC3E}">
        <p14:creationId xmlns:p14="http://schemas.microsoft.com/office/powerpoint/2010/main" val="23184099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">
            <a:extLst>
              <a:ext uri="{FF2B5EF4-FFF2-40B4-BE49-F238E27FC236}">
                <a16:creationId xmlns:a16="http://schemas.microsoft.com/office/drawing/2014/main" id="{D4785229-5FE3-4D26-9081-490687BF9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236" y="889923"/>
            <a:ext cx="10867563" cy="4794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5247" tIns="49529" rIns="95247" bIns="49529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endParaRPr lang="it-IT" sz="3200" b="1" dirty="0">
              <a:solidFill>
                <a:schemeClr val="tx1"/>
              </a:solidFill>
              <a:latin typeface="+mn-lt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>
              <a:lnSpc>
                <a:spcPct val="93000"/>
              </a:lnSpc>
              <a:buSzPct val="100000"/>
            </a:pPr>
            <a:r>
              <a:rPr lang="it-IT" altLang="it-IT" sz="32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Stress lavoro correlato</a:t>
            </a:r>
          </a:p>
          <a:p>
            <a:pPr>
              <a:lnSpc>
                <a:spcPct val="93000"/>
              </a:lnSpc>
              <a:buSzPct val="100000"/>
            </a:pPr>
            <a:endParaRPr lang="it-IT" altLang="it-IT" sz="3200" b="1" dirty="0">
              <a:solidFill>
                <a:schemeClr val="tx2">
                  <a:lumMod val="50000"/>
                </a:schemeClr>
              </a:solidFill>
              <a:latin typeface="+mn-lt"/>
            </a:endParaRPr>
          </a:p>
          <a:p>
            <a:pPr>
              <a:lnSpc>
                <a:spcPct val="93000"/>
              </a:lnSpc>
              <a:buSzPct val="100000"/>
            </a:pPr>
            <a:r>
              <a:rPr lang="it-IT" altLang="it-IT" sz="32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Osservatorio sulle discriminazioni</a:t>
            </a:r>
          </a:p>
          <a:p>
            <a:pPr>
              <a:lnSpc>
                <a:spcPct val="93000"/>
              </a:lnSpc>
              <a:buSzPct val="100000"/>
            </a:pPr>
            <a:endParaRPr lang="it-IT" altLang="it-IT" sz="3200" b="1" dirty="0">
              <a:solidFill>
                <a:schemeClr val="tx2">
                  <a:lumMod val="50000"/>
                </a:schemeClr>
              </a:solidFill>
              <a:latin typeface="+mn-lt"/>
            </a:endParaRPr>
          </a:p>
          <a:p>
            <a:pPr>
              <a:lnSpc>
                <a:spcPct val="93000"/>
              </a:lnSpc>
              <a:buSzPct val="100000"/>
            </a:pPr>
            <a:r>
              <a:rPr lang="it-IT" altLang="it-IT" sz="32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Registro </a:t>
            </a:r>
            <a:r>
              <a:rPr lang="it-IT" altLang="it-IT" sz="3200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Identità</a:t>
            </a:r>
            <a:r>
              <a:rPr lang="it-IT" altLang="it-IT" sz="3200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 </a:t>
            </a:r>
            <a:r>
              <a:rPr lang="it-IT" altLang="it-IT" sz="32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Alias</a:t>
            </a:r>
          </a:p>
          <a:p>
            <a:pPr>
              <a:lnSpc>
                <a:spcPct val="93000"/>
              </a:lnSpc>
              <a:buSzPct val="100000"/>
            </a:pPr>
            <a:endParaRPr lang="it-IT" altLang="it-IT" sz="3200" b="1" dirty="0">
              <a:solidFill>
                <a:schemeClr val="tx2">
                  <a:lumMod val="50000"/>
                </a:schemeClr>
              </a:solidFill>
              <a:latin typeface="+mn-lt"/>
            </a:endParaRPr>
          </a:p>
          <a:p>
            <a:pPr>
              <a:lnSpc>
                <a:spcPct val="93000"/>
              </a:lnSpc>
              <a:buSzPct val="100000"/>
            </a:pPr>
            <a:r>
              <a:rPr lang="it-IT" altLang="it-IT" sz="32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Partecipazione Assemblee pertinenti</a:t>
            </a:r>
          </a:p>
        </p:txBody>
      </p:sp>
      <p:sp>
        <p:nvSpPr>
          <p:cNvPr id="7" name="Text Box 1">
            <a:extLst>
              <a:ext uri="{FF2B5EF4-FFF2-40B4-BE49-F238E27FC236}">
                <a16:creationId xmlns:a16="http://schemas.microsoft.com/office/drawing/2014/main" id="{ADEE5FDA-A0A3-4C1F-93ED-FD4CBD89B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1259" y="268986"/>
            <a:ext cx="6237055" cy="720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5247" tIns="49529" rIns="95247" bIns="49529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lnSpc>
                <a:spcPct val="93000"/>
              </a:lnSpc>
              <a:buSzPct val="100000"/>
            </a:pPr>
            <a:r>
              <a:rPr lang="it-IT" altLang="it-IT" sz="3600" b="1" dirty="0">
                <a:solidFill>
                  <a:srgbClr val="FF0000"/>
                </a:solidFill>
                <a:latin typeface="+mn-lt"/>
              </a:rPr>
              <a:t>Partecipazione a Tavoli Esterni</a:t>
            </a: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F432BF7-312F-E369-90D6-091902DC6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2F87-AEAA-467F-9BB7-45FF2B0BEC07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78552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">
            <a:extLst>
              <a:ext uri="{FF2B5EF4-FFF2-40B4-BE49-F238E27FC236}">
                <a16:creationId xmlns:a16="http://schemas.microsoft.com/office/drawing/2014/main" id="{D4785229-5FE3-4D26-9081-490687BF9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998374"/>
            <a:ext cx="10889335" cy="5228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5247" tIns="49529" rIns="95247" bIns="49529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just">
              <a:lnSpc>
                <a:spcPct val="93000"/>
              </a:lnSpc>
              <a:buSzPct val="100000"/>
            </a:pPr>
            <a:r>
              <a:rPr lang="it-IT" altLang="it-IT" sz="32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Lavoro in rete con altri CUG </a:t>
            </a:r>
            <a:r>
              <a:rPr lang="it-IT" altLang="it-IT" sz="3200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territoriale</a:t>
            </a:r>
            <a:endParaRPr lang="it-IT" altLang="it-IT" sz="3200" b="1" dirty="0">
              <a:solidFill>
                <a:schemeClr val="tx2">
                  <a:lumMod val="50000"/>
                </a:schemeClr>
              </a:solidFill>
              <a:latin typeface="+mn-lt"/>
            </a:endParaRPr>
          </a:p>
          <a:p>
            <a:pPr algn="just">
              <a:lnSpc>
                <a:spcPct val="93000"/>
              </a:lnSpc>
              <a:buSzPct val="100000"/>
            </a:pPr>
            <a:r>
              <a:rPr lang="it-IT" altLang="it-IT" sz="32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Partecipazione a incontri di RETE CUG NAZIONALE</a:t>
            </a:r>
          </a:p>
          <a:p>
            <a:pPr algn="just">
              <a:lnSpc>
                <a:spcPct val="93000"/>
              </a:lnSpc>
              <a:buSzPct val="100000"/>
            </a:pPr>
            <a:r>
              <a:rPr lang="it-IT" altLang="it-IT" sz="32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Istituzione </a:t>
            </a:r>
            <a:r>
              <a:rPr lang="it-IT" altLang="it-IT" sz="3200" b="1" dirty="0">
                <a:solidFill>
                  <a:schemeClr val="tx2">
                    <a:lumMod val="50000"/>
                  </a:schemeClr>
                </a:solidFill>
                <a:latin typeface="+mn-lt"/>
                <a:cs typeface="Calibri" panose="020F0502020204030204" pitchFamily="34" charset="0"/>
              </a:rPr>
              <a:t>nucleo</a:t>
            </a:r>
            <a:r>
              <a:rPr lang="it-IT" altLang="it-IT" sz="32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 d’ascolto mettendo a sistema le risorse già presenti</a:t>
            </a:r>
          </a:p>
          <a:p>
            <a:pPr algn="just">
              <a:lnSpc>
                <a:spcPct val="93000"/>
              </a:lnSpc>
              <a:buSzPct val="100000"/>
            </a:pPr>
            <a:r>
              <a:rPr lang="it-IT" altLang="it-IT" sz="32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Potenziamento della comunicazione: dal CUG e verso il CUG – iniziative per dipendenti - linguaggio</a:t>
            </a:r>
          </a:p>
          <a:p>
            <a:pPr algn="just">
              <a:lnSpc>
                <a:spcPct val="93000"/>
              </a:lnSpc>
              <a:buSzPct val="100000"/>
            </a:pPr>
            <a:r>
              <a:rPr lang="it-IT" altLang="it-IT" sz="32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Valorizzazione talenti</a:t>
            </a:r>
          </a:p>
          <a:p>
            <a:pPr algn="just">
              <a:lnSpc>
                <a:spcPct val="93000"/>
              </a:lnSpc>
              <a:buSzPct val="100000"/>
            </a:pPr>
            <a:r>
              <a:rPr lang="it-IT" altLang="it-IT" sz="32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Sviluppo iniziative negli ambiti professionali delle/dei componenti del CUG</a:t>
            </a:r>
          </a:p>
          <a:p>
            <a:pPr algn="just">
              <a:lnSpc>
                <a:spcPct val="93000"/>
              </a:lnSpc>
              <a:buSzPct val="100000"/>
            </a:pPr>
            <a:r>
              <a:rPr lang="it-IT" altLang="it-IT" sz="32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Certificazione di genere </a:t>
            </a:r>
          </a:p>
          <a:p>
            <a:pPr algn="just">
              <a:lnSpc>
                <a:spcPct val="93000"/>
              </a:lnSpc>
              <a:buSzPct val="100000"/>
            </a:pPr>
            <a:r>
              <a:rPr lang="it-IT" altLang="it-IT" sz="32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Diffusione progetto PARI</a:t>
            </a:r>
          </a:p>
          <a:p>
            <a:pPr algn="just">
              <a:lnSpc>
                <a:spcPct val="93000"/>
              </a:lnSpc>
              <a:buSzPct val="100000"/>
            </a:pPr>
            <a:endParaRPr lang="it-IT" altLang="it-IT" sz="3200" b="1" dirty="0">
              <a:solidFill>
                <a:schemeClr val="tx2">
                  <a:lumMod val="50000"/>
                </a:schemeClr>
              </a:solidFill>
              <a:latin typeface="+mn-lt"/>
            </a:endParaRPr>
          </a:p>
          <a:p>
            <a:pPr algn="just" eaLnBrk="1" hangingPunct="1">
              <a:lnSpc>
                <a:spcPct val="93000"/>
              </a:lnSpc>
              <a:buSzPct val="100000"/>
            </a:pPr>
            <a:endParaRPr lang="it-IT" altLang="it-IT" sz="4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Text Box 1">
            <a:extLst>
              <a:ext uri="{FF2B5EF4-FFF2-40B4-BE49-F238E27FC236}">
                <a16:creationId xmlns:a16="http://schemas.microsoft.com/office/drawing/2014/main" id="{ADEE5FDA-A0A3-4C1F-93ED-FD4CBD89B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494" y="185058"/>
            <a:ext cx="10349593" cy="606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5247" tIns="49529" rIns="95247" bIns="49529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lnSpc>
                <a:spcPct val="93000"/>
              </a:lnSpc>
              <a:buSzPct val="100000"/>
            </a:pPr>
            <a:r>
              <a:rPr lang="it-IT" altLang="it-IT" sz="3600" b="1" dirty="0">
                <a:solidFill>
                  <a:srgbClr val="FF0000"/>
                </a:solidFill>
                <a:cs typeface="Calibri" panose="020F0502020204030204" pitchFamily="34" charset="0"/>
              </a:rPr>
              <a:t>Visione</a:t>
            </a:r>
            <a:endParaRPr lang="it-IT" altLang="it-IT" sz="3200" b="1" dirty="0">
              <a:solidFill>
                <a:srgbClr val="FF0000"/>
              </a:solidFill>
              <a:cs typeface="Calibri" panose="020F0502020204030204" pitchFamily="34" charset="0"/>
            </a:endParaRP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7E540663-E010-135D-6B30-8BC8A1DEB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2F87-AEAA-467F-9BB7-45FF2B0BEC07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5890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">
            <a:extLst>
              <a:ext uri="{FF2B5EF4-FFF2-40B4-BE49-F238E27FC236}">
                <a16:creationId xmlns:a16="http://schemas.microsoft.com/office/drawing/2014/main" id="{D4785229-5FE3-4D26-9081-490687BF9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353" y="1142106"/>
            <a:ext cx="11313221" cy="457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5247" tIns="49529" rIns="95247" bIns="49529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just" fontAlgn="base"/>
            <a:r>
              <a:rPr lang="it-IT" sz="2800" dirty="0">
                <a:solidFill>
                  <a:schemeClr val="tx1"/>
                </a:solidFill>
                <a:latin typeface="+mn-lt"/>
              </a:rPr>
              <a:t>Alessia Cappello - Assessora allo Sviluppo economico e politiche del lavoro</a:t>
            </a:r>
          </a:p>
          <a:p>
            <a:pPr algn="just" fontAlgn="base"/>
            <a:r>
              <a:rPr lang="it-IT" sz="2800" dirty="0">
                <a:solidFill>
                  <a:schemeClr val="tx1"/>
                </a:solidFill>
                <a:latin typeface="+mn-lt"/>
              </a:rPr>
              <a:t>Lamberto Bertolè - Assessore Welfare e salute</a:t>
            </a:r>
          </a:p>
          <a:p>
            <a:pPr algn="just" fontAlgn="base"/>
            <a:r>
              <a:rPr lang="it-IT" sz="2800" dirty="0">
                <a:solidFill>
                  <a:schemeClr val="tx1"/>
                </a:solidFill>
                <a:latin typeface="+mn-lt"/>
              </a:rPr>
              <a:t>Gaia Romani – Assessora Servizi civici, partecipazione e politiche del decentramento</a:t>
            </a:r>
          </a:p>
          <a:p>
            <a:pPr algn="just" fontAlgn="base"/>
            <a:r>
              <a:rPr lang="it-IT" sz="2800" dirty="0">
                <a:solidFill>
                  <a:schemeClr val="tx1"/>
                </a:solidFill>
                <a:latin typeface="+mn-lt"/>
              </a:rPr>
              <a:t>Elena Lattuada - Delegata del Sindaco per le Pari Opportunità</a:t>
            </a:r>
          </a:p>
          <a:p>
            <a:pPr algn="just" fontAlgn="base"/>
            <a:r>
              <a:rPr lang="it-IT" sz="2800" dirty="0">
                <a:solidFill>
                  <a:schemeClr val="tx1"/>
                </a:solidFill>
                <a:latin typeface="+mn-lt"/>
              </a:rPr>
              <a:t>Monica Romano - Consigliera comunale </a:t>
            </a:r>
          </a:p>
          <a:p>
            <a:pPr algn="just" fontAlgn="base"/>
            <a:endParaRPr lang="it-IT" sz="2800" dirty="0">
              <a:solidFill>
                <a:schemeClr val="tx1"/>
              </a:solidFill>
              <a:latin typeface="+mn-lt"/>
            </a:endParaRPr>
          </a:p>
          <a:p>
            <a:pPr algn="just" fontAlgn="base"/>
            <a:r>
              <a:rPr lang="it-IT" sz="2800" dirty="0">
                <a:solidFill>
                  <a:schemeClr val="tx1"/>
                </a:solidFill>
                <a:latin typeface="+mn-lt"/>
              </a:rPr>
              <a:t>Monica Mori - Direttrice Direzione Organizzazione e risorse umane</a:t>
            </a:r>
          </a:p>
          <a:p>
            <a:pPr algn="just" fontAlgn="base"/>
            <a:r>
              <a:rPr lang="it-IT" sz="2800" dirty="0">
                <a:solidFill>
                  <a:schemeClr val="tx1"/>
                </a:solidFill>
                <a:latin typeface="+mn-lt"/>
              </a:rPr>
              <a:t>Laura Peroncini - Direttrice Direzione Servizi civici e municipi</a:t>
            </a:r>
          </a:p>
          <a:p>
            <a:pPr algn="just" fontAlgn="base"/>
            <a:r>
              <a:rPr lang="it-IT" sz="2800" dirty="0">
                <a:solidFill>
                  <a:schemeClr val="tx1"/>
                </a:solidFill>
                <a:latin typeface="+mn-lt"/>
              </a:rPr>
              <a:t>Michele Petrelli - Direttore Direzione Welfare e salute</a:t>
            </a:r>
          </a:p>
          <a:p>
            <a:pPr fontAlgn="base"/>
            <a:endParaRPr lang="it-IT" sz="28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7" name="Text Box 1">
            <a:extLst>
              <a:ext uri="{FF2B5EF4-FFF2-40B4-BE49-F238E27FC236}">
                <a16:creationId xmlns:a16="http://schemas.microsoft.com/office/drawing/2014/main" id="{ADEE5FDA-A0A3-4C1F-93ED-FD4CBD89B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228600"/>
            <a:ext cx="11029950" cy="720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5247" tIns="49529" rIns="95247" bIns="49529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>
              <a:lnSpc>
                <a:spcPct val="93000"/>
              </a:lnSpc>
              <a:buSzPct val="100000"/>
            </a:pPr>
            <a:r>
              <a:rPr lang="it-IT" altLang="it-IT" sz="3200" b="1" dirty="0" smtClean="0">
                <a:solidFill>
                  <a:srgbClr val="FF0000"/>
                </a:solidFill>
                <a:latin typeface="Lato Black" pitchFamily="34" charset="0"/>
              </a:rPr>
              <a:t>Invitati/e</a:t>
            </a:r>
            <a:endParaRPr lang="it-IT" altLang="it-IT" sz="3200" b="1" dirty="0">
              <a:solidFill>
                <a:srgbClr val="FF0000"/>
              </a:solidFill>
              <a:latin typeface="Lato Black" pitchFamily="34" charset="0"/>
            </a:endParaRP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EFBD9621-68D6-7667-C60B-B5097EBCF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2F87-AEAA-467F-9BB7-45FF2B0BEC07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6562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">
            <a:extLst>
              <a:ext uri="{FF2B5EF4-FFF2-40B4-BE49-F238E27FC236}">
                <a16:creationId xmlns:a16="http://schemas.microsoft.com/office/drawing/2014/main" id="{D4785229-5FE3-4D26-9081-490687BF9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" y="813460"/>
            <a:ext cx="11368306" cy="4794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5247" tIns="49529" rIns="95247" bIns="49529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just" fontAlgn="base"/>
            <a:r>
              <a:rPr lang="it-IT" sz="2800" dirty="0">
                <a:solidFill>
                  <a:schemeClr val="tx1"/>
                </a:solidFill>
                <a:latin typeface="+mn-lt"/>
              </a:rPr>
              <a:t>Pamela Alberta Mondino - Direttrice Area Pianificazione e accountability (bilancio di genere)</a:t>
            </a:r>
          </a:p>
          <a:p>
            <a:pPr fontAlgn="base"/>
            <a:r>
              <a:rPr lang="it-IT" sz="2800" dirty="0">
                <a:solidFill>
                  <a:schemeClr val="tx1"/>
                </a:solidFill>
                <a:latin typeface="+mn-lt"/>
              </a:rPr>
              <a:t>Francesco Iaquinta - Direttore Area Organizzazione e sviluppo professionale</a:t>
            </a:r>
            <a:br>
              <a:rPr lang="it-IT" sz="2800" dirty="0">
                <a:solidFill>
                  <a:schemeClr val="tx1"/>
                </a:solidFill>
                <a:latin typeface="+mn-lt"/>
              </a:rPr>
            </a:br>
            <a:r>
              <a:rPr lang="it-IT" sz="2800" dirty="0">
                <a:solidFill>
                  <a:schemeClr val="tx1"/>
                </a:solidFill>
                <a:latin typeface="+mn-lt"/>
              </a:rPr>
              <a:t>Angelo Stanghellini - Direttore Area Diritti e inclusione</a:t>
            </a:r>
          </a:p>
          <a:p>
            <a:pPr fontAlgn="base"/>
            <a:r>
              <a:rPr lang="it-IT" sz="2800" dirty="0">
                <a:solidFill>
                  <a:schemeClr val="tx1"/>
                </a:solidFill>
                <a:latin typeface="+mn-lt"/>
              </a:rPr>
              <a:t>Maria Teresa Bagalà – Direttrice Area Valorizzazione del personale</a:t>
            </a:r>
          </a:p>
          <a:p>
            <a:pPr fontAlgn="base"/>
            <a:r>
              <a:rPr lang="it-IT" sz="2800" dirty="0">
                <a:solidFill>
                  <a:schemeClr val="tx1"/>
                </a:solidFill>
                <a:latin typeface="+mn-lt"/>
              </a:rPr>
              <a:t>Marco Ciacci - Comandante PL </a:t>
            </a:r>
          </a:p>
          <a:p>
            <a:pPr fontAlgn="base"/>
            <a:r>
              <a:rPr lang="it-IT" sz="2800" dirty="0">
                <a:solidFill>
                  <a:schemeClr val="tx1"/>
                </a:solidFill>
                <a:latin typeface="+mn-lt"/>
              </a:rPr>
              <a:t>Chiara Bonomo - Responsabile Unità Welfare aziendale</a:t>
            </a:r>
          </a:p>
          <a:p>
            <a:pPr fontAlgn="base"/>
            <a:r>
              <a:rPr lang="it-IT" sz="2800" dirty="0">
                <a:solidFill>
                  <a:schemeClr val="tx1"/>
                </a:solidFill>
                <a:latin typeface="+mn-lt"/>
              </a:rPr>
              <a:t>Miriam Pasqui - Responsabile Unità Diritti e grave emarginazione</a:t>
            </a:r>
          </a:p>
          <a:p>
            <a:pPr fontAlgn="base"/>
            <a:r>
              <a:rPr lang="it-IT" sz="2800" dirty="0">
                <a:solidFill>
                  <a:schemeClr val="tx1"/>
                </a:solidFill>
                <a:latin typeface="+mn-lt"/>
              </a:rPr>
              <a:t>Flavio Rosa - Scuola del corpo (Polizia Locale)</a:t>
            </a:r>
          </a:p>
          <a:p>
            <a:pPr fontAlgn="base"/>
            <a:r>
              <a:rPr lang="it-IT" sz="2800" dirty="0">
                <a:solidFill>
                  <a:schemeClr val="tx1"/>
                </a:solidFill>
                <a:latin typeface="+mn-lt"/>
              </a:rPr>
              <a:t>Anna Butti - Responsabile Unità Formazione, aggiornamento e sviluppo professionale</a:t>
            </a:r>
          </a:p>
          <a:p>
            <a:pPr fontAlgn="base"/>
            <a:r>
              <a:rPr lang="it-IT" sz="2800" dirty="0">
                <a:solidFill>
                  <a:srgbClr val="000000"/>
                </a:solidFill>
                <a:latin typeface="+mn-lt"/>
              </a:rPr>
              <a:t/>
            </a:r>
            <a:br>
              <a:rPr lang="it-IT" sz="2800" dirty="0">
                <a:solidFill>
                  <a:srgbClr val="000000"/>
                </a:solidFill>
                <a:latin typeface="+mn-lt"/>
              </a:rPr>
            </a:br>
            <a:endParaRPr lang="it-IT" sz="2800" dirty="0">
              <a:solidFill>
                <a:srgbClr val="000000"/>
              </a:solidFill>
              <a:latin typeface="+mn-lt"/>
            </a:endParaRPr>
          </a:p>
          <a:p>
            <a:r>
              <a:rPr lang="it-IT" sz="2800" dirty="0"/>
              <a:t/>
            </a:r>
            <a:br>
              <a:rPr lang="it-IT" sz="2800" dirty="0"/>
            </a:br>
            <a:endParaRPr lang="it-IT" sz="2800" dirty="0">
              <a:solidFill>
                <a:schemeClr val="tx1"/>
              </a:solidFill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eaLnBrk="1" hangingPunct="1">
              <a:lnSpc>
                <a:spcPct val="93000"/>
              </a:lnSpc>
              <a:buSzPct val="100000"/>
            </a:pPr>
            <a:endParaRPr lang="it-IT" altLang="it-IT" sz="4400" b="1" dirty="0">
              <a:solidFill>
                <a:srgbClr val="FF0000"/>
              </a:solidFill>
              <a:latin typeface="Lato Black" pitchFamily="34" charset="0"/>
            </a:endParaRPr>
          </a:p>
        </p:txBody>
      </p:sp>
      <p:sp>
        <p:nvSpPr>
          <p:cNvPr id="7" name="Text Box 1">
            <a:extLst>
              <a:ext uri="{FF2B5EF4-FFF2-40B4-BE49-F238E27FC236}">
                <a16:creationId xmlns:a16="http://schemas.microsoft.com/office/drawing/2014/main" id="{ADEE5FDA-A0A3-4C1F-93ED-FD4CBD89B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228600"/>
            <a:ext cx="11029950" cy="720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5247" tIns="49529" rIns="95247" bIns="49529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>
              <a:lnSpc>
                <a:spcPct val="93000"/>
              </a:lnSpc>
              <a:buSzPct val="100000"/>
            </a:pPr>
            <a:r>
              <a:rPr lang="it-IT" altLang="it-IT" sz="3200" b="1" dirty="0" smtClean="0">
                <a:solidFill>
                  <a:srgbClr val="FF0000"/>
                </a:solidFill>
                <a:latin typeface="Lato Black" pitchFamily="34" charset="0"/>
              </a:rPr>
              <a:t>Invitati/e</a:t>
            </a:r>
            <a:endParaRPr lang="it-IT" altLang="it-IT" sz="3200" b="1" dirty="0">
              <a:solidFill>
                <a:srgbClr val="FF0000"/>
              </a:solidFill>
              <a:latin typeface="Lato Black" pitchFamily="34" charset="0"/>
            </a:endParaRP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D63ACB04-A698-5B70-BFCB-0FBD33C47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2F87-AEAA-467F-9BB7-45FF2B0BEC07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7856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">
            <a:extLst>
              <a:ext uri="{FF2B5EF4-FFF2-40B4-BE49-F238E27FC236}">
                <a16:creationId xmlns:a16="http://schemas.microsoft.com/office/drawing/2014/main" id="{D4785229-5FE3-4D26-9081-490687BF9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" y="1099457"/>
            <a:ext cx="11368306" cy="4508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5247" tIns="49529" rIns="95247" bIns="49529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endParaRPr lang="it-IT" sz="2800" dirty="0">
              <a:solidFill>
                <a:srgbClr val="000000"/>
              </a:solidFill>
            </a:endParaRPr>
          </a:p>
          <a:p>
            <a:r>
              <a:rPr lang="it-IT" sz="2800" dirty="0" smtClean="0">
                <a:solidFill>
                  <a:srgbClr val="000000"/>
                </a:solidFill>
              </a:rPr>
              <a:t>Designati/e </a:t>
            </a:r>
            <a:r>
              <a:rPr lang="it-IT" sz="2800" dirty="0">
                <a:solidFill>
                  <a:srgbClr val="000000"/>
                </a:solidFill>
              </a:rPr>
              <a:t>dall’Amministrazione</a:t>
            </a:r>
          </a:p>
          <a:p>
            <a:pPr algn="just"/>
            <a:r>
              <a:rPr lang="it-IT" sz="2800" dirty="0">
                <a:solidFill>
                  <a:srgbClr val="000000"/>
                </a:solidFill>
              </a:rPr>
              <a:t>Elena Buzzi,  Monica </a:t>
            </a:r>
            <a:r>
              <a:rPr lang="it-IT" sz="2800" dirty="0" err="1">
                <a:solidFill>
                  <a:srgbClr val="000000"/>
                </a:solidFill>
              </a:rPr>
              <a:t>Chiapello</a:t>
            </a:r>
            <a:r>
              <a:rPr lang="it-IT" sz="2800" dirty="0">
                <a:solidFill>
                  <a:srgbClr val="000000"/>
                </a:solidFill>
              </a:rPr>
              <a:t>,   Giovanna Francesca Maria Colace,  </a:t>
            </a:r>
            <a:endParaRPr lang="it-IT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it-IT" sz="2800" dirty="0">
                <a:solidFill>
                  <a:srgbClr val="000000"/>
                </a:solidFill>
              </a:rPr>
              <a:t>Simona Giana,  Marco Papa,  Luca Giove,  Paola Petrucci,   Paola </a:t>
            </a:r>
            <a:r>
              <a:rPr lang="it-IT" sz="2800" dirty="0" err="1">
                <a:solidFill>
                  <a:srgbClr val="000000"/>
                </a:solidFill>
              </a:rPr>
              <a:t>Zannerini</a:t>
            </a:r>
            <a:r>
              <a:rPr lang="it-IT" sz="2800" dirty="0">
                <a:solidFill>
                  <a:srgbClr val="000000"/>
                </a:solidFill>
              </a:rPr>
              <a:t>, </a:t>
            </a:r>
          </a:p>
          <a:p>
            <a:r>
              <a:rPr lang="it-IT" sz="2800" dirty="0">
                <a:solidFill>
                  <a:srgbClr val="000000"/>
                </a:solidFill>
              </a:rPr>
              <a:t>Claudia Valentini,  Federica Tassara</a:t>
            </a:r>
          </a:p>
          <a:p>
            <a:endParaRPr lang="it-IT" sz="2800" dirty="0">
              <a:solidFill>
                <a:srgbClr val="000000"/>
              </a:solidFill>
            </a:endParaRPr>
          </a:p>
          <a:p>
            <a:r>
              <a:rPr lang="it-IT" sz="2800" dirty="0" smtClean="0">
                <a:solidFill>
                  <a:srgbClr val="000000"/>
                </a:solidFill>
              </a:rPr>
              <a:t>Designati/e </a:t>
            </a:r>
            <a:r>
              <a:rPr lang="it-IT" sz="2800" dirty="0">
                <a:solidFill>
                  <a:srgbClr val="000000"/>
                </a:solidFill>
              </a:rPr>
              <a:t>dalle Organizzazioni Sindacali</a:t>
            </a:r>
          </a:p>
          <a:p>
            <a:r>
              <a:rPr lang="it-IT" sz="2800" dirty="0">
                <a:solidFill>
                  <a:srgbClr val="000000"/>
                </a:solidFill>
              </a:rPr>
              <a:t>Antonella </a:t>
            </a:r>
            <a:r>
              <a:rPr lang="it-IT" sz="2800" dirty="0" err="1">
                <a:solidFill>
                  <a:srgbClr val="000000"/>
                </a:solidFill>
              </a:rPr>
              <a:t>Tarantolo</a:t>
            </a:r>
            <a:r>
              <a:rPr lang="it-IT" sz="2800" dirty="0">
                <a:solidFill>
                  <a:srgbClr val="000000"/>
                </a:solidFill>
              </a:rPr>
              <a:t>,  Marcella </a:t>
            </a:r>
            <a:r>
              <a:rPr lang="it-IT" sz="2800" dirty="0" err="1">
                <a:solidFill>
                  <a:srgbClr val="000000"/>
                </a:solidFill>
              </a:rPr>
              <a:t>Rusciano</a:t>
            </a:r>
            <a:r>
              <a:rPr lang="it-IT" sz="2800" dirty="0">
                <a:solidFill>
                  <a:srgbClr val="000000"/>
                </a:solidFill>
              </a:rPr>
              <a:t>, Nicoletta Paola Carriero,   Giovanni Aurea, Elisabetta Gatti, Daniela </a:t>
            </a:r>
            <a:r>
              <a:rPr lang="it-IT" sz="2800" dirty="0" err="1">
                <a:solidFill>
                  <a:srgbClr val="000000"/>
                </a:solidFill>
              </a:rPr>
              <a:t>Bellis</a:t>
            </a:r>
            <a:r>
              <a:rPr lang="it-IT" sz="2800" dirty="0">
                <a:solidFill>
                  <a:srgbClr val="000000"/>
                </a:solidFill>
              </a:rPr>
              <a:t>, Roberta Castelli, Susanna Palma,  </a:t>
            </a:r>
          </a:p>
          <a:p>
            <a:r>
              <a:rPr lang="it-IT" sz="2800" dirty="0">
                <a:solidFill>
                  <a:srgbClr val="000000"/>
                </a:solidFill>
              </a:rPr>
              <a:t>Paola Maria </a:t>
            </a:r>
            <a:r>
              <a:rPr lang="it-IT" sz="2800" dirty="0" err="1">
                <a:solidFill>
                  <a:srgbClr val="000000"/>
                </a:solidFill>
              </a:rPr>
              <a:t>Menni</a:t>
            </a:r>
            <a:r>
              <a:rPr lang="it-IT" sz="2800" dirty="0">
                <a:solidFill>
                  <a:srgbClr val="000000"/>
                </a:solidFill>
              </a:rPr>
              <a:t>,   Marco </a:t>
            </a:r>
            <a:r>
              <a:rPr lang="it-IT" sz="2800" dirty="0" err="1">
                <a:solidFill>
                  <a:srgbClr val="000000"/>
                </a:solidFill>
              </a:rPr>
              <a:t>Maldone</a:t>
            </a:r>
            <a:r>
              <a:rPr lang="it-IT" sz="2800" dirty="0">
                <a:solidFill>
                  <a:srgbClr val="000000"/>
                </a:solidFill>
              </a:rPr>
              <a:t> </a:t>
            </a:r>
            <a:endParaRPr lang="it-IT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fontAlgn="base"/>
            <a:r>
              <a:rPr lang="it-IT" sz="2800" dirty="0">
                <a:solidFill>
                  <a:srgbClr val="000000"/>
                </a:solidFill>
                <a:latin typeface="+mn-lt"/>
              </a:rPr>
              <a:t/>
            </a:r>
            <a:br>
              <a:rPr lang="it-IT" sz="2800" dirty="0">
                <a:solidFill>
                  <a:srgbClr val="000000"/>
                </a:solidFill>
                <a:latin typeface="+mn-lt"/>
              </a:rPr>
            </a:br>
            <a:endParaRPr lang="it-IT" sz="2800" dirty="0">
              <a:solidFill>
                <a:srgbClr val="000000"/>
              </a:solidFill>
              <a:latin typeface="+mn-lt"/>
            </a:endParaRPr>
          </a:p>
          <a:p>
            <a:r>
              <a:rPr lang="it-IT" sz="2800" dirty="0"/>
              <a:t/>
            </a:r>
            <a:br>
              <a:rPr lang="it-IT" sz="2800" dirty="0"/>
            </a:br>
            <a:endParaRPr lang="it-IT" sz="2800" dirty="0">
              <a:solidFill>
                <a:schemeClr val="tx1"/>
              </a:solidFill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eaLnBrk="1" hangingPunct="1">
              <a:lnSpc>
                <a:spcPct val="93000"/>
              </a:lnSpc>
              <a:buSzPct val="100000"/>
            </a:pPr>
            <a:endParaRPr lang="it-IT" altLang="it-IT" sz="4400" b="1" dirty="0">
              <a:solidFill>
                <a:srgbClr val="FF0000"/>
              </a:solidFill>
              <a:latin typeface="Lato Black" pitchFamily="34" charset="0"/>
            </a:endParaRPr>
          </a:p>
        </p:txBody>
      </p:sp>
      <p:sp>
        <p:nvSpPr>
          <p:cNvPr id="7" name="Text Box 1">
            <a:extLst>
              <a:ext uri="{FF2B5EF4-FFF2-40B4-BE49-F238E27FC236}">
                <a16:creationId xmlns:a16="http://schemas.microsoft.com/office/drawing/2014/main" id="{ADEE5FDA-A0A3-4C1F-93ED-FD4CBD89B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456" y="228600"/>
            <a:ext cx="10646230" cy="720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5247" tIns="49529" rIns="95247" bIns="49529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lnSpc>
                <a:spcPct val="93000"/>
              </a:lnSpc>
              <a:buSzPct val="100000"/>
            </a:pPr>
            <a:r>
              <a:rPr lang="it-IT" altLang="it-IT" sz="3600" b="1" dirty="0" smtClean="0">
                <a:solidFill>
                  <a:srgbClr val="FF0000"/>
                </a:solidFill>
                <a:latin typeface="+mn-lt"/>
              </a:rPr>
              <a:t>Invitati/e: </a:t>
            </a:r>
            <a:r>
              <a:rPr lang="it-IT" altLang="it-IT" sz="3600" b="1" dirty="0">
                <a:solidFill>
                  <a:srgbClr val="FF0000"/>
                </a:solidFill>
                <a:latin typeface="+mn-lt"/>
              </a:rPr>
              <a:t>componenti del CUG</a:t>
            </a: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3B95B3A9-9210-2060-A75C-196595867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2F87-AEAA-467F-9BB7-45FF2B0BEC07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5087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">
            <a:extLst>
              <a:ext uri="{FF2B5EF4-FFF2-40B4-BE49-F238E27FC236}">
                <a16:creationId xmlns:a16="http://schemas.microsoft.com/office/drawing/2014/main" id="{D4785229-5FE3-4D26-9081-490687BF9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694" y="1031937"/>
            <a:ext cx="10693392" cy="4794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5247" tIns="49529" rIns="95247" bIns="49529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lvl="0"/>
            <a:r>
              <a:rPr lang="it-IT" sz="2800" b="1" dirty="0">
                <a:solidFill>
                  <a:schemeClr val="tx1"/>
                </a:solidFill>
                <a:latin typeface="+mn-lt"/>
                <a:ea typeface="Lato Medium" panose="020F0502020204030203" pitchFamily="34" charset="0"/>
                <a:cs typeface="Calibri" panose="020F0502020204030204" pitchFamily="34" charset="0"/>
              </a:rPr>
              <a:t>Art. 21, legge 4 novembre 2010, n.183 che modifica l’art 57 del D </a:t>
            </a:r>
            <a:r>
              <a:rPr lang="it-IT" sz="2800" b="1" dirty="0" err="1">
                <a:solidFill>
                  <a:schemeClr val="tx1"/>
                </a:solidFill>
                <a:latin typeface="+mn-lt"/>
                <a:ea typeface="Lato Medium" panose="020F0502020204030203" pitchFamily="34" charset="0"/>
                <a:cs typeface="Calibri" panose="020F0502020204030204" pitchFamily="34" charset="0"/>
              </a:rPr>
              <a:t>Lgs</a:t>
            </a:r>
            <a:r>
              <a:rPr lang="it-IT" sz="2800" b="1" dirty="0">
                <a:solidFill>
                  <a:schemeClr val="tx1"/>
                </a:solidFill>
                <a:latin typeface="+mn-lt"/>
                <a:ea typeface="Lato Medium" panose="020F0502020204030203" pitchFamily="34" charset="0"/>
                <a:cs typeface="Calibri" panose="020F0502020204030204" pitchFamily="34" charset="0"/>
              </a:rPr>
              <a:t> 30 marzo 2001, n. 165 – istituzione CUG che unifica le funzioni che la legge, i contratti collettivi e altre disposizioni attribuiscono ai Comitati per le Pari Opportunità e ai Comitati Paritetici sul fenomeno del mobbing</a:t>
            </a:r>
          </a:p>
          <a:p>
            <a:pPr lvl="0"/>
            <a:endParaRPr lang="it-IT" sz="2800" b="1" dirty="0">
              <a:solidFill>
                <a:schemeClr val="tx1"/>
              </a:solidFill>
              <a:latin typeface="+mn-lt"/>
              <a:ea typeface="Lato Medium" panose="020F0502020204030203" pitchFamily="34" charset="0"/>
              <a:cs typeface="Calibri" panose="020F0502020204030204" pitchFamily="34" charset="0"/>
            </a:endParaRPr>
          </a:p>
          <a:p>
            <a:pPr lvl="0"/>
            <a:r>
              <a:rPr lang="it-IT" sz="2800" b="1" dirty="0">
                <a:solidFill>
                  <a:schemeClr val="tx1"/>
                </a:solidFill>
                <a:latin typeface="+mn-lt"/>
                <a:ea typeface="Lato Medium" panose="020F0502020204030203" pitchFamily="34" charset="0"/>
                <a:cs typeface="Calibri" panose="020F0502020204030204" pitchFamily="34" charset="0"/>
              </a:rPr>
              <a:t>FINALITÀ: ottimizzazione della produttività -&gt;alleanza </a:t>
            </a:r>
          </a:p>
          <a:p>
            <a:pPr lvl="0"/>
            <a:endParaRPr lang="it-IT" sz="2800" b="1" dirty="0">
              <a:solidFill>
                <a:schemeClr val="tx1"/>
              </a:solidFill>
              <a:latin typeface="+mn-lt"/>
              <a:ea typeface="Lato Medium" panose="020F0502020204030203" pitchFamily="34" charset="0"/>
              <a:cs typeface="Calibri" panose="020F0502020204030204" pitchFamily="34" charset="0"/>
            </a:endParaRPr>
          </a:p>
          <a:p>
            <a:pPr lvl="0"/>
            <a:r>
              <a:rPr lang="it-IT" sz="2800" b="1" dirty="0">
                <a:solidFill>
                  <a:schemeClr val="tx1"/>
                </a:solidFill>
                <a:latin typeface="+mn-lt"/>
                <a:ea typeface="Lato Medium" panose="020F0502020204030203" pitchFamily="34" charset="0"/>
                <a:cs typeface="Calibri" panose="020F0502020204030204" pitchFamily="34" charset="0"/>
              </a:rPr>
              <a:t>Direttiva 4 marzo 2011 </a:t>
            </a:r>
          </a:p>
          <a:p>
            <a:pPr lvl="0"/>
            <a:endParaRPr lang="it-IT" sz="2800" b="1" dirty="0">
              <a:solidFill>
                <a:schemeClr val="tx1"/>
              </a:solidFill>
              <a:latin typeface="+mn-lt"/>
              <a:ea typeface="Lato Medium" panose="020F0502020204030203" pitchFamily="34" charset="0"/>
              <a:cs typeface="Calibri" panose="020F0502020204030204" pitchFamily="34" charset="0"/>
            </a:endParaRPr>
          </a:p>
          <a:p>
            <a:pPr lvl="0"/>
            <a:r>
              <a:rPr lang="it-IT" sz="2800" b="1" dirty="0">
                <a:solidFill>
                  <a:schemeClr val="tx1"/>
                </a:solidFill>
                <a:latin typeface="+mn-lt"/>
                <a:ea typeface="Lato Medium" panose="020F0502020204030203" pitchFamily="34" charset="0"/>
                <a:cs typeface="Calibri" panose="020F0502020204030204" pitchFamily="34" charset="0"/>
              </a:rPr>
              <a:t>Direttiva 26 giugno 2019 n. 2 </a:t>
            </a:r>
          </a:p>
          <a:p>
            <a:pPr fontAlgn="base"/>
            <a:r>
              <a:rPr lang="it-IT" sz="2800" b="1" dirty="0">
                <a:solidFill>
                  <a:srgbClr val="000000"/>
                </a:solidFill>
                <a:latin typeface="+mn-lt"/>
              </a:rPr>
              <a:t/>
            </a:r>
            <a:br>
              <a:rPr lang="it-IT" sz="2800" b="1" dirty="0">
                <a:solidFill>
                  <a:srgbClr val="000000"/>
                </a:solidFill>
                <a:latin typeface="+mn-lt"/>
              </a:rPr>
            </a:br>
            <a:endParaRPr lang="it-IT" sz="2800" b="1" dirty="0">
              <a:solidFill>
                <a:srgbClr val="000000"/>
              </a:solidFill>
              <a:latin typeface="+mn-lt"/>
            </a:endParaRPr>
          </a:p>
          <a:p>
            <a:r>
              <a:rPr lang="it-IT" sz="2800" b="1" dirty="0">
                <a:latin typeface="+mn-lt"/>
              </a:rPr>
              <a:t/>
            </a:r>
            <a:br>
              <a:rPr lang="it-IT" sz="2800" b="1" dirty="0">
                <a:latin typeface="+mn-lt"/>
              </a:rPr>
            </a:br>
            <a:endParaRPr lang="it-IT" sz="2800" b="1" dirty="0">
              <a:solidFill>
                <a:schemeClr val="tx1"/>
              </a:solidFill>
              <a:latin typeface="+mn-lt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eaLnBrk="1" hangingPunct="1">
              <a:lnSpc>
                <a:spcPct val="93000"/>
              </a:lnSpc>
              <a:buSzPct val="100000"/>
            </a:pPr>
            <a:endParaRPr lang="it-IT" altLang="it-IT" sz="4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Text Box 1">
            <a:extLst>
              <a:ext uri="{FF2B5EF4-FFF2-40B4-BE49-F238E27FC236}">
                <a16:creationId xmlns:a16="http://schemas.microsoft.com/office/drawing/2014/main" id="{ADEE5FDA-A0A3-4C1F-93ED-FD4CBD89B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28600"/>
            <a:ext cx="10382250" cy="720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5247" tIns="49529" rIns="95247" bIns="49529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lnSpc>
                <a:spcPct val="93000"/>
              </a:lnSpc>
              <a:buSzPct val="100000"/>
            </a:pPr>
            <a:r>
              <a:rPr lang="it-IT" altLang="it-IT" sz="3600" b="1" dirty="0">
                <a:solidFill>
                  <a:srgbClr val="FF0000"/>
                </a:solidFill>
                <a:latin typeface="+mn-lt"/>
              </a:rPr>
              <a:t>Coordinate normative e orizzonte del CUG</a:t>
            </a: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DEA34214-D06A-EB72-D59F-F951AE84E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2F87-AEAA-467F-9BB7-45FF2B0BEC07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8197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">
            <a:extLst>
              <a:ext uri="{FF2B5EF4-FFF2-40B4-BE49-F238E27FC236}">
                <a16:creationId xmlns:a16="http://schemas.microsoft.com/office/drawing/2014/main" id="{408826EB-C9FD-2CEA-EE35-FADACD36F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8150" y="246675"/>
            <a:ext cx="10245393" cy="558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5247" tIns="49529" rIns="95247" bIns="49529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lnSpc>
                <a:spcPct val="93000"/>
              </a:lnSpc>
              <a:buSzPct val="100000"/>
            </a:pPr>
            <a:r>
              <a:rPr lang="it-IT" altLang="it-IT" sz="3600" b="1" dirty="0">
                <a:solidFill>
                  <a:srgbClr val="FF0000"/>
                </a:solidFill>
                <a:latin typeface="+mn-lt"/>
              </a:rPr>
              <a:t>Funzioni del C.U.G. 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1019571A-E43B-1BC0-7822-81B0BFF02BD3}"/>
              </a:ext>
            </a:extLst>
          </p:cNvPr>
          <p:cNvSpPr txBox="1"/>
          <p:nvPr/>
        </p:nvSpPr>
        <p:spPr>
          <a:xfrm>
            <a:off x="1349829" y="792140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PROPOSITIVE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59E6A6A9-287F-FE44-B653-5F9F3C1D9FD3}"/>
              </a:ext>
            </a:extLst>
          </p:cNvPr>
          <p:cNvSpPr txBox="1"/>
          <p:nvPr/>
        </p:nvSpPr>
        <p:spPr>
          <a:xfrm>
            <a:off x="1709058" y="2783355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CONSULTIVE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BCCB839-5571-F421-5531-BCC5F50B5BF2}"/>
              </a:ext>
            </a:extLst>
          </p:cNvPr>
          <p:cNvSpPr txBox="1"/>
          <p:nvPr/>
        </p:nvSpPr>
        <p:spPr>
          <a:xfrm>
            <a:off x="1817914" y="5162379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VERIFICA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8E6AC5A2-12D3-B1DB-5657-1DB11B56A1B2}"/>
              </a:ext>
            </a:extLst>
          </p:cNvPr>
          <p:cNvSpPr txBox="1"/>
          <p:nvPr/>
        </p:nvSpPr>
        <p:spPr>
          <a:xfrm>
            <a:off x="1436913" y="1297226"/>
            <a:ext cx="9808028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it-IT" sz="2000" b="1" dirty="0">
                <a:ea typeface="Lato Medium" panose="020F0502020204030203" pitchFamily="34" charset="0"/>
                <a:cs typeface="Lato Medium" panose="020F0502020204030203" pitchFamily="34" charset="0"/>
              </a:rPr>
              <a:t>Piano Azioni Positive</a:t>
            </a:r>
          </a:p>
          <a:p>
            <a:pPr lvl="0"/>
            <a:r>
              <a:rPr lang="it-IT" sz="2000" b="1" dirty="0">
                <a:ea typeface="Lato Medium" panose="020F0502020204030203" pitchFamily="34" charset="0"/>
                <a:cs typeface="Lato Medium" panose="020F0502020204030203" pitchFamily="34" charset="0"/>
              </a:rPr>
              <a:t>Formazione e diffusione della cultura delle pari opportunità</a:t>
            </a:r>
          </a:p>
          <a:p>
            <a:pPr lvl="0"/>
            <a:r>
              <a:rPr lang="it-IT" sz="2000" b="1" dirty="0">
                <a:ea typeface="Lato Medium" panose="020F0502020204030203" pitchFamily="34" charset="0"/>
                <a:cs typeface="Lato Medium" panose="020F0502020204030203" pitchFamily="34" charset="0"/>
              </a:rPr>
              <a:t>Bilancio di genere</a:t>
            </a:r>
          </a:p>
          <a:p>
            <a:pPr lvl="0"/>
            <a:r>
              <a:rPr lang="it-IT" sz="2000" b="1" dirty="0">
                <a:ea typeface="Lato Medium" panose="020F0502020204030203" pitchFamily="34" charset="0"/>
                <a:cs typeface="Lato Medium" panose="020F0502020204030203" pitchFamily="34" charset="0"/>
              </a:rPr>
              <a:t>Azioni atte a favorire condizioni di benessere lavorativo</a:t>
            </a:r>
          </a:p>
          <a:p>
            <a:pPr lvl="0"/>
            <a:r>
              <a:rPr lang="it-IT" sz="2000" b="1" dirty="0">
                <a:ea typeface="Lato Medium" panose="020F0502020204030203" pitchFamily="34" charset="0"/>
                <a:cs typeface="Lato Medium" panose="020F0502020204030203" pitchFamily="34" charset="0"/>
              </a:rPr>
              <a:t>I</a:t>
            </a:r>
            <a:r>
              <a:rPr lang="it-IT" sz="2000" b="1" dirty="0">
                <a:latin typeface="+mn-lt"/>
                <a:ea typeface="Lato Medium" panose="020F0502020204030203" pitchFamily="34" charset="0"/>
                <a:cs typeface="Lato Medium" panose="020F0502020204030203" pitchFamily="34" charset="0"/>
              </a:rPr>
              <a:t>nterventi e progetti per rimuovere le discriminazioni</a:t>
            </a:r>
            <a:endParaRPr lang="it-IT" sz="2000" b="1" dirty="0">
              <a:ea typeface="Lato Medium" panose="020F0502020204030203" pitchFamily="34" charset="0"/>
              <a:cs typeface="Lato Medium" panose="020F0502020204030203" pitchFamily="34" charset="0"/>
            </a:endParaRP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5444A4F6-34B1-3C54-F27D-6D250377B988}"/>
              </a:ext>
            </a:extLst>
          </p:cNvPr>
          <p:cNvSpPr txBox="1"/>
          <p:nvPr/>
        </p:nvSpPr>
        <p:spPr>
          <a:xfrm>
            <a:off x="1436913" y="3283913"/>
            <a:ext cx="9808027" cy="20005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it-IT" sz="2000" b="1" dirty="0">
                <a:latin typeface="+mn-lt"/>
                <a:ea typeface="Lato Medium" panose="020F0502020204030203" pitchFamily="34" charset="0"/>
                <a:cs typeface="Lato Medium" panose="020F0502020204030203" pitchFamily="34" charset="0"/>
              </a:rPr>
              <a:t>Progetti di riorganizzazione</a:t>
            </a:r>
          </a:p>
          <a:p>
            <a:pPr lvl="0"/>
            <a:r>
              <a:rPr lang="it-IT" sz="2000" b="1" dirty="0">
                <a:latin typeface="+mn-lt"/>
                <a:ea typeface="Lato Medium" panose="020F0502020204030203" pitchFamily="34" charset="0"/>
                <a:cs typeface="Lato Medium" panose="020F0502020204030203" pitchFamily="34" charset="0"/>
              </a:rPr>
              <a:t>Piani di formazione</a:t>
            </a:r>
          </a:p>
          <a:p>
            <a:pPr lvl="0"/>
            <a:r>
              <a:rPr lang="it-IT" sz="2000" b="1" dirty="0">
                <a:latin typeface="+mn-lt"/>
                <a:ea typeface="Lato Medium" panose="020F0502020204030203" pitchFamily="34" charset="0"/>
                <a:cs typeface="Lato Medium" panose="020F0502020204030203" pitchFamily="34" charset="0"/>
              </a:rPr>
              <a:t>Forme di flessibilità lavorativa</a:t>
            </a:r>
          </a:p>
          <a:p>
            <a:pPr lvl="0"/>
            <a:r>
              <a:rPr lang="it-IT" sz="2000" b="1" dirty="0">
                <a:latin typeface="+mn-lt"/>
                <a:ea typeface="Lato Medium" panose="020F0502020204030203" pitchFamily="34" charset="0"/>
                <a:cs typeface="Lato Medium" panose="020F0502020204030203" pitchFamily="34" charset="0"/>
              </a:rPr>
              <a:t>Misure di conciliazione vita lavoro</a:t>
            </a:r>
          </a:p>
          <a:p>
            <a:pPr lvl="0"/>
            <a:r>
              <a:rPr lang="it-IT" sz="2000" b="1" dirty="0">
                <a:latin typeface="+mn-lt"/>
                <a:ea typeface="Lato Medium" panose="020F0502020204030203" pitchFamily="34" charset="0"/>
                <a:cs typeface="Lato Medium" panose="020F0502020204030203" pitchFamily="34" charset="0"/>
              </a:rPr>
              <a:t>Criteri di valutazione del personale</a:t>
            </a:r>
          </a:p>
          <a:p>
            <a:pPr lvl="0"/>
            <a:r>
              <a:rPr lang="it-IT" sz="2000" b="1" dirty="0">
                <a:latin typeface="+mn-lt"/>
                <a:ea typeface="Lato Medium" panose="020F0502020204030203" pitchFamily="34" charset="0"/>
                <a:cs typeface="Lato Medium" panose="020F0502020204030203" pitchFamily="34" charset="0"/>
              </a:rPr>
              <a:t>Contrattazione integrativa su materie di competenza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B3D5A621-5717-FD4B-CB80-AEC31D3BD325}"/>
              </a:ext>
            </a:extLst>
          </p:cNvPr>
          <p:cNvSpPr txBox="1"/>
          <p:nvPr/>
        </p:nvSpPr>
        <p:spPr>
          <a:xfrm>
            <a:off x="1513114" y="5639932"/>
            <a:ext cx="996042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it-IT" sz="2000" b="1" dirty="0">
                <a:latin typeface="+mn-lt"/>
                <a:ea typeface="Lato Medium" panose="020F0502020204030203" pitchFamily="34" charset="0"/>
                <a:cs typeface="Lato Medium" panose="020F0502020204030203" pitchFamily="34" charset="0"/>
              </a:rPr>
              <a:t>Rispetto del principio di non discriminazione</a:t>
            </a:r>
          </a:p>
          <a:p>
            <a:pPr lvl="0"/>
            <a:r>
              <a:rPr lang="it-IT" sz="2000" b="1" dirty="0">
                <a:latin typeface="+mn-lt"/>
                <a:ea typeface="Lato Medium" panose="020F0502020204030203" pitchFamily="34" charset="0"/>
                <a:cs typeface="Lato Medium" panose="020F0502020204030203" pitchFamily="34" charset="0"/>
              </a:rPr>
              <a:t>Relazione sulla condizione del personale</a:t>
            </a:r>
          </a:p>
          <a:p>
            <a:pPr lvl="0"/>
            <a:r>
              <a:rPr lang="it-IT" sz="2000" b="1" dirty="0">
                <a:latin typeface="+mn-lt"/>
                <a:ea typeface="Lato Medium" panose="020F0502020204030203" pitchFamily="34" charset="0"/>
                <a:cs typeface="Lato Medium" panose="020F0502020204030203" pitchFamily="34" charset="0"/>
              </a:rPr>
              <a:t>Relazione su attuazione del Piano Azioni Positive</a:t>
            </a:r>
          </a:p>
        </p:txBody>
      </p:sp>
      <p:sp>
        <p:nvSpPr>
          <p:cNvPr id="18" name="Segnaposto numero diapositiva 17">
            <a:extLst>
              <a:ext uri="{FF2B5EF4-FFF2-40B4-BE49-F238E27FC236}">
                <a16:creationId xmlns:a16="http://schemas.microsoft.com/office/drawing/2014/main" id="{D53C3DBF-047B-F75A-BA8F-18CC8F044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2F87-AEAA-467F-9BB7-45FF2B0BEC07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151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">
            <a:extLst>
              <a:ext uri="{FF2B5EF4-FFF2-40B4-BE49-F238E27FC236}">
                <a16:creationId xmlns:a16="http://schemas.microsoft.com/office/drawing/2014/main" id="{D4785229-5FE3-4D26-9081-490687BF9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694" y="1031937"/>
            <a:ext cx="11101606" cy="4794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5247" tIns="49529" rIns="95247" bIns="49529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lvl="0"/>
            <a:r>
              <a:rPr lang="it-IT" sz="2800" b="1" dirty="0">
                <a:solidFill>
                  <a:schemeClr val="tx1"/>
                </a:solidFill>
                <a:ea typeface="Lato Medium" panose="020F0502020204030203" pitchFamily="34" charset="0"/>
                <a:cs typeface="Calibri" panose="020F0502020204030204" pitchFamily="34" charset="0"/>
              </a:rPr>
              <a:t>13 INCONTRI dal 23 MARZO al 28 SETTEMBRE</a:t>
            </a:r>
          </a:p>
          <a:p>
            <a:pPr lvl="0"/>
            <a:endParaRPr lang="it-IT" b="1" dirty="0">
              <a:solidFill>
                <a:schemeClr val="tx1"/>
              </a:solidFill>
              <a:cs typeface="Calibri" panose="020F0502020204030204" pitchFamily="34" charset="0"/>
            </a:endParaRPr>
          </a:p>
          <a:p>
            <a:pPr lvl="0" algn="just"/>
            <a:r>
              <a:rPr lang="it-IT" sz="2800" b="1" dirty="0">
                <a:solidFill>
                  <a:schemeClr val="tx1"/>
                </a:solidFill>
                <a:cs typeface="Calibri" panose="020F0502020204030204" pitchFamily="34" charset="0"/>
              </a:rPr>
              <a:t>PROPOSTE REGOLE DI FUNZIONAMENTO  CUG</a:t>
            </a:r>
          </a:p>
          <a:p>
            <a:pPr lvl="0"/>
            <a:endParaRPr lang="it-IT" b="1" dirty="0">
              <a:solidFill>
                <a:schemeClr val="tx1"/>
              </a:solidFill>
              <a:cs typeface="Calibri" panose="020F0502020204030204" pitchFamily="34" charset="0"/>
            </a:endParaRPr>
          </a:p>
          <a:p>
            <a:pPr lvl="0"/>
            <a:r>
              <a:rPr lang="it-IT" sz="2800" b="1" dirty="0">
                <a:solidFill>
                  <a:schemeClr val="tx1"/>
                </a:solidFill>
                <a:cs typeface="Calibri" panose="020F0502020204030204" pitchFamily="34" charset="0"/>
              </a:rPr>
              <a:t>RACCOLTA DI ESPERIENZE </a:t>
            </a:r>
            <a:r>
              <a:rPr lang="it-IT" sz="2800" b="1" dirty="0" smtClean="0">
                <a:solidFill>
                  <a:schemeClr val="tx1"/>
                </a:solidFill>
                <a:cs typeface="Calibri" panose="020F0502020204030204" pitchFamily="34" charset="0"/>
              </a:rPr>
              <a:t>GENERATIVE </a:t>
            </a:r>
            <a:r>
              <a:rPr lang="it-IT" sz="2800" b="1" dirty="0">
                <a:solidFill>
                  <a:schemeClr val="tx1"/>
                </a:solidFill>
                <a:cs typeface="Calibri" panose="020F0502020204030204" pitchFamily="34" charset="0"/>
              </a:rPr>
              <a:t>DI CONSAPEVOLEZZA DEL DUPLICE RUOLO DEL CUG: STRUMENTO PER OSSERVARE, PROPORRE E IMPLEMENTARE </a:t>
            </a:r>
          </a:p>
          <a:p>
            <a:pPr lvl="0"/>
            <a:endParaRPr lang="it-IT" b="1" dirty="0">
              <a:solidFill>
                <a:schemeClr val="tx1"/>
              </a:solidFill>
              <a:cs typeface="Calibri" panose="020F0502020204030204" pitchFamily="34" charset="0"/>
            </a:endParaRPr>
          </a:p>
          <a:p>
            <a:pPr lvl="0"/>
            <a:r>
              <a:rPr lang="it-IT" sz="2800" b="1" dirty="0">
                <a:solidFill>
                  <a:schemeClr val="tx1"/>
                </a:solidFill>
                <a:cs typeface="Calibri" panose="020F0502020204030204" pitchFamily="34" charset="0"/>
              </a:rPr>
              <a:t>INTERAZIONE CON L’AMMINISTRAZIONE COMUNALE</a:t>
            </a:r>
          </a:p>
          <a:p>
            <a:pPr lvl="0"/>
            <a:endParaRPr lang="it-IT" sz="2800" b="1" dirty="0">
              <a:solidFill>
                <a:schemeClr val="tx1"/>
              </a:solidFill>
              <a:cs typeface="Calibri" panose="020F0502020204030204" pitchFamily="34" charset="0"/>
            </a:endParaRPr>
          </a:p>
          <a:p>
            <a:r>
              <a:rPr lang="it-IT" sz="2800" b="1" dirty="0">
                <a:solidFill>
                  <a:schemeClr val="tx1"/>
                </a:solidFill>
                <a:cs typeface="Calibri" panose="020F0502020204030204" pitchFamily="34" charset="0"/>
              </a:rPr>
              <a:t>INDIVIDUAZIONE TEMI DI APPROFONDIMENTO E DEFINIZIONE DEI TAVOLI DI LAVORO</a:t>
            </a:r>
          </a:p>
          <a:p>
            <a:pPr lvl="0"/>
            <a:endParaRPr lang="it-IT" sz="2800" b="1" dirty="0">
              <a:solidFill>
                <a:schemeClr val="tx1"/>
              </a:solidFill>
              <a:latin typeface="Lato Medium" panose="020F0502020204030203" pitchFamily="34" charset="0"/>
            </a:endParaRPr>
          </a:p>
          <a:p>
            <a:pPr lvl="0"/>
            <a:endParaRPr lang="it-IT" sz="2800" b="1" dirty="0">
              <a:solidFill>
                <a:schemeClr val="tx1"/>
              </a:solidFill>
              <a:latin typeface="Lato Medium" panose="020F0502020204030203" pitchFamily="34" charset="0"/>
            </a:endParaRPr>
          </a:p>
          <a:p>
            <a:pPr lvl="0"/>
            <a:endParaRPr lang="it-IT" sz="2800" b="1" dirty="0">
              <a:solidFill>
                <a:srgbClr val="000000"/>
              </a:solidFill>
              <a:latin typeface="+mn-lt"/>
            </a:endParaRPr>
          </a:p>
          <a:p>
            <a:r>
              <a:rPr lang="it-IT" sz="2800" b="1" dirty="0"/>
              <a:t/>
            </a:r>
            <a:br>
              <a:rPr lang="it-IT" sz="2800" b="1" dirty="0"/>
            </a:br>
            <a:endParaRPr lang="it-IT" altLang="it-IT" sz="4400" b="1" dirty="0">
              <a:solidFill>
                <a:srgbClr val="FF0000"/>
              </a:solidFill>
              <a:latin typeface="Lato Black" pitchFamily="34" charset="0"/>
            </a:endParaRPr>
          </a:p>
        </p:txBody>
      </p:sp>
      <p:sp>
        <p:nvSpPr>
          <p:cNvPr id="7" name="Text Box 1">
            <a:extLst>
              <a:ext uri="{FF2B5EF4-FFF2-40B4-BE49-F238E27FC236}">
                <a16:creationId xmlns:a16="http://schemas.microsoft.com/office/drawing/2014/main" id="{ADEE5FDA-A0A3-4C1F-93ED-FD4CBD89B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228600"/>
            <a:ext cx="11029950" cy="720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5247" tIns="49529" rIns="95247" bIns="49529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lnSpc>
                <a:spcPct val="93000"/>
              </a:lnSpc>
              <a:buSzPct val="100000"/>
            </a:pPr>
            <a:r>
              <a:rPr lang="it-IT" altLang="it-IT" sz="3200" b="1" dirty="0">
                <a:solidFill>
                  <a:srgbClr val="FF0000"/>
                </a:solidFill>
                <a:latin typeface="Lato Black" pitchFamily="34" charset="0"/>
              </a:rPr>
              <a:t>Il percorso da </a:t>
            </a:r>
            <a:r>
              <a:rPr lang="it-IT" altLang="it-IT" sz="3200" b="1" dirty="0">
                <a:solidFill>
                  <a:srgbClr val="FF0000"/>
                </a:solidFill>
                <a:latin typeface="+mn-lt"/>
              </a:rPr>
              <a:t>marzo</a:t>
            </a:r>
            <a:r>
              <a:rPr lang="it-IT" altLang="it-IT" sz="3200" b="1" dirty="0">
                <a:solidFill>
                  <a:srgbClr val="FF0000"/>
                </a:solidFill>
                <a:latin typeface="Lato Black" pitchFamily="34" charset="0"/>
              </a:rPr>
              <a:t> a settembre 2023</a:t>
            </a: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15DB24C4-C217-688B-0C61-4497FC5CD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2F87-AEAA-467F-9BB7-45FF2B0BEC07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3785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">
            <a:extLst>
              <a:ext uri="{FF2B5EF4-FFF2-40B4-BE49-F238E27FC236}">
                <a16:creationId xmlns:a16="http://schemas.microsoft.com/office/drawing/2014/main" id="{D4785229-5FE3-4D26-9081-490687BF9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694" y="835494"/>
            <a:ext cx="11368306" cy="4794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5247" tIns="49529" rIns="95247" bIns="49529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r>
              <a:rPr lang="it-IT" sz="2800" dirty="0"/>
              <a:t/>
            </a:r>
            <a:br>
              <a:rPr lang="it-IT" sz="2800" dirty="0"/>
            </a:br>
            <a:endParaRPr lang="it-IT" sz="2800" dirty="0">
              <a:solidFill>
                <a:schemeClr val="tx1"/>
              </a:solidFill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eaLnBrk="1" hangingPunct="1">
              <a:lnSpc>
                <a:spcPct val="93000"/>
              </a:lnSpc>
              <a:buSzPct val="100000"/>
            </a:pPr>
            <a:endParaRPr lang="it-IT" altLang="it-IT" sz="4400" b="1" dirty="0">
              <a:solidFill>
                <a:srgbClr val="FF0000"/>
              </a:solidFill>
              <a:latin typeface="Lato Black" pitchFamily="34" charset="0"/>
            </a:endParaRPr>
          </a:p>
        </p:txBody>
      </p:sp>
      <p:sp>
        <p:nvSpPr>
          <p:cNvPr id="7" name="Text Box 1">
            <a:extLst>
              <a:ext uri="{FF2B5EF4-FFF2-40B4-BE49-F238E27FC236}">
                <a16:creationId xmlns:a16="http://schemas.microsoft.com/office/drawing/2014/main" id="{ADEE5FDA-A0A3-4C1F-93ED-FD4CBD89B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3672" y="228600"/>
            <a:ext cx="10312978" cy="720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5247" tIns="49529" rIns="95247" bIns="49529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lnSpc>
                <a:spcPct val="93000"/>
              </a:lnSpc>
              <a:buSzPct val="100000"/>
            </a:pPr>
            <a:r>
              <a:rPr lang="it-IT" altLang="it-IT" sz="3600" b="1" dirty="0">
                <a:solidFill>
                  <a:srgbClr val="FF0000"/>
                </a:solidFill>
                <a:latin typeface="+mn-lt"/>
              </a:rPr>
              <a:t>Tavoli di lavoro </a:t>
            </a: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9985254"/>
              </p:ext>
            </p:extLst>
          </p:nvPr>
        </p:nvGraphicFramePr>
        <p:xfrm>
          <a:off x="983672" y="1228380"/>
          <a:ext cx="10312978" cy="4473325"/>
        </p:xfrm>
        <a:graphic>
          <a:graphicData uri="http://schemas.openxmlformats.org/drawingml/2006/table">
            <a:tbl>
              <a:tblPr/>
              <a:tblGrid>
                <a:gridCol w="2043737">
                  <a:extLst>
                    <a:ext uri="{9D8B030D-6E8A-4147-A177-3AD203B41FA5}">
                      <a16:colId xmlns:a16="http://schemas.microsoft.com/office/drawing/2014/main" val="10134205"/>
                    </a:ext>
                  </a:extLst>
                </a:gridCol>
                <a:gridCol w="1175367">
                  <a:extLst>
                    <a:ext uri="{9D8B030D-6E8A-4147-A177-3AD203B41FA5}">
                      <a16:colId xmlns:a16="http://schemas.microsoft.com/office/drawing/2014/main" val="654816252"/>
                    </a:ext>
                  </a:extLst>
                </a:gridCol>
                <a:gridCol w="782847">
                  <a:extLst>
                    <a:ext uri="{9D8B030D-6E8A-4147-A177-3AD203B41FA5}">
                      <a16:colId xmlns:a16="http://schemas.microsoft.com/office/drawing/2014/main" val="832833783"/>
                    </a:ext>
                  </a:extLst>
                </a:gridCol>
                <a:gridCol w="1113969">
                  <a:extLst>
                    <a:ext uri="{9D8B030D-6E8A-4147-A177-3AD203B41FA5}">
                      <a16:colId xmlns:a16="http://schemas.microsoft.com/office/drawing/2014/main" val="1070558171"/>
                    </a:ext>
                  </a:extLst>
                </a:gridCol>
                <a:gridCol w="993362">
                  <a:extLst>
                    <a:ext uri="{9D8B030D-6E8A-4147-A177-3AD203B41FA5}">
                      <a16:colId xmlns:a16="http://schemas.microsoft.com/office/drawing/2014/main" val="4058857172"/>
                    </a:ext>
                  </a:extLst>
                </a:gridCol>
                <a:gridCol w="1157825">
                  <a:extLst>
                    <a:ext uri="{9D8B030D-6E8A-4147-A177-3AD203B41FA5}">
                      <a16:colId xmlns:a16="http://schemas.microsoft.com/office/drawing/2014/main" val="1527747772"/>
                    </a:ext>
                  </a:extLst>
                </a:gridCol>
                <a:gridCol w="1045990">
                  <a:extLst>
                    <a:ext uri="{9D8B030D-6E8A-4147-A177-3AD203B41FA5}">
                      <a16:colId xmlns:a16="http://schemas.microsoft.com/office/drawing/2014/main" val="1495666769"/>
                    </a:ext>
                  </a:extLst>
                </a:gridCol>
                <a:gridCol w="1429740">
                  <a:extLst>
                    <a:ext uri="{9D8B030D-6E8A-4147-A177-3AD203B41FA5}">
                      <a16:colId xmlns:a16="http://schemas.microsoft.com/office/drawing/2014/main" val="4166639396"/>
                    </a:ext>
                  </a:extLst>
                </a:gridCol>
                <a:gridCol w="570141">
                  <a:extLst>
                    <a:ext uri="{9D8B030D-6E8A-4147-A177-3AD203B41FA5}">
                      <a16:colId xmlns:a16="http://schemas.microsoft.com/office/drawing/2014/main" val="271562503"/>
                    </a:ext>
                  </a:extLst>
                </a:gridCol>
              </a:tblGrid>
              <a:tr h="221518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Lato Heavy"/>
                        </a:rPr>
                        <a:t>TAVOLI DI LAVORO CUG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113549"/>
                  </a:ext>
                </a:extLst>
              </a:tr>
              <a:tr h="465787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800" b="1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BENESSERE ORGANIZZATIVO 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1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700" b="1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PARI OPPORTUNITA'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1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700" b="1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POLITICHE INNOVATIVE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1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700" b="1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FORMAZIONE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700" b="1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REGOLAMENTO e APPROFONDIMENTI NORMATIVI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1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700" b="1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COMUNICAZIONE promozione del Comitato, gestione della casella di posta CUG 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1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1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545232"/>
                  </a:ext>
                </a:extLst>
              </a:tr>
              <a:tr h="32210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COMPONENTI </a:t>
                      </a:r>
                      <a:r>
                        <a:rPr lang="it-IT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EFFETTIVI/E </a:t>
                      </a:r>
                      <a:r>
                        <a:rPr lang="it-IT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AMMINISTRAZIONE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1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Formazione Generale e CUG **  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1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1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stato e promozione della formazione, specifica per singola  Direzione **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1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2379357"/>
                  </a:ext>
                </a:extLst>
              </a:tr>
              <a:tr h="227505">
                <a:tc>
                  <a:txBody>
                    <a:bodyPr/>
                    <a:lstStyle/>
                    <a:p>
                      <a:pPr algn="l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Presidente                                                 GIOVANNA FRANCESCA MARIA COLACE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9332121"/>
                  </a:ext>
                </a:extLst>
              </a:tr>
              <a:tr h="120937">
                <a:tc>
                  <a:txBody>
                    <a:bodyPr/>
                    <a:lstStyle/>
                    <a:p>
                      <a:pPr algn="l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ELENA BUZZI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1216471"/>
                  </a:ext>
                </a:extLst>
              </a:tr>
              <a:tr h="120937">
                <a:tc>
                  <a:txBody>
                    <a:bodyPr/>
                    <a:lstStyle/>
                    <a:p>
                      <a:pPr algn="l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MARCO PAPA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6276979"/>
                  </a:ext>
                </a:extLst>
              </a:tr>
              <a:tr h="120937">
                <a:tc>
                  <a:txBody>
                    <a:bodyPr/>
                    <a:lstStyle/>
                    <a:p>
                      <a:pPr algn="l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CLAUDIA VALENTINI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1045660"/>
                  </a:ext>
                </a:extLst>
              </a:tr>
              <a:tr h="120937">
                <a:tc>
                  <a:txBody>
                    <a:bodyPr/>
                    <a:lstStyle/>
                    <a:p>
                      <a:pPr algn="l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PAOLA PETRUCCI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X*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249659"/>
                  </a:ext>
                </a:extLst>
              </a:tr>
              <a:tr h="161648">
                <a:tc>
                  <a:txBody>
                    <a:bodyPr/>
                    <a:lstStyle/>
                    <a:p>
                      <a:pPr algn="l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MONICA CHIAPELLO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3568303"/>
                  </a:ext>
                </a:extLst>
              </a:tr>
              <a:tr h="120937">
                <a:tc>
                  <a:txBody>
                    <a:bodyPr/>
                    <a:lstStyle/>
                    <a:p>
                      <a:pPr algn="l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SIMONA GIANA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4599299"/>
                  </a:ext>
                </a:extLst>
              </a:tr>
              <a:tr h="161648">
                <a:tc>
                  <a:txBody>
                    <a:bodyPr/>
                    <a:lstStyle/>
                    <a:p>
                      <a:pPr algn="l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LUCA GIOVE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2407942"/>
                  </a:ext>
                </a:extLst>
              </a:tr>
              <a:tr h="120937">
                <a:tc>
                  <a:txBody>
                    <a:bodyPr/>
                    <a:lstStyle/>
                    <a:p>
                      <a:pPr algn="l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2857290"/>
                  </a:ext>
                </a:extLst>
              </a:tr>
              <a:tr h="120937">
                <a:tc>
                  <a:txBody>
                    <a:bodyPr/>
                    <a:lstStyle/>
                    <a:p>
                      <a:pPr algn="l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FEDERICA TASSARA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X*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2371975"/>
                  </a:ext>
                </a:extLst>
              </a:tr>
              <a:tr h="125727">
                <a:tc>
                  <a:txBody>
                    <a:bodyPr/>
                    <a:lstStyle/>
                    <a:p>
                      <a:pPr algn="l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8313097"/>
                  </a:ext>
                </a:extLst>
              </a:tr>
              <a:tr h="125727">
                <a:tc>
                  <a:txBody>
                    <a:bodyPr/>
                    <a:lstStyle/>
                    <a:p>
                      <a:pPr algn="l" fontAlgn="ctr"/>
                      <a:r>
                        <a:rPr lang="it-IT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COMPONENTI </a:t>
                      </a:r>
                      <a:r>
                        <a:rPr lang="it-IT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EFFETTIVI/E </a:t>
                      </a:r>
                      <a:r>
                        <a:rPr lang="it-IT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OOSS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0734484"/>
                  </a:ext>
                </a:extLst>
              </a:tr>
              <a:tr h="227505">
                <a:tc>
                  <a:txBody>
                    <a:bodyPr/>
                    <a:lstStyle/>
                    <a:p>
                      <a:pPr algn="l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Vice Presidente in carica                                 ANTONELLA TARANTOLO (CGIl)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5545702"/>
                  </a:ext>
                </a:extLst>
              </a:tr>
              <a:tr h="120937">
                <a:tc>
                  <a:txBody>
                    <a:bodyPr/>
                    <a:lstStyle/>
                    <a:p>
                      <a:pPr algn="l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NICOLETTA PAOLA CARRIERO (CISL)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6965929"/>
                  </a:ext>
                </a:extLst>
              </a:tr>
              <a:tr h="120937">
                <a:tc>
                  <a:txBody>
                    <a:bodyPr/>
                    <a:lstStyle/>
                    <a:p>
                      <a:pPr algn="l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ELISABETTA GATTI (UIL)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110034"/>
                  </a:ext>
                </a:extLst>
              </a:tr>
              <a:tr h="120937">
                <a:tc>
                  <a:txBody>
                    <a:bodyPr/>
                    <a:lstStyle/>
                    <a:p>
                      <a:pPr algn="l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ROBERTA CASTELLI (CSA)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X*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4867933"/>
                  </a:ext>
                </a:extLst>
              </a:tr>
              <a:tr h="120937">
                <a:tc>
                  <a:txBody>
                    <a:bodyPr/>
                    <a:lstStyle/>
                    <a:p>
                      <a:pPr algn="l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PAOLA MARIA MENNI (FEDIR)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0762840"/>
                  </a:ext>
                </a:extLst>
              </a:tr>
              <a:tr h="125727">
                <a:tc>
                  <a:txBody>
                    <a:bodyPr/>
                    <a:lstStyle/>
                    <a:p>
                      <a:pPr algn="l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7701357"/>
                  </a:ext>
                </a:extLst>
              </a:tr>
              <a:tr h="125727">
                <a:tc>
                  <a:txBody>
                    <a:bodyPr/>
                    <a:lstStyle/>
                    <a:p>
                      <a:pPr algn="l" fontAlgn="ctr"/>
                      <a:r>
                        <a:rPr lang="it-IT" sz="700" b="1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COMPONENTI SUPPLENTI</a:t>
                      </a:r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 </a:t>
                      </a:r>
                      <a:r>
                        <a:rPr lang="it-IT" sz="700" b="1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OOSS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Lato Medium"/>
                      </a:endParaRP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2760682"/>
                  </a:ext>
                </a:extLst>
              </a:tr>
              <a:tr h="120937">
                <a:tc>
                  <a:txBody>
                    <a:bodyPr/>
                    <a:lstStyle/>
                    <a:p>
                      <a:pPr algn="l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MARCELLA RUSCIANO (CGIL)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1603963"/>
                  </a:ext>
                </a:extLst>
              </a:tr>
              <a:tr h="120937">
                <a:tc>
                  <a:txBody>
                    <a:bodyPr/>
                    <a:lstStyle/>
                    <a:p>
                      <a:pPr algn="l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GIOVANNI AUREA (CISL)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0361714"/>
                  </a:ext>
                </a:extLst>
              </a:tr>
              <a:tr h="120937">
                <a:tc>
                  <a:txBody>
                    <a:bodyPr/>
                    <a:lstStyle/>
                    <a:p>
                      <a:pPr algn="l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DANIELA BELLIS (UIL)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7073742"/>
                  </a:ext>
                </a:extLst>
              </a:tr>
              <a:tr h="120937">
                <a:tc>
                  <a:txBody>
                    <a:bodyPr/>
                    <a:lstStyle/>
                    <a:p>
                      <a:pPr algn="l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SUSANNA PALMA (CSA)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9204262"/>
                  </a:ext>
                </a:extLst>
              </a:tr>
              <a:tr h="120937">
                <a:tc>
                  <a:txBody>
                    <a:bodyPr/>
                    <a:lstStyle/>
                    <a:p>
                      <a:pPr algn="l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MARCO MALDONE (FEDIR)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X*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X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3603463"/>
                  </a:ext>
                </a:extLst>
              </a:tr>
              <a:tr h="125727">
                <a:tc>
                  <a:txBody>
                    <a:bodyPr/>
                    <a:lstStyle/>
                    <a:p>
                      <a:pPr algn="l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/>
                        </a:rPr>
                        <a:t> </a:t>
                      </a:r>
                    </a:p>
                  </a:txBody>
                  <a:tcPr marL="5987" marR="5987" marT="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614171"/>
                  </a:ext>
                </a:extLst>
              </a:tr>
            </a:tbl>
          </a:graphicData>
        </a:graphic>
      </p:graphicFrame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D433A6AB-8913-275C-2C81-656113F33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2F87-AEAA-467F-9BB7-45FF2B0BEC07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3550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">
            <a:extLst>
              <a:ext uri="{FF2B5EF4-FFF2-40B4-BE49-F238E27FC236}">
                <a16:creationId xmlns:a16="http://schemas.microsoft.com/office/drawing/2014/main" id="{D4785229-5FE3-4D26-9081-490687BF9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1" y="1069088"/>
            <a:ext cx="10820398" cy="456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5247" tIns="49529" rIns="95247" bIns="49529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lvl="0" algn="just"/>
            <a:r>
              <a:rPr lang="it-IT" altLang="it-IT" sz="2800" b="1" dirty="0">
                <a:solidFill>
                  <a:schemeClr val="tx2">
                    <a:lumMod val="50000"/>
                  </a:schemeClr>
                </a:solidFill>
                <a:cs typeface="Calibri" panose="020F0502020204030204" pitchFamily="34" charset="0"/>
              </a:rPr>
              <a:t>Intervento sul Piano delle Azioni Positive 2023: convivenza diversità e accessibilità</a:t>
            </a:r>
          </a:p>
          <a:p>
            <a:pPr lvl="0" algn="just"/>
            <a:r>
              <a:rPr lang="it-IT" altLang="it-IT" sz="2800" b="1" dirty="0">
                <a:solidFill>
                  <a:schemeClr val="tx2">
                    <a:lumMod val="50000"/>
                  </a:schemeClr>
                </a:solidFill>
                <a:cs typeface="Calibri" panose="020F0502020204030204" pitchFamily="34" charset="0"/>
              </a:rPr>
              <a:t>Elaborazione mappe ragionate sulla distribuzione di genere nel personale: richiesta dati a Risorse Umane</a:t>
            </a:r>
          </a:p>
          <a:p>
            <a:pPr lvl="0"/>
            <a:r>
              <a:rPr lang="it-IT" altLang="it-IT" sz="2800" b="1" dirty="0">
                <a:solidFill>
                  <a:schemeClr val="tx2">
                    <a:lumMod val="50000"/>
                  </a:schemeClr>
                </a:solidFill>
                <a:cs typeface="Calibri" panose="020F0502020204030204" pitchFamily="34" charset="0"/>
              </a:rPr>
              <a:t>Partecipazione trasmissione Pari Opportunità </a:t>
            </a:r>
          </a:p>
          <a:p>
            <a:pPr eaLnBrk="1" hangingPunct="1">
              <a:lnSpc>
                <a:spcPct val="93000"/>
              </a:lnSpc>
              <a:buSzPct val="100000"/>
            </a:pPr>
            <a:r>
              <a:rPr lang="it-IT" altLang="it-IT" sz="2800" b="1" dirty="0">
                <a:solidFill>
                  <a:schemeClr val="tx2">
                    <a:lumMod val="50000"/>
                  </a:schemeClr>
                </a:solidFill>
                <a:cs typeface="Calibri" panose="020F0502020204030204" pitchFamily="34" charset="0"/>
              </a:rPr>
              <a:t>Disponibilità ad intervenire sull’elaborazione di un piano formativo nelle materie di competenza espressa con: </a:t>
            </a:r>
          </a:p>
          <a:p>
            <a:pPr marL="571500" indent="-571500" eaLnBrk="1" hangingPunct="1">
              <a:lnSpc>
                <a:spcPct val="93000"/>
              </a:lnSpc>
              <a:buSzPct val="100000"/>
              <a:buFont typeface="Arial" panose="020B0604020202020204" pitchFamily="34" charset="0"/>
              <a:buChar char="•"/>
            </a:pPr>
            <a:r>
              <a:rPr lang="it-IT" altLang="it-IT" sz="2800" b="1" dirty="0">
                <a:solidFill>
                  <a:schemeClr val="tx2">
                    <a:lumMod val="50000"/>
                  </a:schemeClr>
                </a:solidFill>
                <a:cs typeface="Calibri" panose="020F0502020204030204" pitchFamily="34" charset="0"/>
              </a:rPr>
              <a:t>Lettera PL – contatti con scuola del corpo -&gt; interventi</a:t>
            </a:r>
          </a:p>
          <a:p>
            <a:pPr marL="571500" indent="-571500" eaLnBrk="1" hangingPunct="1">
              <a:lnSpc>
                <a:spcPct val="93000"/>
              </a:lnSpc>
              <a:buSzPct val="100000"/>
              <a:buFont typeface="Arial" panose="020B0604020202020204" pitchFamily="34" charset="0"/>
              <a:buChar char="•"/>
            </a:pPr>
            <a:r>
              <a:rPr lang="it-IT" altLang="it-IT" sz="2800" b="1" dirty="0">
                <a:solidFill>
                  <a:schemeClr val="tx2">
                    <a:lumMod val="50000"/>
                  </a:schemeClr>
                </a:solidFill>
                <a:cs typeface="Calibri" panose="020F0502020204030204" pitchFamily="34" charset="0"/>
              </a:rPr>
              <a:t>Richiesta a Responsabile Unità Formazione, aggiornamento e sviluppo professionale</a:t>
            </a:r>
          </a:p>
          <a:p>
            <a:pPr eaLnBrk="1" hangingPunct="1">
              <a:lnSpc>
                <a:spcPct val="93000"/>
              </a:lnSpc>
              <a:buSzPct val="100000"/>
            </a:pPr>
            <a:r>
              <a:rPr lang="it-IT" altLang="it-IT" sz="2800" b="1" dirty="0">
                <a:solidFill>
                  <a:schemeClr val="tx2">
                    <a:lumMod val="50000"/>
                  </a:schemeClr>
                </a:solidFill>
                <a:cs typeface="Calibri" panose="020F0502020204030204" pitchFamily="34" charset="0"/>
              </a:rPr>
              <a:t>Nuovo Regolamento e ricognizione pareri consultivi CUG</a:t>
            </a:r>
          </a:p>
          <a:p>
            <a:pPr eaLnBrk="1" hangingPunct="1">
              <a:lnSpc>
                <a:spcPct val="93000"/>
              </a:lnSpc>
              <a:buSzPct val="100000"/>
            </a:pPr>
            <a:endParaRPr lang="it-IT" altLang="it-IT" sz="3600" b="1" dirty="0">
              <a:solidFill>
                <a:schemeClr val="tx2">
                  <a:lumMod val="50000"/>
                </a:schemeClr>
              </a:solidFill>
              <a:latin typeface="Lato Black" pitchFamily="34" charset="0"/>
            </a:endParaRPr>
          </a:p>
        </p:txBody>
      </p:sp>
      <p:sp>
        <p:nvSpPr>
          <p:cNvPr id="7" name="Text Box 1">
            <a:extLst>
              <a:ext uri="{FF2B5EF4-FFF2-40B4-BE49-F238E27FC236}">
                <a16:creationId xmlns:a16="http://schemas.microsoft.com/office/drawing/2014/main" id="{ADEE5FDA-A0A3-4C1F-93ED-FD4CBD89B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628" y="348343"/>
            <a:ext cx="10994571" cy="720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5247" tIns="49529" rIns="95247" bIns="49529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lnSpc>
                <a:spcPct val="93000"/>
              </a:lnSpc>
              <a:buSzPct val="100000"/>
            </a:pPr>
            <a:r>
              <a:rPr lang="it-IT" altLang="it-IT" sz="3600" b="1" dirty="0">
                <a:solidFill>
                  <a:srgbClr val="FF0000"/>
                </a:solidFill>
                <a:latin typeface="+mn-lt"/>
              </a:rPr>
              <a:t>Primi risultati – funzione propositiva</a:t>
            </a: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A33EFFC7-9E1D-DB74-EEA1-224694BDD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2F87-AEAA-467F-9BB7-45FF2B0BEC07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66447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7302</TotalTime>
  <Words>1287</Words>
  <Application>Microsoft Office PowerPoint</Application>
  <PresentationFormat>Widescreen</PresentationFormat>
  <Paragraphs>408</Paragraphs>
  <Slides>15</Slides>
  <Notes>14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4" baseType="lpstr">
      <vt:lpstr>Arial</vt:lpstr>
      <vt:lpstr>Arial Unicode MS</vt:lpstr>
      <vt:lpstr>Calibri</vt:lpstr>
      <vt:lpstr>Calibri Light</vt:lpstr>
      <vt:lpstr>Lato Black</vt:lpstr>
      <vt:lpstr>Lato Heavy</vt:lpstr>
      <vt:lpstr>Lato Medium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Bianca Greco</dc:creator>
  <cp:lastModifiedBy>Elena Buzzi</cp:lastModifiedBy>
  <cp:revision>277</cp:revision>
  <dcterms:created xsi:type="dcterms:W3CDTF">2019-09-24T08:28:34Z</dcterms:created>
  <dcterms:modified xsi:type="dcterms:W3CDTF">2023-10-06T09:11:21Z</dcterms:modified>
</cp:coreProperties>
</file>