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57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5C0D"/>
    <a:srgbClr val="38556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/>
    <p:restoredTop sz="94558"/>
  </p:normalViewPr>
  <p:slideViewPr>
    <p:cSldViewPr snapToGrid="0">
      <p:cViewPr varScale="1">
        <p:scale>
          <a:sx n="83" d="100"/>
          <a:sy n="83" d="100"/>
        </p:scale>
        <p:origin x="672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6" d="100"/>
          <a:sy n="136" d="100"/>
        </p:scale>
        <p:origin x="460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lang="en-US"/>
              <a:t>Diffusione del credito al consumo </a:t>
            </a:r>
          </a:p>
          <a:p>
            <a:pPr>
              <a:defRPr/>
            </a:pPr>
            <a:r>
              <a:rPr lang="en-US"/>
              <a:t>(% sul totale delle famiglie)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9746360180313785E-2"/>
          <c:y val="0.18119770851045233"/>
          <c:w val="0.89736873697962638"/>
          <c:h val="0.70565059286862608"/>
        </c:manualLayout>
      </c:layout>
      <c:lineChart>
        <c:grouping val="standard"/>
        <c:varyColors val="0"/>
        <c:ser>
          <c:idx val="0"/>
          <c:order val="0"/>
          <c:tx>
            <c:strRef>
              <c:f>tav.S48!$A$5</c:f>
              <c:strCache>
                <c:ptCount val="1"/>
                <c:pt idx="0">
                  <c:v>Diffusione del credito al consumo (% sul totale delle famiglie)</c:v>
                </c:pt>
              </c:strCache>
            </c:strRef>
          </c:tx>
          <c:spPr>
            <a:ln w="38100" cap="rnd">
              <a:solidFill>
                <a:srgbClr val="EB5C0D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it-I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2700" cap="rnd">
                <a:solidFill>
                  <a:schemeClr val="bg1">
                    <a:lumMod val="85000"/>
                  </a:schemeClr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tav.S48!$B$4:$R$4</c:f>
              <c:numCache>
                <c:formatCode>General</c:formatCode>
                <c:ptCount val="17"/>
                <c:pt idx="0">
                  <c:v>1987</c:v>
                </c:pt>
                <c:pt idx="1">
                  <c:v>1989</c:v>
                </c:pt>
                <c:pt idx="2">
                  <c:v>1991</c:v>
                </c:pt>
                <c:pt idx="3">
                  <c:v>1993</c:v>
                </c:pt>
                <c:pt idx="4">
                  <c:v>1995</c:v>
                </c:pt>
                <c:pt idx="5">
                  <c:v>1998</c:v>
                </c:pt>
                <c:pt idx="6">
                  <c:v>2000</c:v>
                </c:pt>
                <c:pt idx="7">
                  <c:v>2002</c:v>
                </c:pt>
                <c:pt idx="8">
                  <c:v>2004</c:v>
                </c:pt>
                <c:pt idx="9">
                  <c:v>2006</c:v>
                </c:pt>
                <c:pt idx="10">
                  <c:v>2008</c:v>
                </c:pt>
                <c:pt idx="11">
                  <c:v>2010</c:v>
                </c:pt>
                <c:pt idx="12">
                  <c:v>2012</c:v>
                </c:pt>
                <c:pt idx="13">
                  <c:v>2014</c:v>
                </c:pt>
                <c:pt idx="14">
                  <c:v>2016</c:v>
                </c:pt>
                <c:pt idx="15">
                  <c:v>2020</c:v>
                </c:pt>
                <c:pt idx="16">
                  <c:v>2022</c:v>
                </c:pt>
              </c:numCache>
            </c:numRef>
          </c:cat>
          <c:val>
            <c:numRef>
              <c:f>tav.S48!$B$5:$R$5</c:f>
              <c:numCache>
                <c:formatCode>0.0</c:formatCode>
                <c:ptCount val="17"/>
                <c:pt idx="0">
                  <c:v>7.9</c:v>
                </c:pt>
                <c:pt idx="1">
                  <c:v>7.4</c:v>
                </c:pt>
                <c:pt idx="2">
                  <c:v>8</c:v>
                </c:pt>
                <c:pt idx="3">
                  <c:v>9.4</c:v>
                </c:pt>
                <c:pt idx="4">
                  <c:v>9.4</c:v>
                </c:pt>
                <c:pt idx="5">
                  <c:v>12</c:v>
                </c:pt>
                <c:pt idx="6">
                  <c:v>11.1</c:v>
                </c:pt>
                <c:pt idx="7">
                  <c:v>10.9</c:v>
                </c:pt>
                <c:pt idx="8">
                  <c:v>12.5</c:v>
                </c:pt>
                <c:pt idx="9">
                  <c:v>12.8</c:v>
                </c:pt>
                <c:pt idx="10">
                  <c:v>16.3</c:v>
                </c:pt>
                <c:pt idx="11">
                  <c:v>16.3</c:v>
                </c:pt>
                <c:pt idx="12">
                  <c:v>13</c:v>
                </c:pt>
                <c:pt idx="13">
                  <c:v>11.6</c:v>
                </c:pt>
                <c:pt idx="14">
                  <c:v>11.4</c:v>
                </c:pt>
                <c:pt idx="15">
                  <c:v>13.4</c:v>
                </c:pt>
                <c:pt idx="16">
                  <c:v>13.7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CDCD-41FF-9D1C-58296525D4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8167360"/>
        <c:axId val="318578912"/>
      </c:lineChart>
      <c:catAx>
        <c:axId val="3181673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it-IT"/>
          </a:p>
        </c:txPr>
        <c:crossAx val="318578912"/>
        <c:crosses val="autoZero"/>
        <c:auto val="1"/>
        <c:lblAlgn val="ctr"/>
        <c:lblOffset val="100"/>
        <c:noMultiLvlLbl val="0"/>
      </c:catAx>
      <c:valAx>
        <c:axId val="318578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it-IT"/>
          </a:p>
        </c:txPr>
        <c:crossAx val="318167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rgbClr val="385567">
        <a:alpha val="25000"/>
      </a:srgbClr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42CF2-1C16-2242-B2ED-3F15CB0C9351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6C453-E464-8E49-8344-9FF664364AB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645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B804A3-FFAD-24D5-0072-20D3B07D1A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9F8FA3A-1281-0F6F-3DE2-77E90FC9E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F1D9F4-AE86-F3F9-745E-C818525E0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132711-1998-7C1C-8019-92310BB08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EC27EC3-4847-E507-6F2A-582D47507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161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FCFB27-A932-10F9-7AF5-59E510CA2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1AB6E75-1EAB-B2E3-A7DC-B23E27E0C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FBC81A7-DD89-9CF4-3946-1FFEDDDC6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736CEC-4FC3-1D09-B39D-DDAD6D771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47A37F-A5BC-CEA0-CFF6-ED1F5CD68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340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892CADF-559C-F7BD-70C7-874DF2775B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55391DD-6F52-BE2E-D7F0-26C63980E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729D38-3BCE-18D3-7C49-C2ACB35B8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5F029F-9AB9-35B4-8D7B-555FF62B6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85582D-7F90-1376-AA0F-A08E693B3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9645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69B8F6-278D-6913-E668-6D72B6C1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2F03A3-D483-FDEB-FC1D-901461B55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3BD69B-DCDA-4ED0-7502-BFDB3E22C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AAA1B6-7D11-954D-4785-6177BADAE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EC6AA9-58EB-EC5D-616F-FE1AFC3C0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361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9A4CAF-1E8F-34D0-5D2C-92349C570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AEAEAC-300E-DFB8-56D2-8542247A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CA8F95-9141-6BFE-29F1-110D5E1FD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B25172-B5A2-C9E2-F17C-C71690C1A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8FF505F-26AC-FE05-5D36-C83F7C753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143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3B2EE5-66FC-C444-05EC-3703F9163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34402F-E2F9-2295-62A7-70697E97B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7BB72A-F4FA-DA2F-A6C3-993922E4D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FF07032-5A77-C2C6-B0FB-BBD7656A0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F69BA9A-A82E-5F3D-4DA5-89C65F580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385C0E0-8580-638C-6C29-0BE51E006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179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712BB4-C122-F725-CCB9-CD8014F71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0C9E34-A68D-DA9F-D2E9-A3B7E55A0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F841214-0DAB-30C3-8C94-CFCCE9688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B4169C0-DCD7-34AA-8D9C-C1A9814FE1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43E31EA-9A6C-B5BD-D27E-6375E60CDB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06209B4-A0B2-BD6E-B7AB-4AE739BC1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2396ED4-5950-8D0D-F3E2-FE944C76B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B4F68A7-669A-D1CE-B406-DAAF7BC35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3720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104454-F9A3-422F-E15E-50DA37A50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191A19A-62E9-7988-39AC-E7C9E9F66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925B10C-EED1-D426-6D4B-4D63BEB9F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5C507D9-5501-A7B5-0DC1-254A7BD8E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439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101FA47-B8B9-F163-CFFE-F1D8B4676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1209AD-40F8-7CB8-8C45-86D6CD7C2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6EEC2BC-E802-1D6F-8C3B-87A388AC5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7893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96C48B-ADE0-56F7-5CC9-8079C6CA4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B4543D-283B-66FD-002D-C6DEC3C0B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E314D55-37E8-D32B-42F8-56A84B38A9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C566997-FF5E-53A1-3675-33A4E9829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C477CF6-81CA-5334-EBA7-E81D47DF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6CD9CD1-7035-188D-257A-051C01433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742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6D7F49-03B7-7D9C-4C57-58F25BA70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989C4DF-1EC0-ECEE-1319-3E3C9AD320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B1696EE-A2D6-2297-5DDA-D217696B8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852AE7A-6F72-77DC-68D7-1FE45576C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73A34FF-E2B0-E390-1373-880DF6D99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140870A-A3E4-3E6A-135E-4D15FF0A1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8490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8B3D860-1431-F64E-BCD9-7525EFD70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14940F3-C7E1-A702-13DB-B9069AA4B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82CD5E-69D1-2E50-41F8-F93AA5AECC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7AE0C-FA47-8B49-8E99-43D89D1D0C8F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E43169-2F3D-46D7-11E2-79AEEA73B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D031CB-B0A7-A52F-32E3-CEB47A1A19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01FBD-D75B-3C4C-905A-334D7119854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68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3">
            <a:extLst>
              <a:ext uri="{FF2B5EF4-FFF2-40B4-BE49-F238E27FC236}">
                <a16:creationId xmlns:a16="http://schemas.microsoft.com/office/drawing/2014/main" id="{10E58280-F955-E703-887E-324BB0E9A8A2}"/>
              </a:ext>
            </a:extLst>
          </p:cNvPr>
          <p:cNvSpPr txBox="1">
            <a:spLocks/>
          </p:cNvSpPr>
          <p:nvPr/>
        </p:nvSpPr>
        <p:spPr>
          <a:xfrm>
            <a:off x="838200" y="3205759"/>
            <a:ext cx="10515600" cy="97914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dirty="0">
                <a:solidFill>
                  <a:schemeClr val="bg1"/>
                </a:solidFill>
                <a:latin typeface="Helvetica" pitchFamily="2" charset="0"/>
              </a:rPr>
              <a:t>L’ITALIA DELLE POVERTÀ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CEACCC-EF50-FC3F-98C6-92DB2813E9AF}"/>
              </a:ext>
            </a:extLst>
          </p:cNvPr>
          <p:cNvSpPr txBox="1"/>
          <p:nvPr/>
        </p:nvSpPr>
        <p:spPr>
          <a:xfrm>
            <a:off x="838199" y="4184904"/>
            <a:ext cx="93587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chemeClr val="bg1"/>
                </a:solidFill>
                <a:latin typeface="Helvetica Light" panose="020B0403020202020204" pitchFamily="34" charset="0"/>
              </a:rPr>
              <a:t>Dinamiche sociali, risposte pubbliche e racconto dei media </a:t>
            </a:r>
          </a:p>
        </p:txBody>
      </p:sp>
      <p:pic>
        <p:nvPicPr>
          <p:cNvPr id="3" name="Elemento grafico 2">
            <a:extLst>
              <a:ext uri="{FF2B5EF4-FFF2-40B4-BE49-F238E27FC236}">
                <a16:creationId xmlns:a16="http://schemas.microsoft.com/office/drawing/2014/main" id="{B8AB85C6-CA91-00D7-516A-FC23FED2ED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38200" y="1234097"/>
            <a:ext cx="3740513" cy="148209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2D8C3952-F553-C34F-D596-786020D4A12D}"/>
              </a:ext>
            </a:extLst>
          </p:cNvPr>
          <p:cNvSpPr txBox="1"/>
          <p:nvPr/>
        </p:nvSpPr>
        <p:spPr>
          <a:xfrm>
            <a:off x="838199" y="5623903"/>
            <a:ext cx="9358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bg1"/>
                </a:solidFill>
                <a:latin typeface="Helvetica Light" panose="020B0403020202020204" pitchFamily="34" charset="0"/>
              </a:rPr>
              <a:t>GIANFRANCO ZUCCA</a:t>
            </a:r>
          </a:p>
          <a:p>
            <a:r>
              <a:rPr lang="it-IT" sz="1600" dirty="0">
                <a:solidFill>
                  <a:schemeClr val="bg1"/>
                </a:solidFill>
                <a:latin typeface="Helvetica Light" panose="020B0403020202020204" pitchFamily="34" charset="0"/>
              </a:rPr>
              <a:t>IREF – Istituto di Ricerche Educative e Formative</a:t>
            </a:r>
          </a:p>
          <a:p>
            <a:r>
              <a:rPr lang="it-IT" sz="1600" dirty="0">
                <a:solidFill>
                  <a:schemeClr val="bg1"/>
                </a:solidFill>
                <a:latin typeface="Helvetica Light" panose="020B0403020202020204" pitchFamily="34" charset="0"/>
              </a:rPr>
              <a:t>gianfranco.zucca@acli.it</a:t>
            </a:r>
          </a:p>
        </p:txBody>
      </p:sp>
    </p:spTree>
    <p:extLst>
      <p:ext uri="{BB962C8B-B14F-4D97-AF65-F5344CB8AC3E}">
        <p14:creationId xmlns:p14="http://schemas.microsoft.com/office/powerpoint/2010/main" val="228075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518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C7B361-D343-7850-5D0F-52E893915927}"/>
              </a:ext>
            </a:extLst>
          </p:cNvPr>
          <p:cNvSpPr txBox="1">
            <a:spLocks/>
          </p:cNvSpPr>
          <p:nvPr/>
        </p:nvSpPr>
        <p:spPr>
          <a:xfrm>
            <a:off x="401274" y="479233"/>
            <a:ext cx="8327090" cy="6378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40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La struttura del RPI</a:t>
            </a:r>
          </a:p>
          <a:p>
            <a:pPr algn="l"/>
            <a:r>
              <a:rPr lang="it-IT" sz="20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Capitolo 1</a:t>
            </a:r>
          </a:p>
          <a:p>
            <a:pPr algn="l"/>
            <a:r>
              <a:rPr lang="it-IT" sz="20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La povertà nella normalità delle relazioni quotidiane </a:t>
            </a:r>
          </a:p>
          <a:p>
            <a:pPr algn="l"/>
            <a:r>
              <a:rPr lang="it-IT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GB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Remo Siza) </a:t>
            </a:r>
            <a:endParaRPr lang="it-IT" sz="1600" dirty="0">
              <a:solidFill>
                <a:schemeClr val="tx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/>
            <a:r>
              <a:rPr lang="it-IT" sz="20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Capitolo 2</a:t>
            </a:r>
          </a:p>
          <a:p>
            <a:pPr algn="l"/>
            <a:r>
              <a:rPr lang="it-IT" sz="20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Cosa significa essere poveri? Come la statistica aiuta a capire la vita delle persone alle prese con  le povertà </a:t>
            </a:r>
          </a:p>
          <a:p>
            <a:pPr algn="l"/>
            <a:r>
              <a:rPr lang="it-IT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(Gianfranco Zucca)</a:t>
            </a:r>
          </a:p>
          <a:p>
            <a:pPr algn="l"/>
            <a:r>
              <a:rPr lang="it-IT" sz="20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Capitolo 3</a:t>
            </a:r>
          </a:p>
          <a:p>
            <a:pPr algn="l"/>
            <a:r>
              <a:rPr lang="it-IT" sz="20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L’implementazione di ADI e SFL: una prima valutazione a due anni dall’introduzione </a:t>
            </a:r>
          </a:p>
          <a:p>
            <a:pPr algn="l"/>
            <a:r>
              <a:rPr lang="it-IT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(Chiara Agostini, Rosangela Lodigiani, Franca Maino)</a:t>
            </a:r>
          </a:p>
          <a:p>
            <a:pPr algn="l"/>
            <a:r>
              <a:rPr lang="it-IT" sz="20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Capitolo 4</a:t>
            </a:r>
          </a:p>
          <a:p>
            <a:pPr algn="l"/>
            <a:r>
              <a:rPr lang="it-IT" sz="20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Contare i poveri: retorica della quantificazione e altre grammatiche del discorso pubblico nei quotidiani italiani </a:t>
            </a:r>
          </a:p>
          <a:p>
            <a:pPr algn="l"/>
            <a:r>
              <a:rPr lang="it-IT" sz="16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Cecilia Ficcadenti, Leonardo Piromalli, Paola Villa, Gianfranco Zucca</a:t>
            </a:r>
          </a:p>
          <a:p>
            <a:endParaRPr lang="it-IT" sz="1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6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310FF4-525F-AA88-9BF1-82D8A0260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0A5DD01F-1459-5CC3-7877-464AA9B326A7}"/>
              </a:ext>
            </a:extLst>
          </p:cNvPr>
          <p:cNvSpPr txBox="1">
            <a:spLocks/>
          </p:cNvSpPr>
          <p:nvPr/>
        </p:nvSpPr>
        <p:spPr>
          <a:xfrm>
            <a:off x="435430" y="1320799"/>
            <a:ext cx="7924800" cy="53248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2200" b="1" i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Governance by </a:t>
            </a:r>
            <a:r>
              <a:rPr lang="it-IT" sz="2200" b="1" i="1" dirty="0" err="1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numbers</a:t>
            </a:r>
            <a:r>
              <a:rPr lang="it-IT" sz="2200" b="1" i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(Realismo degli aggregati)</a:t>
            </a:r>
          </a:p>
          <a:p>
            <a:pPr marL="261938" indent="-261938" algn="l">
              <a:buFont typeface="Courier New" panose="02070309020205020404" pitchFamily="49" charset="0"/>
              <a:buChar char="o"/>
            </a:pPr>
            <a:r>
              <a:rPr lang="it-IT" sz="2200" dirty="0" err="1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Arope</a:t>
            </a:r>
            <a:r>
              <a:rPr lang="it-IT" sz="22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indicatore europeo (reddito, deprivazione, intensità lavorativa).</a:t>
            </a:r>
          </a:p>
          <a:p>
            <a:pPr marL="261938" indent="-261938" algn="l">
              <a:buFont typeface="Courier New" panose="02070309020205020404" pitchFamily="49" charset="0"/>
              <a:buChar char="o"/>
            </a:pPr>
            <a:r>
              <a:rPr lang="it-IT" sz="22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Limiti: convenzioni istituzionali, perdita di complessità.</a:t>
            </a:r>
          </a:p>
          <a:p>
            <a:pPr algn="l"/>
            <a:r>
              <a:rPr lang="it-IT" sz="2200" b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Dimensioni della povertà</a:t>
            </a:r>
          </a:p>
          <a:p>
            <a:pPr marL="261938" indent="-261938" algn="l">
              <a:buFont typeface="Courier New" panose="02070309020205020404" pitchFamily="49" charset="0"/>
              <a:buChar char="o"/>
            </a:pPr>
            <a:r>
              <a:rPr lang="it-IT" sz="22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Materiale: cibo, energia, casa.</a:t>
            </a:r>
          </a:p>
          <a:p>
            <a:pPr marL="261938" indent="-261938" algn="l">
              <a:buFont typeface="Courier New" panose="02070309020205020404" pitchFamily="49" charset="0"/>
              <a:buChar char="o"/>
            </a:pPr>
            <a:r>
              <a:rPr lang="it-IT" sz="22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Patrimoniale: beni durevoli, rischio indebitamento.</a:t>
            </a:r>
          </a:p>
          <a:p>
            <a:pPr marL="261938" indent="-261938" algn="l">
              <a:buFont typeface="Courier New" panose="02070309020205020404" pitchFamily="49" charset="0"/>
              <a:buChar char="o"/>
            </a:pPr>
            <a:r>
              <a:rPr lang="it-IT" sz="22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Relazionale: isolamento sociale e perdita di legami</a:t>
            </a:r>
            <a:r>
              <a:rPr lang="it-IT" sz="220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algn="l"/>
            <a:endParaRPr lang="it-IT" sz="2200" b="1" dirty="0">
              <a:solidFill>
                <a:srgbClr val="8B5478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/>
            <a:r>
              <a:rPr lang="it-IT" sz="22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Povertà come </a:t>
            </a:r>
            <a:r>
              <a:rPr lang="it-IT" sz="2200" b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processo cumulativo</a:t>
            </a:r>
            <a:r>
              <a:rPr lang="it-IT" sz="22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non evento </a:t>
            </a:r>
          </a:p>
          <a:p>
            <a:pPr algn="l"/>
            <a:endParaRPr lang="it-IT" sz="22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/>
            <a:r>
              <a:rPr lang="it-IT" sz="2200" b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Effetti concatenati</a:t>
            </a:r>
            <a:r>
              <a:rPr lang="it-IT" sz="22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reddito basso → razionamento → debito → esclusione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386E9E6-6485-E547-AC1B-F32EAEEFCC63}"/>
              </a:ext>
            </a:extLst>
          </p:cNvPr>
          <p:cNvSpPr txBox="1"/>
          <p:nvPr/>
        </p:nvSpPr>
        <p:spPr>
          <a:xfrm>
            <a:off x="159659" y="330591"/>
            <a:ext cx="84763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40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CONTARE I POVERI</a:t>
            </a:r>
          </a:p>
        </p:txBody>
      </p:sp>
    </p:spTree>
    <p:extLst>
      <p:ext uri="{BB962C8B-B14F-4D97-AF65-F5344CB8AC3E}">
        <p14:creationId xmlns:p14="http://schemas.microsoft.com/office/powerpoint/2010/main" val="287709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667118-090B-EA9D-F35B-8DA997ADF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956EE6E-4EFC-BEB1-17CD-AE58037D02A3}"/>
              </a:ext>
            </a:extLst>
          </p:cNvPr>
          <p:cNvSpPr txBox="1"/>
          <p:nvPr/>
        </p:nvSpPr>
        <p:spPr>
          <a:xfrm>
            <a:off x="304800" y="482040"/>
            <a:ext cx="70249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4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#1 </a:t>
            </a:r>
            <a:r>
              <a:rPr lang="it-IT" sz="4400" dirty="0" err="1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Heat</a:t>
            </a:r>
            <a:r>
              <a:rPr lang="it-IT" sz="44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or </a:t>
            </a:r>
            <a:r>
              <a:rPr lang="it-IT" sz="4400" dirty="0" err="1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Eat</a:t>
            </a:r>
            <a:r>
              <a:rPr lang="it-IT" sz="44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Dilemma </a:t>
            </a:r>
          </a:p>
        </p:txBody>
      </p:sp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46FF20DE-0DFF-681D-6251-6A6B090C8A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370020"/>
              </p:ext>
            </p:extLst>
          </p:nvPr>
        </p:nvGraphicFramePr>
        <p:xfrm>
          <a:off x="304800" y="1914381"/>
          <a:ext cx="8331201" cy="3278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1396">
                  <a:extLst>
                    <a:ext uri="{9D8B030D-6E8A-4147-A177-3AD203B41FA5}">
                      <a16:colId xmlns:a16="http://schemas.microsoft.com/office/drawing/2014/main" val="1213768678"/>
                    </a:ext>
                  </a:extLst>
                </a:gridCol>
                <a:gridCol w="2747861">
                  <a:extLst>
                    <a:ext uri="{9D8B030D-6E8A-4147-A177-3AD203B41FA5}">
                      <a16:colId xmlns:a16="http://schemas.microsoft.com/office/drawing/2014/main" val="3912985188"/>
                    </a:ext>
                  </a:extLst>
                </a:gridCol>
                <a:gridCol w="2481944">
                  <a:extLst>
                    <a:ext uri="{9D8B030D-6E8A-4147-A177-3AD203B41FA5}">
                      <a16:colId xmlns:a16="http://schemas.microsoft.com/office/drawing/2014/main" val="214608765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6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it-IT" sz="16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6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Impossibilità di permettersi un pasto con carne, pollo, pesce (o equivalente vegetariano) ogni due giorni: Italia per alcuni tipi di nucleo familiare (% sul totale del gruppo)</a:t>
                      </a:r>
                      <a:endParaRPr lang="it-IT" sz="16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6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Impossibilità di riscaldare adeguatamente la casa per alcuni tipi di nucleo familiare (% sul totale del gruppo)</a:t>
                      </a:r>
                      <a:endParaRPr lang="it-IT" sz="16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375398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6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Persona singola</a:t>
                      </a:r>
                      <a:endParaRPr lang="it-IT" sz="16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24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14,2</a:t>
                      </a:r>
                      <a:endParaRPr lang="it-IT" sz="24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2400" u="none" strike="noStrike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12,9</a:t>
                      </a:r>
                      <a:endParaRPr lang="it-IT" sz="2400" b="0" i="0" u="none" strike="noStrike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089599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6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Un adulto con più di 65 anni</a:t>
                      </a:r>
                      <a:endParaRPr lang="it-IT" sz="16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2400" u="none" strike="noStrike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12,6</a:t>
                      </a:r>
                      <a:endParaRPr lang="it-IT" sz="2400" b="0" i="0" u="none" strike="noStrike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24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11,6</a:t>
                      </a:r>
                      <a:endParaRPr lang="it-IT" sz="24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421689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6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Un adulto con un figlio a carico</a:t>
                      </a:r>
                      <a:endParaRPr lang="it-IT" sz="16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2400" u="none" strike="noStrike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13,2</a:t>
                      </a:r>
                      <a:endParaRPr lang="it-IT" sz="2400" b="0" i="0" u="none" strike="noStrike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24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10,7</a:t>
                      </a:r>
                      <a:endParaRPr lang="it-IT" sz="24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862879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6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Totale della popolazione</a:t>
                      </a:r>
                      <a:endParaRPr lang="it-IT" sz="16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24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9,9</a:t>
                      </a:r>
                      <a:endParaRPr lang="it-IT" sz="24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2400" u="none" strike="noStrike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8,6</a:t>
                      </a:r>
                      <a:endParaRPr lang="it-IT" sz="2400" b="0" i="0" u="none" strike="noStrike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374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393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37691B-DF92-BC57-29DD-E0FEEC581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D3C005-934A-AD11-A677-8D555AC0A3BF}"/>
              </a:ext>
            </a:extLst>
          </p:cNvPr>
          <p:cNvSpPr txBox="1"/>
          <p:nvPr/>
        </p:nvSpPr>
        <p:spPr>
          <a:xfrm>
            <a:off x="420914" y="409469"/>
            <a:ext cx="70249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4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#2 House Rich, Cash </a:t>
            </a:r>
            <a:r>
              <a:rPr lang="it-IT" sz="4400" dirty="0" err="1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Poor</a:t>
            </a:r>
            <a:endParaRPr lang="it-IT" sz="4400" dirty="0">
              <a:solidFill>
                <a:srgbClr val="EB5C0D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7601541D-8B2A-E8E3-E8F5-2650D2ADD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49080"/>
              </p:ext>
            </p:extLst>
          </p:nvPr>
        </p:nvGraphicFramePr>
        <p:xfrm>
          <a:off x="132806" y="1950720"/>
          <a:ext cx="8813074" cy="3413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83113">
                  <a:extLst>
                    <a:ext uri="{9D8B030D-6E8A-4147-A177-3AD203B41FA5}">
                      <a16:colId xmlns:a16="http://schemas.microsoft.com/office/drawing/2014/main" val="2167973528"/>
                    </a:ext>
                  </a:extLst>
                </a:gridCol>
                <a:gridCol w="953361">
                  <a:extLst>
                    <a:ext uri="{9D8B030D-6E8A-4147-A177-3AD203B41FA5}">
                      <a16:colId xmlns:a16="http://schemas.microsoft.com/office/drawing/2014/main" val="3022040782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1527922178"/>
                    </a:ext>
                  </a:extLst>
                </a:gridCol>
                <a:gridCol w="1127760">
                  <a:extLst>
                    <a:ext uri="{9D8B030D-6E8A-4147-A177-3AD203B41FA5}">
                      <a16:colId xmlns:a16="http://schemas.microsoft.com/office/drawing/2014/main" val="291565329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235665625"/>
                    </a:ext>
                  </a:extLst>
                </a:gridCol>
              </a:tblGrid>
              <a:tr h="71755"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800" b="0" kern="12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Condizioni abitative e spese per l’abitazione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Titolo di godimento dell’abitazione di residenza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99569"/>
                  </a:ext>
                </a:extLst>
              </a:tr>
              <a:tr h="717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Affitto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Proprietà con mutuo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Proprietà senza mutuo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Usufrutto Uso gratuito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452671"/>
                  </a:ext>
                </a:extLst>
              </a:tr>
              <a:tr h="717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Strutture danneggiate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15,4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10,0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10,0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9,8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700808"/>
                  </a:ext>
                </a:extLst>
              </a:tr>
              <a:tr h="717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Umidità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16,6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14,0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12,9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12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286887"/>
                  </a:ext>
                </a:extLst>
              </a:tr>
              <a:tr h="717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Scarsa luminosità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8,1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6,1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5,6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7,9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15526"/>
                  </a:ext>
                </a:extLst>
              </a:tr>
              <a:tr h="717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Spazio insufficiente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13,2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8,9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5,9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9,3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800127"/>
                  </a:ext>
                </a:extLst>
              </a:tr>
              <a:tr h="717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Abitazione sovraffollata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35,6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23,3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13,4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24,1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045126"/>
                  </a:ext>
                </a:extLst>
              </a:tr>
              <a:tr h="717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Famiglie in sovraccarico per i costi dell'abitazione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32,3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2,9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4,0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6,6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5222"/>
                  </a:ext>
                </a:extLst>
              </a:tr>
              <a:tr h="717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In arretrato con le utenze domestiche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12,1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8,8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3,7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5,5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112085"/>
                  </a:ext>
                </a:extLst>
              </a:tr>
              <a:tr h="717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In arretato con l'affitto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9,4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it-IT" sz="16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97990"/>
                  </a:ext>
                </a:extLst>
              </a:tr>
              <a:tr h="717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In arretrato con il mutuo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2,7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6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-</a:t>
                      </a:r>
                      <a:endParaRPr lang="it-IT" sz="16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595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129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461A26-D45E-4256-351D-77D9D504E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281FA86-5DC9-661E-A2CD-2B1810BBB51C}"/>
              </a:ext>
            </a:extLst>
          </p:cNvPr>
          <p:cNvSpPr txBox="1"/>
          <p:nvPr/>
        </p:nvSpPr>
        <p:spPr>
          <a:xfrm>
            <a:off x="420913" y="257036"/>
            <a:ext cx="70249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4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#3 </a:t>
            </a:r>
            <a:r>
              <a:rPr lang="it-IT" sz="4400" dirty="0" err="1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Poverty</a:t>
            </a:r>
            <a:r>
              <a:rPr lang="it-IT" sz="44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Premium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A39EE379-A586-B0F8-E23D-CC8B81240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621957"/>
              </p:ext>
            </p:extLst>
          </p:nvPr>
        </p:nvGraphicFramePr>
        <p:xfrm>
          <a:off x="420913" y="1287121"/>
          <a:ext cx="7373257" cy="19934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96486">
                  <a:extLst>
                    <a:ext uri="{9D8B030D-6E8A-4147-A177-3AD203B41FA5}">
                      <a16:colId xmlns:a16="http://schemas.microsoft.com/office/drawing/2014/main" val="157443380"/>
                    </a:ext>
                  </a:extLst>
                </a:gridCol>
                <a:gridCol w="1476771">
                  <a:extLst>
                    <a:ext uri="{9D8B030D-6E8A-4147-A177-3AD203B41FA5}">
                      <a16:colId xmlns:a16="http://schemas.microsoft.com/office/drawing/2014/main" val="1011165046"/>
                    </a:ext>
                  </a:extLst>
                </a:gridCol>
              </a:tblGrid>
              <a:tr h="4545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Famiglie indebitate…</a:t>
                      </a:r>
                      <a:endParaRPr lang="it-IT" sz="20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%</a:t>
                      </a:r>
                      <a:endParaRPr lang="it-IT" sz="20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81004"/>
                  </a:ext>
                </a:extLst>
              </a:tr>
              <a:tr h="377723">
                <a:tc>
                  <a:txBody>
                    <a:bodyPr/>
                    <a:lstStyle/>
                    <a:p>
                      <a:pPr marL="133985">
                        <a:buNone/>
                      </a:pPr>
                      <a:r>
                        <a:rPr lang="it-IT" sz="20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per acquisto immobili</a:t>
                      </a:r>
                      <a:endParaRPr lang="it-IT" sz="20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13,9</a:t>
                      </a:r>
                      <a:endParaRPr lang="it-IT" sz="20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18886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133985">
                        <a:buNone/>
                      </a:pPr>
                      <a:r>
                        <a:rPr lang="it-IT" sz="20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per acquisto beni di consumo</a:t>
                      </a:r>
                      <a:endParaRPr lang="it-IT" sz="20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10,2</a:t>
                      </a:r>
                      <a:endParaRPr lang="it-IT" sz="20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772467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marL="133985">
                        <a:buNone/>
                      </a:pPr>
                      <a:r>
                        <a:rPr lang="it-IT" sz="20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per scoperto di conto corrente o su carta credito</a:t>
                      </a:r>
                      <a:endParaRPr lang="it-IT" sz="20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4,6</a:t>
                      </a:r>
                      <a:endParaRPr lang="it-IT" sz="20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83885"/>
                  </a:ext>
                </a:extLst>
              </a:tr>
              <a:tr h="362857">
                <a:tc>
                  <a:txBody>
                    <a:bodyPr/>
                    <a:lstStyle/>
                    <a:p>
                      <a:pPr marL="133985">
                        <a:buNone/>
                      </a:pPr>
                      <a:r>
                        <a:rPr lang="it-IT" sz="2000" b="0" kern="10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nei confronti di parenti/amici</a:t>
                      </a:r>
                      <a:endParaRPr lang="it-IT" sz="2000" b="0" kern="10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b="0" kern="100" dirty="0">
                          <a:solidFill>
                            <a:srgbClr val="385567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1,4</a:t>
                      </a:r>
                      <a:endParaRPr lang="it-IT" sz="2000" b="0" kern="100" dirty="0">
                        <a:solidFill>
                          <a:srgbClr val="385567"/>
                        </a:solidFill>
                        <a:effectLst/>
                        <a:latin typeface="Helvetica" panose="020B0604020202020204" pitchFamily="34" charset="0"/>
                        <a:ea typeface="Times New Roman" panose="02020603050405020304" pitchFamily="18" charset="0"/>
                        <a:cs typeface="Helvetica" panose="020B0604020202020204" pitchFamily="34" charset="0"/>
                      </a:endParaRPr>
                    </a:p>
                  </a:txBody>
                  <a:tcPr marL="44450" marR="44450" marT="0" marB="0">
                    <a:solidFill>
                      <a:srgbClr val="385567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915815"/>
                  </a:ext>
                </a:extLst>
              </a:tr>
            </a:tbl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6A4F5ACF-3D54-F4FE-4E67-37853F6794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4295021"/>
              </p:ext>
            </p:extLst>
          </p:nvPr>
        </p:nvGraphicFramePr>
        <p:xfrm>
          <a:off x="420914" y="3604235"/>
          <a:ext cx="7373257" cy="2612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94132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C2F637-07C8-115A-9E77-13EF816F1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0B81349-E462-46B0-8875-010C1E047322}"/>
              </a:ext>
            </a:extLst>
          </p:cNvPr>
          <p:cNvSpPr txBox="1"/>
          <p:nvPr/>
        </p:nvSpPr>
        <p:spPr>
          <a:xfrm>
            <a:off x="420913" y="257036"/>
            <a:ext cx="70249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4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SFIDE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FD34894-293C-9532-418F-4CC135313A48}"/>
              </a:ext>
            </a:extLst>
          </p:cNvPr>
          <p:cNvSpPr txBox="1"/>
          <p:nvPr/>
        </p:nvSpPr>
        <p:spPr>
          <a:xfrm>
            <a:off x="420913" y="1395334"/>
            <a:ext cx="814251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6575" lvl="0" indent="-536575">
              <a:buClr>
                <a:srgbClr val="EB5C0D"/>
              </a:buClr>
              <a:buFont typeface="Helvetica" panose="020B0604020202020204" pitchFamily="34" charset="0"/>
              <a:buChar char="►"/>
            </a:pPr>
            <a:r>
              <a:rPr lang="it-IT" sz="3000" kern="100" dirty="0">
                <a:solidFill>
                  <a:srgbClr val="38556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Individuare </a:t>
            </a:r>
            <a:r>
              <a:rPr lang="it-IT" sz="3000" i="1" kern="100" dirty="0">
                <a:solidFill>
                  <a:srgbClr val="38556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pattern</a:t>
            </a:r>
            <a:r>
              <a:rPr lang="it-IT" sz="3000" kern="100" dirty="0">
                <a:solidFill>
                  <a:srgbClr val="38556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 specifici di impoverimento</a:t>
            </a:r>
          </a:p>
          <a:p>
            <a:pPr marL="536575" lvl="0" indent="-536575">
              <a:buClr>
                <a:srgbClr val="EB5C0D"/>
              </a:buClr>
              <a:buFont typeface="Helvetica" panose="020B0604020202020204" pitchFamily="34" charset="0"/>
              <a:buChar char="►"/>
            </a:pPr>
            <a:r>
              <a:rPr lang="it-IT" sz="3000" kern="100" dirty="0">
                <a:solidFill>
                  <a:srgbClr val="38556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Rafforzare le analisi longitudinali, re gli “inneschi” in entrata e in uscita dalla povertà</a:t>
            </a:r>
          </a:p>
          <a:p>
            <a:pPr marL="536575" lvl="0" indent="-536575">
              <a:buClr>
                <a:srgbClr val="EB5C0D"/>
              </a:buClr>
              <a:buFont typeface="Helvetica" panose="020B0604020202020204" pitchFamily="34" charset="0"/>
              <a:buChar char="►"/>
            </a:pPr>
            <a:r>
              <a:rPr lang="it-IT" sz="3000" kern="100" dirty="0">
                <a:solidFill>
                  <a:srgbClr val="38556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Tenere conto di nuovi fattori di </a:t>
            </a:r>
            <a:r>
              <a:rPr lang="it-IT" sz="3000" kern="100" dirty="0" err="1">
                <a:solidFill>
                  <a:srgbClr val="38556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disaffiliazione</a:t>
            </a:r>
            <a:r>
              <a:rPr lang="it-IT" sz="3000" kern="100" dirty="0">
                <a:solidFill>
                  <a:srgbClr val="38556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  <a:r>
              <a:rPr lang="it-IT" sz="3000" kern="100" dirty="0">
                <a:solidFill>
                  <a:srgbClr val="385567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(</a:t>
            </a:r>
            <a:r>
              <a:rPr lang="it-IT" sz="3000" kern="100" dirty="0">
                <a:solidFill>
                  <a:srgbClr val="38556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ludopatie, stili di consumo, indebitamento</a:t>
            </a:r>
            <a:r>
              <a:rPr lang="it-IT" sz="3000" kern="100" dirty="0">
                <a:solidFill>
                  <a:srgbClr val="385567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)</a:t>
            </a:r>
            <a:r>
              <a:rPr lang="it-IT" sz="3000" kern="100" dirty="0">
                <a:solidFill>
                  <a:srgbClr val="38556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.</a:t>
            </a:r>
          </a:p>
          <a:p>
            <a:pPr marL="536575" lvl="0" indent="-536575">
              <a:buClr>
                <a:srgbClr val="EB5C0D"/>
              </a:buClr>
              <a:buFont typeface="Helvetica" panose="020B0604020202020204" pitchFamily="34" charset="0"/>
              <a:buChar char="►"/>
            </a:pPr>
            <a:r>
              <a:rPr lang="it-IT" sz="3000" kern="100" dirty="0">
                <a:solidFill>
                  <a:srgbClr val="38556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Verificare la tenuta del “familismo forzato” </a:t>
            </a:r>
            <a:r>
              <a:rPr lang="it-IT" sz="3000" kern="100" dirty="0">
                <a:solidFill>
                  <a:srgbClr val="385567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(Regime mediterraneo di povertà)</a:t>
            </a:r>
            <a:endParaRPr lang="it-IT" sz="3000" kern="100" dirty="0">
              <a:solidFill>
                <a:srgbClr val="385567"/>
              </a:solidFill>
              <a:effectLst/>
              <a:latin typeface="Helvetica" panose="020B0604020202020204" pitchFamily="34" charset="0"/>
              <a:ea typeface="Times New Roman" panose="02020603050405020304" pitchFamily="18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842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C3869E-09C0-E82D-B630-3FD5FC629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B7430FC-7355-6A92-084D-37DA28F70137}"/>
              </a:ext>
            </a:extLst>
          </p:cNvPr>
          <p:cNvSpPr txBox="1"/>
          <p:nvPr/>
        </p:nvSpPr>
        <p:spPr>
          <a:xfrm>
            <a:off x="420914" y="257036"/>
            <a:ext cx="6516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6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(RAC)CONTARE I POVERI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C2B062-8F01-A67B-42D8-4AD05E576BEA}"/>
              </a:ext>
            </a:extLst>
          </p:cNvPr>
          <p:cNvSpPr txBox="1">
            <a:spLocks/>
          </p:cNvSpPr>
          <p:nvPr/>
        </p:nvSpPr>
        <p:spPr>
          <a:xfrm>
            <a:off x="420914" y="1074057"/>
            <a:ext cx="8128001" cy="5340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800" b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Dominio della retorica quantitativa</a:t>
            </a:r>
            <a:r>
              <a:rPr lang="it-IT" sz="18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la povertà è un fenomeno “da contare” (indici Istat, soglie, percentuali), con effetti di </a:t>
            </a:r>
            <a:r>
              <a:rPr lang="it-IT" sz="1800" i="1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depoliticizzazione</a:t>
            </a:r>
          </a:p>
          <a:p>
            <a:pPr algn="l"/>
            <a:r>
              <a:rPr lang="it-IT" sz="1800" b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Assenza di soggetti poveri</a:t>
            </a:r>
            <a:r>
              <a:rPr lang="it-IT" sz="18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parlano istituzioni, esperti, organismi tecnici; quasi nessuna esperienza diretta o lettura politico-sociale della povertà.</a:t>
            </a:r>
          </a:p>
          <a:p>
            <a:pPr algn="l"/>
            <a:r>
              <a:rPr lang="it-IT" sz="1800" b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Come funzione l’aritmetica della compassione? </a:t>
            </a:r>
            <a:r>
              <a:rPr lang="it-IT" sz="1800" i="1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more </a:t>
            </a:r>
            <a:r>
              <a:rPr lang="it-IT" sz="1800" i="1" dirty="0" err="1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who</a:t>
            </a:r>
            <a:r>
              <a:rPr lang="it-IT" sz="1800" i="1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die, the </a:t>
            </a:r>
            <a:r>
              <a:rPr lang="it-IT" sz="1800" i="1" dirty="0" err="1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less</a:t>
            </a:r>
            <a:r>
              <a:rPr lang="it-IT" sz="1800" i="1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it-IT" sz="1800" i="1" dirty="0" err="1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we</a:t>
            </a:r>
            <a:r>
              <a:rPr lang="it-IT" sz="1800" i="1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care </a:t>
            </a:r>
            <a:r>
              <a:rPr lang="it-IT" sz="18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</a:t>
            </a:r>
            <a:r>
              <a:rPr lang="it-IT" sz="1800" dirty="0" err="1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Slovic</a:t>
            </a:r>
            <a:r>
              <a:rPr lang="it-IT" sz="18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it-IT" sz="1800" dirty="0" err="1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Vastfjall</a:t>
            </a:r>
            <a:r>
              <a:rPr lang="it-IT" sz="18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2015]</a:t>
            </a:r>
          </a:p>
          <a:p>
            <a:pPr algn="l"/>
            <a:r>
              <a:rPr lang="it-IT" sz="1800" b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 frame ricorrenti</a:t>
            </a:r>
            <a:r>
              <a:rPr lang="it-IT" sz="18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</a:t>
            </a:r>
          </a:p>
          <a:p>
            <a:pPr marL="579438" indent="-219075" algn="l">
              <a:buFont typeface="Courier New" panose="02070309020205020404" pitchFamily="49" charset="0"/>
              <a:buChar char="o"/>
            </a:pPr>
            <a:r>
              <a:rPr lang="it-IT" sz="1800" b="1" i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Numerico</a:t>
            </a:r>
            <a:r>
              <a:rPr lang="it-IT" sz="18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centralità dei dati, oggettivazione del problema, discorso neutro → povertà come variabile amministrativa.</a:t>
            </a:r>
          </a:p>
          <a:p>
            <a:pPr marL="579438" indent="-219075" algn="l">
              <a:buFont typeface="Courier New" panose="02070309020205020404" pitchFamily="49" charset="0"/>
              <a:buChar char="o"/>
            </a:pPr>
            <a:r>
              <a:rPr lang="it-IT" sz="1800" b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Produttivista</a:t>
            </a:r>
            <a:r>
              <a:rPr lang="it-IT" sz="18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povertà come esito della bassa produttività e della stagnazione economica → soluzioni tecnocratiche (lavoro, competitività, evasione fiscale).</a:t>
            </a:r>
          </a:p>
          <a:p>
            <a:pPr marL="579438" indent="-219075" algn="l">
              <a:buFont typeface="Courier New" panose="02070309020205020404" pitchFamily="49" charset="0"/>
              <a:buChar char="o"/>
            </a:pPr>
            <a:r>
              <a:rPr lang="it-IT" sz="1800" b="1" i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Demografico</a:t>
            </a:r>
            <a:r>
              <a:rPr lang="it-IT" sz="1800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povertà legata a denatalità, invecchiamento e divari Nord/Sud → naturalizzazione dei processi strutturali.</a:t>
            </a:r>
          </a:p>
        </p:txBody>
      </p:sp>
    </p:spTree>
    <p:extLst>
      <p:ext uri="{BB962C8B-B14F-4D97-AF65-F5344CB8AC3E}">
        <p14:creationId xmlns:p14="http://schemas.microsoft.com/office/powerpoint/2010/main" val="547947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5F1589-AD58-7003-C1E5-7F040B121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76FC1D6-05B6-4A77-8CB1-A820ADEDD21A}"/>
              </a:ext>
            </a:extLst>
          </p:cNvPr>
          <p:cNvSpPr txBox="1"/>
          <p:nvPr/>
        </p:nvSpPr>
        <p:spPr>
          <a:xfrm>
            <a:off x="420913" y="257036"/>
            <a:ext cx="7024914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4400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SFIDE</a:t>
            </a:r>
            <a:r>
              <a:rPr lang="it-IT" sz="44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</a:p>
          <a:p>
            <a:r>
              <a:rPr lang="it-IT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[Lawson, Nguyen 2022]</a:t>
            </a:r>
          </a:p>
          <a:p>
            <a:endParaRPr lang="it-IT" sz="4400" dirty="0">
              <a:solidFill>
                <a:srgbClr val="EB5C0D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348A173-9BD3-03C9-C9E1-91F13F6107D7}"/>
              </a:ext>
            </a:extLst>
          </p:cNvPr>
          <p:cNvSpPr txBox="1"/>
          <p:nvPr/>
        </p:nvSpPr>
        <p:spPr>
          <a:xfrm>
            <a:off x="420913" y="1980585"/>
            <a:ext cx="8142516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 </a:t>
            </a:r>
          </a:p>
          <a:p>
            <a:pPr marL="449263" lvl="0" indent="-449263">
              <a:buClr>
                <a:srgbClr val="EB5C0D"/>
              </a:buClr>
              <a:buFont typeface="Helvetica" panose="020B0604020202020204" pitchFamily="34" charset="0"/>
              <a:buChar char="►"/>
            </a:pPr>
            <a:r>
              <a:rPr lang="it-IT" sz="2400" b="1" i="1" dirty="0" err="1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Zooming</a:t>
            </a:r>
            <a:r>
              <a:rPr lang="it-IT" sz="2400" b="1" i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in-out</a:t>
            </a:r>
            <a:r>
              <a:rPr lang="it-IT" sz="24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alternare la scala di rappresentazione, passando dai trend macro ai micro-contesti, per rendere i dati tangibili senza perdere la proporzione.</a:t>
            </a:r>
          </a:p>
          <a:p>
            <a:pPr marL="449263" lvl="0" indent="-449263">
              <a:buClr>
                <a:srgbClr val="EB5C0D"/>
              </a:buClr>
              <a:buFont typeface="Helvetica" panose="020B0604020202020204" pitchFamily="34" charset="0"/>
              <a:buChar char="►"/>
            </a:pPr>
            <a:r>
              <a:rPr lang="it-IT" sz="2400" b="1" i="1" dirty="0" err="1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Anchoring</a:t>
            </a:r>
            <a:r>
              <a:rPr lang="it-IT" sz="24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ancorare i numeri a riferimenti comprensibili (es. “1 persona su 10”, equivalenze con città o comunità) per ridurre l’astrazione.</a:t>
            </a:r>
          </a:p>
          <a:p>
            <a:pPr marL="449263" indent="-449263">
              <a:buClr>
                <a:srgbClr val="EB5C0D"/>
              </a:buClr>
              <a:buFont typeface="Helvetica" panose="020B0604020202020204" pitchFamily="34" charset="0"/>
              <a:buChar char="►"/>
            </a:pPr>
            <a:r>
              <a:rPr lang="it-IT" sz="2400" b="1" i="1" dirty="0">
                <a:solidFill>
                  <a:srgbClr val="EB5C0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Painting</a:t>
            </a:r>
            <a:r>
              <a:rPr lang="it-IT" sz="2400" dirty="0">
                <a:solidFill>
                  <a:srgbClr val="385567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integrare i dati con storie di vita e testimonianze, evitando la spettacolarizzazione, per restituire la complessità sociale dietro gli indicatori.</a:t>
            </a:r>
          </a:p>
          <a:p>
            <a:pPr marL="449263" lvl="0" indent="-449263">
              <a:buClr>
                <a:srgbClr val="EB5C0D"/>
              </a:buClr>
              <a:buFont typeface="Helvetica" panose="020B0604020202020204" pitchFamily="34" charset="0"/>
              <a:buChar char="►"/>
            </a:pPr>
            <a:endParaRPr lang="it-IT" sz="2400" dirty="0">
              <a:solidFill>
                <a:srgbClr val="385567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5082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Manfredonia-15042023" id="{39DEF370-306C-B444-9C00-4281169DE5DB}" vid="{DF2A584F-29A5-8C45-8A5D-0724716969E7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Words>703</Words>
  <Application>Microsoft Office PowerPoint</Application>
  <PresentationFormat>Widescreen</PresentationFormat>
  <Paragraphs>130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Helvetica</vt:lpstr>
      <vt:lpstr>Helvetica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 De Paolis</dc:creator>
  <cp:lastModifiedBy>Mauro Valenti</cp:lastModifiedBy>
  <cp:revision>28</cp:revision>
  <dcterms:created xsi:type="dcterms:W3CDTF">2022-11-03T15:33:03Z</dcterms:created>
  <dcterms:modified xsi:type="dcterms:W3CDTF">2026-02-27T13:13:20Z</dcterms:modified>
</cp:coreProperties>
</file>