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268" r:id="rId3"/>
    <p:sldId id="269" r:id="rId4"/>
    <p:sldId id="270" r:id="rId5"/>
    <p:sldId id="271" r:id="rId6"/>
    <p:sldId id="272" r:id="rId7"/>
    <p:sldId id="260" r:id="rId8"/>
    <p:sldId id="261" r:id="rId9"/>
    <p:sldId id="263" r:id="rId10"/>
    <p:sldId id="264" r:id="rId11"/>
    <p:sldId id="273" r:id="rId12"/>
    <p:sldId id="265" r:id="rId13"/>
  </p:sldIdLst>
  <p:sldSz cx="12192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C21667-BFC0-3A0E-16E2-2BFBA602A2A8}" v="3" dt="2024-01-10T22:05:21.703"/>
    <p1510:client id="{4B6C2759-22FA-4BA9-9868-5D51B39432D4}" v="1" dt="2024-01-10T12:52:38.920"/>
    <p1510:client id="{8405AD0E-5203-DA95-AF92-3B2D3C75A7A2}" v="179" dt="2024-01-10T12:47:31.172"/>
    <p1510:client id="{931ECD57-48E1-46F8-8B1C-96E6B0608184}" v="3" dt="2024-01-10T16:46:35.379"/>
    <p1510:client id="{A071D32F-DE49-591B-B491-46D0AE1F68A5}" v="1" dt="2024-01-10T16:45:44.434"/>
    <p1510:client id="{B242D4FF-F501-6D64-AE1A-C0440AABE776}" v="21" dt="2024-01-10T15:02:07.329"/>
    <p1510:client id="{FC09FB25-7EC7-DF69-6386-7523E0FA8E85}" v="811" dt="2024-01-10T17:31:09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o Stanghellini" userId="S::angelo.stanghellini@comune.milano.it::65d3b472-9300-442a-bd71-d37079c694a1" providerId="AD" clId="Web-{22C21667-BFC0-3A0E-16E2-2BFBA602A2A8}"/>
    <pc:docChg chg="modSld">
      <pc:chgData name="Angelo Stanghellini" userId="S::angelo.stanghellini@comune.milano.it::65d3b472-9300-442a-bd71-d37079c694a1" providerId="AD" clId="Web-{22C21667-BFC0-3A0E-16E2-2BFBA602A2A8}" dt="2024-01-10T22:05:21.703" v="2" actId="20577"/>
      <pc:docMkLst>
        <pc:docMk/>
      </pc:docMkLst>
      <pc:sldChg chg="modSp">
        <pc:chgData name="Angelo Stanghellini" userId="S::angelo.stanghellini@comune.milano.it::65d3b472-9300-442a-bd71-d37079c694a1" providerId="AD" clId="Web-{22C21667-BFC0-3A0E-16E2-2BFBA602A2A8}" dt="2024-01-10T22:05:21.703" v="2" actId="20577"/>
        <pc:sldMkLst>
          <pc:docMk/>
          <pc:sldMk cId="3646391811" sldId="268"/>
        </pc:sldMkLst>
        <pc:spChg chg="mod">
          <ac:chgData name="Angelo Stanghellini" userId="S::angelo.stanghellini@comune.milano.it::65d3b472-9300-442a-bd71-d37079c694a1" providerId="AD" clId="Web-{22C21667-BFC0-3A0E-16E2-2BFBA602A2A8}" dt="2024-01-10T22:05:21.703" v="2" actId="20577"/>
          <ac:spMkLst>
            <pc:docMk/>
            <pc:sldMk cId="3646391811" sldId="268"/>
            <ac:spMk id="3" creationId="{F6596CE5-4D88-96EA-60EE-D65B32689DB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3B482B-964C-4526-8074-DD5E7ACE89A8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04E251D7-32A0-4F98-A601-17D21EE30E04}">
      <dgm:prSet phldrT="[Testo]" custT="1"/>
      <dgm:spPr/>
      <dgm:t>
        <a:bodyPr/>
        <a:lstStyle/>
        <a:p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CRI</a:t>
          </a:r>
        </a:p>
      </dgm:t>
    </dgm:pt>
    <dgm:pt modelId="{A8FA98D8-8FD5-4C73-8918-9233A7710795}" type="parTrans" cxnId="{2F8D562B-0F9F-4400-93FB-7A8C22A2D5A9}">
      <dgm:prSet/>
      <dgm:spPr/>
      <dgm:t>
        <a:bodyPr/>
        <a:lstStyle/>
        <a:p>
          <a:endParaRPr lang="it-IT"/>
        </a:p>
      </dgm:t>
    </dgm:pt>
    <dgm:pt modelId="{191A3C17-9C11-4E55-B820-A4C1B1BF7836}" type="sibTrans" cxnId="{2F8D562B-0F9F-4400-93FB-7A8C22A2D5A9}">
      <dgm:prSet/>
      <dgm:spPr/>
      <dgm:t>
        <a:bodyPr/>
        <a:lstStyle/>
        <a:p>
          <a:endParaRPr lang="it-IT"/>
        </a:p>
      </dgm:t>
    </dgm:pt>
    <dgm:pt modelId="{FB44455B-21E3-4358-8FE9-964BC389D248}">
      <dgm:prSet phldrT="[Testo]" custT="1"/>
      <dgm:spPr/>
      <dgm:t>
        <a:bodyPr/>
        <a:lstStyle/>
        <a:p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Fondazione Progetto ARCA</a:t>
          </a:r>
        </a:p>
      </dgm:t>
    </dgm:pt>
    <dgm:pt modelId="{97A9C86B-9BCD-4351-905F-AEF8CE71DA42}" type="parTrans" cxnId="{09047FB1-44C6-4DCD-9C87-942840B920AC}">
      <dgm:prSet/>
      <dgm:spPr/>
      <dgm:t>
        <a:bodyPr/>
        <a:lstStyle/>
        <a:p>
          <a:endParaRPr lang="it-IT"/>
        </a:p>
      </dgm:t>
    </dgm:pt>
    <dgm:pt modelId="{BA8F4C86-4F4A-4EFC-8EA7-C443834E9ED7}" type="sibTrans" cxnId="{09047FB1-44C6-4DCD-9C87-942840B920AC}">
      <dgm:prSet/>
      <dgm:spPr/>
      <dgm:t>
        <a:bodyPr/>
        <a:lstStyle/>
        <a:p>
          <a:endParaRPr lang="it-IT"/>
        </a:p>
      </dgm:t>
    </dgm:pt>
    <dgm:pt modelId="{EF775F80-9D5C-4AE7-9B42-5F42E720FEE0}">
      <dgm:prSet phldrT="[Testo]" custT="1"/>
      <dgm:spPr/>
      <dgm:t>
        <a:bodyPr/>
        <a:lstStyle/>
        <a:p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Fratelli di San Francesco</a:t>
          </a:r>
        </a:p>
      </dgm:t>
    </dgm:pt>
    <dgm:pt modelId="{E72B1AD3-B772-4165-B9BE-0770421CD870}" type="parTrans" cxnId="{47ED78AB-92AD-4D0F-A0B5-1E30E9421795}">
      <dgm:prSet/>
      <dgm:spPr/>
      <dgm:t>
        <a:bodyPr/>
        <a:lstStyle/>
        <a:p>
          <a:endParaRPr lang="it-IT"/>
        </a:p>
      </dgm:t>
    </dgm:pt>
    <dgm:pt modelId="{C5D56C68-965D-406C-97AE-9413374580B0}" type="sibTrans" cxnId="{47ED78AB-92AD-4D0F-A0B5-1E30E9421795}">
      <dgm:prSet/>
      <dgm:spPr/>
      <dgm:t>
        <a:bodyPr/>
        <a:lstStyle/>
        <a:p>
          <a:endParaRPr lang="it-IT"/>
        </a:p>
      </dgm:t>
    </dgm:pt>
    <dgm:pt modelId="{82C5E3F8-4818-4BA5-876A-881E3ECCECDC}">
      <dgm:prSet phldrT="[Testo]" custT="1"/>
      <dgm:spPr/>
      <dgm:t>
        <a:bodyPr/>
        <a:lstStyle/>
        <a:p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SAS con Comunità Progetto</a:t>
          </a:r>
        </a:p>
      </dgm:t>
    </dgm:pt>
    <dgm:pt modelId="{2A06F193-FE7E-4E0F-88DD-34FB6E897EFB}" type="parTrans" cxnId="{325C31FF-5145-49F0-B212-ACF200EB534A}">
      <dgm:prSet/>
      <dgm:spPr/>
      <dgm:t>
        <a:bodyPr/>
        <a:lstStyle/>
        <a:p>
          <a:endParaRPr lang="it-IT"/>
        </a:p>
      </dgm:t>
    </dgm:pt>
    <dgm:pt modelId="{81A70160-1B11-4BB0-8F4C-95C7C3F02592}" type="sibTrans" cxnId="{325C31FF-5145-49F0-B212-ACF200EB534A}">
      <dgm:prSet/>
      <dgm:spPr/>
      <dgm:t>
        <a:bodyPr/>
        <a:lstStyle/>
        <a:p>
          <a:endParaRPr lang="it-IT"/>
        </a:p>
      </dgm:t>
    </dgm:pt>
    <dgm:pt modelId="{2AB4BA72-5F4C-44B3-AF6A-45A3351575D9}">
      <dgm:prSet phldrT="[Testo]" custT="1"/>
      <dgm:spPr/>
      <dgm:t>
        <a:bodyPr/>
        <a:lstStyle/>
        <a:p>
          <a:r>
            <a:rPr lang="it-IT" sz="2400" b="1" i="0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Comune di Milano</a:t>
          </a:r>
        </a:p>
      </dgm:t>
    </dgm:pt>
    <dgm:pt modelId="{297BDFBA-2B75-43E8-A970-6A4FF26E5C0F}" type="parTrans" cxnId="{D99BF4BB-1F7B-4170-9C00-A59CF6AE8538}">
      <dgm:prSet/>
      <dgm:spPr/>
      <dgm:t>
        <a:bodyPr/>
        <a:lstStyle/>
        <a:p>
          <a:endParaRPr lang="it-IT"/>
        </a:p>
      </dgm:t>
    </dgm:pt>
    <dgm:pt modelId="{5423DF1D-F836-4334-BDA3-A8C74ED8B316}" type="sibTrans" cxnId="{D99BF4BB-1F7B-4170-9C00-A59CF6AE8538}">
      <dgm:prSet/>
      <dgm:spPr/>
      <dgm:t>
        <a:bodyPr/>
        <a:lstStyle/>
        <a:p>
          <a:endParaRPr lang="it-IT"/>
        </a:p>
      </dgm:t>
    </dgm:pt>
    <dgm:pt modelId="{5759ED11-A241-4571-B47E-4B981A624B61}" type="pres">
      <dgm:prSet presAssocID="{AF3B482B-964C-4526-8074-DD5E7ACE89A8}" presName="compositeShape" presStyleCnt="0">
        <dgm:presLayoutVars>
          <dgm:chMax val="7"/>
          <dgm:dir/>
          <dgm:resizeHandles val="exact"/>
        </dgm:presLayoutVars>
      </dgm:prSet>
      <dgm:spPr/>
    </dgm:pt>
    <dgm:pt modelId="{0EF7AE67-8CCA-4B6E-8025-1A02C2FFB81F}" type="pres">
      <dgm:prSet presAssocID="{04E251D7-32A0-4F98-A601-17D21EE30E04}" presName="circ1" presStyleLbl="vennNode1" presStyleIdx="0" presStyleCnt="5"/>
      <dgm:spPr/>
    </dgm:pt>
    <dgm:pt modelId="{F6B17857-0127-4A29-9ED7-464EA777F0F4}" type="pres">
      <dgm:prSet presAssocID="{04E251D7-32A0-4F98-A601-17D21EE30E04}" presName="circ1Tx" presStyleLbl="revTx" presStyleIdx="0" presStyleCnt="0" custLinFactNeighborX="-2336" custLinFactNeighborY="13838">
        <dgm:presLayoutVars>
          <dgm:chMax val="0"/>
          <dgm:chPref val="0"/>
          <dgm:bulletEnabled val="1"/>
        </dgm:presLayoutVars>
      </dgm:prSet>
      <dgm:spPr/>
    </dgm:pt>
    <dgm:pt modelId="{F84D9B12-D4B6-4B0A-8159-AB03A68D471E}" type="pres">
      <dgm:prSet presAssocID="{FB44455B-21E3-4358-8FE9-964BC389D248}" presName="circ2" presStyleLbl="vennNode1" presStyleIdx="1" presStyleCnt="5"/>
      <dgm:spPr/>
    </dgm:pt>
    <dgm:pt modelId="{AC22798F-87EE-41E1-B285-840952F75750}" type="pres">
      <dgm:prSet presAssocID="{FB44455B-21E3-4358-8FE9-964BC389D24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342E5D-FCD4-4670-8349-06562220F2CD}" type="pres">
      <dgm:prSet presAssocID="{EF775F80-9D5C-4AE7-9B42-5F42E720FEE0}" presName="circ3" presStyleLbl="vennNode1" presStyleIdx="2" presStyleCnt="5"/>
      <dgm:spPr/>
    </dgm:pt>
    <dgm:pt modelId="{3D287606-A8C9-4489-8451-397C8E5B1BBF}" type="pres">
      <dgm:prSet presAssocID="{EF775F80-9D5C-4AE7-9B42-5F42E720FEE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F2BFA54-0FF0-44DA-9B3C-0C0B0A8F52FD}" type="pres">
      <dgm:prSet presAssocID="{82C5E3F8-4818-4BA5-876A-881E3ECCECDC}" presName="circ4" presStyleLbl="vennNode1" presStyleIdx="3" presStyleCnt="5"/>
      <dgm:spPr/>
    </dgm:pt>
    <dgm:pt modelId="{8F7385E9-DA71-484B-8744-38FBF56E4985}" type="pres">
      <dgm:prSet presAssocID="{82C5E3F8-4818-4BA5-876A-881E3ECCECD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0F9FA8B-FA22-4C90-9048-F0A6FA82C78E}" type="pres">
      <dgm:prSet presAssocID="{2AB4BA72-5F4C-44B3-AF6A-45A3351575D9}" presName="circ5" presStyleLbl="vennNode1" presStyleIdx="4" presStyleCnt="5"/>
      <dgm:spPr/>
    </dgm:pt>
    <dgm:pt modelId="{EA483AD7-F2D1-4A93-9CB2-95BFF38788D5}" type="pres">
      <dgm:prSet presAssocID="{2AB4BA72-5F4C-44B3-AF6A-45A3351575D9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746DE01-A578-462D-94FD-357DFC8BB0C0}" type="presOf" srcId="{AF3B482B-964C-4526-8074-DD5E7ACE89A8}" destId="{5759ED11-A241-4571-B47E-4B981A624B61}" srcOrd="0" destOrd="0" presId="urn:microsoft.com/office/officeart/2005/8/layout/venn1"/>
    <dgm:cxn modelId="{2F8D562B-0F9F-4400-93FB-7A8C22A2D5A9}" srcId="{AF3B482B-964C-4526-8074-DD5E7ACE89A8}" destId="{04E251D7-32A0-4F98-A601-17D21EE30E04}" srcOrd="0" destOrd="0" parTransId="{A8FA98D8-8FD5-4C73-8918-9233A7710795}" sibTransId="{191A3C17-9C11-4E55-B820-A4C1B1BF7836}"/>
    <dgm:cxn modelId="{8015C434-D5BA-4CCA-AF22-38204A207271}" type="presOf" srcId="{FB44455B-21E3-4358-8FE9-964BC389D248}" destId="{AC22798F-87EE-41E1-B285-840952F75750}" srcOrd="0" destOrd="0" presId="urn:microsoft.com/office/officeart/2005/8/layout/venn1"/>
    <dgm:cxn modelId="{15376F55-2FFC-46FF-8D7C-DB1D877772C4}" type="presOf" srcId="{04E251D7-32A0-4F98-A601-17D21EE30E04}" destId="{F6B17857-0127-4A29-9ED7-464EA777F0F4}" srcOrd="0" destOrd="0" presId="urn:microsoft.com/office/officeart/2005/8/layout/venn1"/>
    <dgm:cxn modelId="{83F5059E-263C-4349-949D-5B508411E76A}" type="presOf" srcId="{82C5E3F8-4818-4BA5-876A-881E3ECCECDC}" destId="{8F7385E9-DA71-484B-8744-38FBF56E4985}" srcOrd="0" destOrd="0" presId="urn:microsoft.com/office/officeart/2005/8/layout/venn1"/>
    <dgm:cxn modelId="{964414A8-5F7F-4653-B271-9A78A8857C42}" type="presOf" srcId="{2AB4BA72-5F4C-44B3-AF6A-45A3351575D9}" destId="{EA483AD7-F2D1-4A93-9CB2-95BFF38788D5}" srcOrd="0" destOrd="0" presId="urn:microsoft.com/office/officeart/2005/8/layout/venn1"/>
    <dgm:cxn modelId="{47ED78AB-92AD-4D0F-A0B5-1E30E9421795}" srcId="{AF3B482B-964C-4526-8074-DD5E7ACE89A8}" destId="{EF775F80-9D5C-4AE7-9B42-5F42E720FEE0}" srcOrd="2" destOrd="0" parTransId="{E72B1AD3-B772-4165-B9BE-0770421CD870}" sibTransId="{C5D56C68-965D-406C-97AE-9413374580B0}"/>
    <dgm:cxn modelId="{09047FB1-44C6-4DCD-9C87-942840B920AC}" srcId="{AF3B482B-964C-4526-8074-DD5E7ACE89A8}" destId="{FB44455B-21E3-4358-8FE9-964BC389D248}" srcOrd="1" destOrd="0" parTransId="{97A9C86B-9BCD-4351-905F-AEF8CE71DA42}" sibTransId="{BA8F4C86-4F4A-4EFC-8EA7-C443834E9ED7}"/>
    <dgm:cxn modelId="{D99BF4BB-1F7B-4170-9C00-A59CF6AE8538}" srcId="{AF3B482B-964C-4526-8074-DD5E7ACE89A8}" destId="{2AB4BA72-5F4C-44B3-AF6A-45A3351575D9}" srcOrd="4" destOrd="0" parTransId="{297BDFBA-2B75-43E8-A970-6A4FF26E5C0F}" sibTransId="{5423DF1D-F836-4334-BDA3-A8C74ED8B316}"/>
    <dgm:cxn modelId="{F8CABEF3-7DB3-47D6-99FE-426DFE1A0831}" type="presOf" srcId="{EF775F80-9D5C-4AE7-9B42-5F42E720FEE0}" destId="{3D287606-A8C9-4489-8451-397C8E5B1BBF}" srcOrd="0" destOrd="0" presId="urn:microsoft.com/office/officeart/2005/8/layout/venn1"/>
    <dgm:cxn modelId="{325C31FF-5145-49F0-B212-ACF200EB534A}" srcId="{AF3B482B-964C-4526-8074-DD5E7ACE89A8}" destId="{82C5E3F8-4818-4BA5-876A-881E3ECCECDC}" srcOrd="3" destOrd="0" parTransId="{2A06F193-FE7E-4E0F-88DD-34FB6E897EFB}" sibTransId="{81A70160-1B11-4BB0-8F4C-95C7C3F02592}"/>
    <dgm:cxn modelId="{20D59638-8058-43D1-B1E4-543C918251E4}" type="presParOf" srcId="{5759ED11-A241-4571-B47E-4B981A624B61}" destId="{0EF7AE67-8CCA-4B6E-8025-1A02C2FFB81F}" srcOrd="0" destOrd="0" presId="urn:microsoft.com/office/officeart/2005/8/layout/venn1"/>
    <dgm:cxn modelId="{0ADF2EED-A015-469D-8902-929E8D428678}" type="presParOf" srcId="{5759ED11-A241-4571-B47E-4B981A624B61}" destId="{F6B17857-0127-4A29-9ED7-464EA777F0F4}" srcOrd="1" destOrd="0" presId="urn:microsoft.com/office/officeart/2005/8/layout/venn1"/>
    <dgm:cxn modelId="{71299934-32BC-4B2B-9719-3520D407B914}" type="presParOf" srcId="{5759ED11-A241-4571-B47E-4B981A624B61}" destId="{F84D9B12-D4B6-4B0A-8159-AB03A68D471E}" srcOrd="2" destOrd="0" presId="urn:microsoft.com/office/officeart/2005/8/layout/venn1"/>
    <dgm:cxn modelId="{C4262104-75B4-4F4C-91A5-4AE9EE168BD6}" type="presParOf" srcId="{5759ED11-A241-4571-B47E-4B981A624B61}" destId="{AC22798F-87EE-41E1-B285-840952F75750}" srcOrd="3" destOrd="0" presId="urn:microsoft.com/office/officeart/2005/8/layout/venn1"/>
    <dgm:cxn modelId="{1DA7078B-6BE1-468B-9E38-8CDC9DC945CB}" type="presParOf" srcId="{5759ED11-A241-4571-B47E-4B981A624B61}" destId="{BC342E5D-FCD4-4670-8349-06562220F2CD}" srcOrd="4" destOrd="0" presId="urn:microsoft.com/office/officeart/2005/8/layout/venn1"/>
    <dgm:cxn modelId="{467E3737-547A-4DFB-868A-239E39380470}" type="presParOf" srcId="{5759ED11-A241-4571-B47E-4B981A624B61}" destId="{3D287606-A8C9-4489-8451-397C8E5B1BBF}" srcOrd="5" destOrd="0" presId="urn:microsoft.com/office/officeart/2005/8/layout/venn1"/>
    <dgm:cxn modelId="{D8C8023D-111D-45F3-BA63-B18B71CB2710}" type="presParOf" srcId="{5759ED11-A241-4571-B47E-4B981A624B61}" destId="{6F2BFA54-0FF0-44DA-9B3C-0C0B0A8F52FD}" srcOrd="6" destOrd="0" presId="urn:microsoft.com/office/officeart/2005/8/layout/venn1"/>
    <dgm:cxn modelId="{1C72382B-FE11-47BC-807E-54B65FC39E7E}" type="presParOf" srcId="{5759ED11-A241-4571-B47E-4B981A624B61}" destId="{8F7385E9-DA71-484B-8744-38FBF56E4985}" srcOrd="7" destOrd="0" presId="urn:microsoft.com/office/officeart/2005/8/layout/venn1"/>
    <dgm:cxn modelId="{D17F379C-7B4A-46CB-929D-5427DF38DC06}" type="presParOf" srcId="{5759ED11-A241-4571-B47E-4B981A624B61}" destId="{80F9FA8B-FA22-4C90-9048-F0A6FA82C78E}" srcOrd="8" destOrd="0" presId="urn:microsoft.com/office/officeart/2005/8/layout/venn1"/>
    <dgm:cxn modelId="{D92E5D11-E3B1-4116-8A85-71C99F3508C3}" type="presParOf" srcId="{5759ED11-A241-4571-B47E-4B981A624B61}" destId="{EA483AD7-F2D1-4A93-9CB2-95BFF38788D5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05ECC4-4226-405C-BF40-E40BEC55F58C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0F18F5DE-E544-4969-98B4-859911C1985B}">
      <dgm:prSet phldrT="[Testo]" custT="1"/>
      <dgm:spPr/>
      <dgm:t>
        <a:bodyPr/>
        <a:lstStyle/>
        <a:p>
          <a:pPr algn="ctr"/>
          <a:r>
            <a:rPr lang="it-IT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Acquisto misure materiali, stoccaggio, immagazzinaggio e consegna</a:t>
          </a:r>
        </a:p>
        <a:p>
          <a:pPr algn="ctr"/>
          <a:r>
            <a:rPr lang="it-IT" sz="2000" b="1" spc="-1">
              <a:solidFill>
                <a:srgbClr val="1A4A5D"/>
              </a:solidFill>
              <a:latin typeface="Corbel" panose="020B0503020204020204" pitchFamily="34" charset="0"/>
            </a:rPr>
            <a:t>@</a:t>
          </a:r>
          <a:r>
            <a:rPr lang="it-IT" sz="2000" b="1" spc="-1" err="1">
              <a:solidFill>
                <a:srgbClr val="1A4A5D"/>
              </a:solidFill>
              <a:latin typeface="Corbel" panose="020B0503020204020204" pitchFamily="34" charset="0"/>
            </a:rPr>
            <a:t>Fond</a:t>
          </a:r>
          <a:r>
            <a:rPr lang="it-IT" sz="2000" b="1" spc="-1">
              <a:solidFill>
                <a:srgbClr val="1A4A5D"/>
              </a:solidFill>
              <a:latin typeface="Corbel" panose="020B0503020204020204" pitchFamily="34" charset="0"/>
            </a:rPr>
            <a:t>. Progetto Arca</a:t>
          </a:r>
          <a:endParaRPr lang="it-IT" sz="2000" b="1">
            <a:latin typeface="Corbel" panose="020B0503020204020204" pitchFamily="34" charset="0"/>
          </a:endParaRPr>
        </a:p>
      </dgm:t>
    </dgm:pt>
    <dgm:pt modelId="{E9F6B516-CD88-4166-B637-57AECC84927B}" type="parTrans" cxnId="{7A86312A-9D61-4F64-9D0B-028EBD2506AC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7A194199-3CED-4418-8E7B-A2410276DCCC}" type="sibTrans" cxnId="{7A86312A-9D61-4F64-9D0B-028EBD2506AC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BEFAA236-9D72-4D07-B4BE-891059F19A7B}">
      <dgm:prSet phldrT="[Testo]" custT="1"/>
      <dgm:spPr/>
      <dgm:t>
        <a:bodyPr/>
        <a:lstStyle/>
        <a:p>
          <a:r>
            <a:rPr lang="it-IT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1. L</a:t>
          </a:r>
          <a:r>
            <a:rPr lang="x-none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uoghi di incontro diurno</a:t>
          </a:r>
          <a:endParaRPr lang="it-IT" sz="20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r>
            <a:rPr lang="it-IT" sz="2000" b="1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@SAS con Comunità Progetto</a:t>
          </a:r>
          <a:r>
            <a:rPr lang="x-none" sz="2000" b="1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 </a:t>
          </a:r>
          <a:endParaRPr lang="it-IT" sz="2000" b="1">
            <a:latin typeface="Corbel" panose="020B0503020204020204" pitchFamily="34" charset="0"/>
          </a:endParaRPr>
        </a:p>
      </dgm:t>
    </dgm:pt>
    <dgm:pt modelId="{858595A0-885E-4996-8DC7-C147E2829A13}" type="parTrans" cxnId="{3718781D-61DD-4BFF-9AAA-3C9EA814FB5C}">
      <dgm:prSet custT="1"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9889F62A-970C-4733-AF0E-C01699FCB913}" type="sibTrans" cxnId="{3718781D-61DD-4BFF-9AAA-3C9EA814FB5C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5B0C6275-23C8-4254-AD93-A1789EA79BC4}">
      <dgm:prSet phldrT="[Testo]" custT="1"/>
      <dgm:spPr/>
      <dgm:t>
        <a:bodyPr/>
        <a:lstStyle/>
        <a:p>
          <a:r>
            <a:rPr lang="it-IT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3. L</a:t>
          </a:r>
          <a:r>
            <a:rPr lang="x-none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uogi di accoglienza notturna</a:t>
          </a:r>
          <a:endParaRPr lang="it-IT" sz="20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r>
            <a:rPr lang="it-IT" sz="2000" b="1" spc="-1">
              <a:solidFill>
                <a:srgbClr val="1A4A5D"/>
              </a:solidFill>
              <a:latin typeface="Corbel" panose="020B0503020204020204" pitchFamily="34" charset="0"/>
            </a:rPr>
            <a:t>@Fratelli di San Francesco</a:t>
          </a:r>
          <a:endParaRPr lang="it-IT" sz="2000" b="1">
            <a:latin typeface="Corbel" panose="020B0503020204020204" pitchFamily="34" charset="0"/>
          </a:endParaRPr>
        </a:p>
      </dgm:t>
    </dgm:pt>
    <dgm:pt modelId="{3D90C091-9D07-4575-ADE2-1EC3D6FA0142}" type="parTrans" cxnId="{371E2D1B-8885-4914-B2AF-A04903437254}">
      <dgm:prSet custT="1"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04A68D33-5E5D-49DF-8D2E-B5444FCBFF3F}" type="sibTrans" cxnId="{371E2D1B-8885-4914-B2AF-A04903437254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E8A20339-9149-49F0-9288-D8650C19413E}">
      <dgm:prSet custT="1"/>
      <dgm:spPr/>
      <dgm:t>
        <a:bodyPr/>
        <a:lstStyle/>
        <a:p>
          <a:r>
            <a:rPr lang="it-IT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2. S</a:t>
          </a:r>
          <a:r>
            <a:rPr lang="x-none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trada</a:t>
          </a:r>
          <a:endParaRPr lang="it-IT" sz="20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r>
            <a:rPr lang="it-IT" sz="2000" b="1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@CRI</a:t>
          </a:r>
        </a:p>
      </dgm:t>
    </dgm:pt>
    <dgm:pt modelId="{0604B9C7-893A-4FBC-9173-333306DFECC6}" type="parTrans" cxnId="{0CD71F35-662B-4005-B617-0FA91ADF5429}">
      <dgm:prSet custT="1"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13B07CA1-EB7F-4BC0-B155-197D884C8C6A}" type="sibTrans" cxnId="{0CD71F35-662B-4005-B617-0FA91ADF5429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B19176CE-285A-455B-8B70-112899DF4C1A}">
      <dgm:prSet custT="1"/>
      <dgm:spPr/>
      <dgm:t>
        <a:bodyPr/>
        <a:lstStyle/>
        <a:p>
          <a:r>
            <a:rPr lang="it-IT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4. S</a:t>
          </a:r>
          <a:r>
            <a:rPr lang="x-none" sz="20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ervizi e territorio</a:t>
          </a:r>
          <a:endParaRPr lang="it-IT" sz="20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r>
            <a:rPr lang="it-IT" sz="2000" b="1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@SAS con Comunità Progetto</a:t>
          </a:r>
          <a:r>
            <a:rPr lang="x-none" sz="2000" b="1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  </a:t>
          </a:r>
          <a:endParaRPr lang="it-IT" sz="2000" b="1">
            <a:latin typeface="Corbel" panose="020B0503020204020204" pitchFamily="34" charset="0"/>
          </a:endParaRPr>
        </a:p>
      </dgm:t>
    </dgm:pt>
    <dgm:pt modelId="{7307AC84-4040-4729-931B-A7C29E630005}" type="parTrans" cxnId="{716C3ACA-A2F7-4A6D-8597-298ED96547C6}">
      <dgm:prSet custT="1"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EF0E8125-0234-4D9D-97B8-ADCB09902B7D}" type="sibTrans" cxnId="{716C3ACA-A2F7-4A6D-8597-298ED96547C6}">
      <dgm:prSet/>
      <dgm:spPr/>
      <dgm:t>
        <a:bodyPr/>
        <a:lstStyle/>
        <a:p>
          <a:endParaRPr lang="it-IT" sz="2000">
            <a:latin typeface="Corbel" panose="020B0503020204020204" pitchFamily="34" charset="0"/>
          </a:endParaRPr>
        </a:p>
      </dgm:t>
    </dgm:pt>
    <dgm:pt modelId="{951EE20B-403F-4A13-9ABD-002DF9D647C3}" type="pres">
      <dgm:prSet presAssocID="{AE05ECC4-4226-405C-BF40-E40BEC55F58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0F5A56-8374-40B8-8D50-38BEB4F08097}" type="pres">
      <dgm:prSet presAssocID="{0F18F5DE-E544-4969-98B4-859911C1985B}" presName="root1" presStyleCnt="0"/>
      <dgm:spPr/>
    </dgm:pt>
    <dgm:pt modelId="{B3B451AB-ED65-49A0-B76D-9EEFAE6CA29D}" type="pres">
      <dgm:prSet presAssocID="{0F18F5DE-E544-4969-98B4-859911C1985B}" presName="LevelOneTextNode" presStyleLbl="node0" presStyleIdx="0" presStyleCnt="1" custScaleX="126218" custScaleY="96999" custLinFactX="-92143" custLinFactNeighborX="-100000" custLinFactNeighborY="-3659">
        <dgm:presLayoutVars>
          <dgm:chPref val="3"/>
        </dgm:presLayoutVars>
      </dgm:prSet>
      <dgm:spPr/>
    </dgm:pt>
    <dgm:pt modelId="{40150587-0879-47A0-B4D8-90D6E12CADFA}" type="pres">
      <dgm:prSet presAssocID="{0F18F5DE-E544-4969-98B4-859911C1985B}" presName="level2hierChild" presStyleCnt="0"/>
      <dgm:spPr/>
    </dgm:pt>
    <dgm:pt modelId="{2FE13FAF-86AE-4B39-A9E6-43BCC8576E79}" type="pres">
      <dgm:prSet presAssocID="{858595A0-885E-4996-8DC7-C147E2829A13}" presName="conn2-1" presStyleLbl="parChTrans1D2" presStyleIdx="0" presStyleCnt="4"/>
      <dgm:spPr/>
    </dgm:pt>
    <dgm:pt modelId="{FEB9303F-9A12-4CDC-87BA-93B2757C1CA6}" type="pres">
      <dgm:prSet presAssocID="{858595A0-885E-4996-8DC7-C147E2829A13}" presName="connTx" presStyleLbl="parChTrans1D2" presStyleIdx="0" presStyleCnt="4"/>
      <dgm:spPr/>
    </dgm:pt>
    <dgm:pt modelId="{002B19FD-4E99-4360-8600-29274A74FC43}" type="pres">
      <dgm:prSet presAssocID="{BEFAA236-9D72-4D07-B4BE-891059F19A7B}" presName="root2" presStyleCnt="0"/>
      <dgm:spPr/>
    </dgm:pt>
    <dgm:pt modelId="{F5625F00-4745-4A6D-92C7-6792C9EB91D7}" type="pres">
      <dgm:prSet presAssocID="{BEFAA236-9D72-4D07-B4BE-891059F19A7B}" presName="LevelTwoTextNode" presStyleLbl="node2" presStyleIdx="0" presStyleCnt="4" custScaleX="138094">
        <dgm:presLayoutVars>
          <dgm:chPref val="3"/>
        </dgm:presLayoutVars>
      </dgm:prSet>
      <dgm:spPr/>
    </dgm:pt>
    <dgm:pt modelId="{E4E127C2-A020-4AA3-A09C-36EBDDD260A1}" type="pres">
      <dgm:prSet presAssocID="{BEFAA236-9D72-4D07-B4BE-891059F19A7B}" presName="level3hierChild" presStyleCnt="0"/>
      <dgm:spPr/>
    </dgm:pt>
    <dgm:pt modelId="{E1F0D2F1-C34C-4725-B735-CD1F262C9108}" type="pres">
      <dgm:prSet presAssocID="{0604B9C7-893A-4FBC-9173-333306DFECC6}" presName="conn2-1" presStyleLbl="parChTrans1D2" presStyleIdx="1" presStyleCnt="4"/>
      <dgm:spPr/>
    </dgm:pt>
    <dgm:pt modelId="{7086D0FC-88F5-4941-B804-CD818F687193}" type="pres">
      <dgm:prSet presAssocID="{0604B9C7-893A-4FBC-9173-333306DFECC6}" presName="connTx" presStyleLbl="parChTrans1D2" presStyleIdx="1" presStyleCnt="4"/>
      <dgm:spPr/>
    </dgm:pt>
    <dgm:pt modelId="{BD0C073E-62FE-4B7D-903D-38F59218E762}" type="pres">
      <dgm:prSet presAssocID="{E8A20339-9149-49F0-9288-D8650C19413E}" presName="root2" presStyleCnt="0"/>
      <dgm:spPr/>
    </dgm:pt>
    <dgm:pt modelId="{6D512562-E98B-490C-8145-7CD6CA54A92A}" type="pres">
      <dgm:prSet presAssocID="{E8A20339-9149-49F0-9288-D8650C19413E}" presName="LevelTwoTextNode" presStyleLbl="node2" presStyleIdx="1" presStyleCnt="4" custScaleX="138716" custLinFactNeighborX="520" custLinFactNeighborY="-931">
        <dgm:presLayoutVars>
          <dgm:chPref val="3"/>
        </dgm:presLayoutVars>
      </dgm:prSet>
      <dgm:spPr/>
    </dgm:pt>
    <dgm:pt modelId="{A86EC562-1123-4794-AAC7-61E559F19B7A}" type="pres">
      <dgm:prSet presAssocID="{E8A20339-9149-49F0-9288-D8650C19413E}" presName="level3hierChild" presStyleCnt="0"/>
      <dgm:spPr/>
    </dgm:pt>
    <dgm:pt modelId="{95FA5AB1-0F30-4C0B-8609-B0C3389DBAF4}" type="pres">
      <dgm:prSet presAssocID="{3D90C091-9D07-4575-ADE2-1EC3D6FA0142}" presName="conn2-1" presStyleLbl="parChTrans1D2" presStyleIdx="2" presStyleCnt="4"/>
      <dgm:spPr/>
    </dgm:pt>
    <dgm:pt modelId="{12CB032F-F350-4CAC-BE88-8C92C96A50FE}" type="pres">
      <dgm:prSet presAssocID="{3D90C091-9D07-4575-ADE2-1EC3D6FA0142}" presName="connTx" presStyleLbl="parChTrans1D2" presStyleIdx="2" presStyleCnt="4"/>
      <dgm:spPr/>
    </dgm:pt>
    <dgm:pt modelId="{12923F18-16D9-47B1-92F1-884784B29FCC}" type="pres">
      <dgm:prSet presAssocID="{5B0C6275-23C8-4254-AD93-A1789EA79BC4}" presName="root2" presStyleCnt="0"/>
      <dgm:spPr/>
    </dgm:pt>
    <dgm:pt modelId="{44119591-3EFF-4EAF-89F3-AD0A5AEDCB12}" type="pres">
      <dgm:prSet presAssocID="{5B0C6275-23C8-4254-AD93-A1789EA79BC4}" presName="LevelTwoTextNode" presStyleLbl="node2" presStyleIdx="2" presStyleCnt="4" custScaleX="140431">
        <dgm:presLayoutVars>
          <dgm:chPref val="3"/>
        </dgm:presLayoutVars>
      </dgm:prSet>
      <dgm:spPr/>
    </dgm:pt>
    <dgm:pt modelId="{CC48B030-22E8-43BE-BBFA-57E720E561DB}" type="pres">
      <dgm:prSet presAssocID="{5B0C6275-23C8-4254-AD93-A1789EA79BC4}" presName="level3hierChild" presStyleCnt="0"/>
      <dgm:spPr/>
    </dgm:pt>
    <dgm:pt modelId="{02339B37-2DB0-4A30-97BB-40BD25FA1FDC}" type="pres">
      <dgm:prSet presAssocID="{7307AC84-4040-4729-931B-A7C29E630005}" presName="conn2-1" presStyleLbl="parChTrans1D2" presStyleIdx="3" presStyleCnt="4"/>
      <dgm:spPr/>
    </dgm:pt>
    <dgm:pt modelId="{51C4D205-0489-459F-B569-F9F01B0BBA63}" type="pres">
      <dgm:prSet presAssocID="{7307AC84-4040-4729-931B-A7C29E630005}" presName="connTx" presStyleLbl="parChTrans1D2" presStyleIdx="3" presStyleCnt="4"/>
      <dgm:spPr/>
    </dgm:pt>
    <dgm:pt modelId="{5C3F9603-13EF-4899-BF0F-2C56E029B2A1}" type="pres">
      <dgm:prSet presAssocID="{B19176CE-285A-455B-8B70-112899DF4C1A}" presName="root2" presStyleCnt="0"/>
      <dgm:spPr/>
    </dgm:pt>
    <dgm:pt modelId="{4FC46CFD-CC3F-4D86-B5CA-4AB9252AEDD1}" type="pres">
      <dgm:prSet presAssocID="{B19176CE-285A-455B-8B70-112899DF4C1A}" presName="LevelTwoTextNode" presStyleLbl="node2" presStyleIdx="3" presStyleCnt="4" custScaleX="140613">
        <dgm:presLayoutVars>
          <dgm:chPref val="3"/>
        </dgm:presLayoutVars>
      </dgm:prSet>
      <dgm:spPr/>
    </dgm:pt>
    <dgm:pt modelId="{0FFAA56B-C4DD-43E9-825D-F0F8FE0467A5}" type="pres">
      <dgm:prSet presAssocID="{B19176CE-285A-455B-8B70-112899DF4C1A}" presName="level3hierChild" presStyleCnt="0"/>
      <dgm:spPr/>
    </dgm:pt>
  </dgm:ptLst>
  <dgm:cxnLst>
    <dgm:cxn modelId="{371E2D1B-8885-4914-B2AF-A04903437254}" srcId="{0F18F5DE-E544-4969-98B4-859911C1985B}" destId="{5B0C6275-23C8-4254-AD93-A1789EA79BC4}" srcOrd="2" destOrd="0" parTransId="{3D90C091-9D07-4575-ADE2-1EC3D6FA0142}" sibTransId="{04A68D33-5E5D-49DF-8D2E-B5444FCBFF3F}"/>
    <dgm:cxn modelId="{3718781D-61DD-4BFF-9AAA-3C9EA814FB5C}" srcId="{0F18F5DE-E544-4969-98B4-859911C1985B}" destId="{BEFAA236-9D72-4D07-B4BE-891059F19A7B}" srcOrd="0" destOrd="0" parTransId="{858595A0-885E-4996-8DC7-C147E2829A13}" sibTransId="{9889F62A-970C-4733-AF0E-C01699FCB913}"/>
    <dgm:cxn modelId="{7A86312A-9D61-4F64-9D0B-028EBD2506AC}" srcId="{AE05ECC4-4226-405C-BF40-E40BEC55F58C}" destId="{0F18F5DE-E544-4969-98B4-859911C1985B}" srcOrd="0" destOrd="0" parTransId="{E9F6B516-CD88-4166-B637-57AECC84927B}" sibTransId="{7A194199-3CED-4418-8E7B-A2410276DCCC}"/>
    <dgm:cxn modelId="{CD900B30-5A89-41AB-8D13-EEE997018071}" type="presOf" srcId="{B19176CE-285A-455B-8B70-112899DF4C1A}" destId="{4FC46CFD-CC3F-4D86-B5CA-4AB9252AEDD1}" srcOrd="0" destOrd="0" presId="urn:microsoft.com/office/officeart/2008/layout/HorizontalMultiLevelHierarchy"/>
    <dgm:cxn modelId="{0CD71F35-662B-4005-B617-0FA91ADF5429}" srcId="{0F18F5DE-E544-4969-98B4-859911C1985B}" destId="{E8A20339-9149-49F0-9288-D8650C19413E}" srcOrd="1" destOrd="0" parTransId="{0604B9C7-893A-4FBC-9173-333306DFECC6}" sibTransId="{13B07CA1-EB7F-4BC0-B155-197D884C8C6A}"/>
    <dgm:cxn modelId="{A79A9D3F-0D5E-4F3D-B8E6-B4F12CE88610}" type="presOf" srcId="{0604B9C7-893A-4FBC-9173-333306DFECC6}" destId="{E1F0D2F1-C34C-4725-B735-CD1F262C9108}" srcOrd="0" destOrd="0" presId="urn:microsoft.com/office/officeart/2008/layout/HorizontalMultiLevelHierarchy"/>
    <dgm:cxn modelId="{4A12E76E-35F4-47BE-8889-B5A9EE5B3FAA}" type="presOf" srcId="{0F18F5DE-E544-4969-98B4-859911C1985B}" destId="{B3B451AB-ED65-49A0-B76D-9EEFAE6CA29D}" srcOrd="0" destOrd="0" presId="urn:microsoft.com/office/officeart/2008/layout/HorizontalMultiLevelHierarchy"/>
    <dgm:cxn modelId="{4F79467C-3BD1-4CFA-A035-9554379F1B1D}" type="presOf" srcId="{7307AC84-4040-4729-931B-A7C29E630005}" destId="{51C4D205-0489-459F-B569-F9F01B0BBA63}" srcOrd="1" destOrd="0" presId="urn:microsoft.com/office/officeart/2008/layout/HorizontalMultiLevelHierarchy"/>
    <dgm:cxn modelId="{4068C97C-E47E-4DDD-B255-C6B5E06FBCBC}" type="presOf" srcId="{5B0C6275-23C8-4254-AD93-A1789EA79BC4}" destId="{44119591-3EFF-4EAF-89F3-AD0A5AEDCB12}" srcOrd="0" destOrd="0" presId="urn:microsoft.com/office/officeart/2008/layout/HorizontalMultiLevelHierarchy"/>
    <dgm:cxn modelId="{A2CA218D-E69D-4D59-BA5F-C69EBF934450}" type="presOf" srcId="{E8A20339-9149-49F0-9288-D8650C19413E}" destId="{6D512562-E98B-490C-8145-7CD6CA54A92A}" srcOrd="0" destOrd="0" presId="urn:microsoft.com/office/officeart/2008/layout/HorizontalMultiLevelHierarchy"/>
    <dgm:cxn modelId="{69EA95A4-FF72-4D6D-A932-7195A796BF19}" type="presOf" srcId="{BEFAA236-9D72-4D07-B4BE-891059F19A7B}" destId="{F5625F00-4745-4A6D-92C7-6792C9EB91D7}" srcOrd="0" destOrd="0" presId="urn:microsoft.com/office/officeart/2008/layout/HorizontalMultiLevelHierarchy"/>
    <dgm:cxn modelId="{17ADD8A6-5643-415F-8042-5DF797616EA1}" type="presOf" srcId="{AE05ECC4-4226-405C-BF40-E40BEC55F58C}" destId="{951EE20B-403F-4A13-9ABD-002DF9D647C3}" srcOrd="0" destOrd="0" presId="urn:microsoft.com/office/officeart/2008/layout/HorizontalMultiLevelHierarchy"/>
    <dgm:cxn modelId="{CCFCA3AA-38FE-47DA-808C-1F952ABCDBEB}" type="presOf" srcId="{0604B9C7-893A-4FBC-9173-333306DFECC6}" destId="{7086D0FC-88F5-4941-B804-CD818F687193}" srcOrd="1" destOrd="0" presId="urn:microsoft.com/office/officeart/2008/layout/HorizontalMultiLevelHierarchy"/>
    <dgm:cxn modelId="{716C3ACA-A2F7-4A6D-8597-298ED96547C6}" srcId="{0F18F5DE-E544-4969-98B4-859911C1985B}" destId="{B19176CE-285A-455B-8B70-112899DF4C1A}" srcOrd="3" destOrd="0" parTransId="{7307AC84-4040-4729-931B-A7C29E630005}" sibTransId="{EF0E8125-0234-4D9D-97B8-ADCB09902B7D}"/>
    <dgm:cxn modelId="{7715F6D7-F9D8-4BBB-B340-07924FDD7EF6}" type="presOf" srcId="{858595A0-885E-4996-8DC7-C147E2829A13}" destId="{FEB9303F-9A12-4CDC-87BA-93B2757C1CA6}" srcOrd="1" destOrd="0" presId="urn:microsoft.com/office/officeart/2008/layout/HorizontalMultiLevelHierarchy"/>
    <dgm:cxn modelId="{F56561E4-9973-47D9-A790-5BE6894BF2C5}" type="presOf" srcId="{3D90C091-9D07-4575-ADE2-1EC3D6FA0142}" destId="{95FA5AB1-0F30-4C0B-8609-B0C3389DBAF4}" srcOrd="0" destOrd="0" presId="urn:microsoft.com/office/officeart/2008/layout/HorizontalMultiLevelHierarchy"/>
    <dgm:cxn modelId="{A6C1D9EC-F6E3-4A11-85B2-8DA12445AAC4}" type="presOf" srcId="{7307AC84-4040-4729-931B-A7C29E630005}" destId="{02339B37-2DB0-4A30-97BB-40BD25FA1FDC}" srcOrd="0" destOrd="0" presId="urn:microsoft.com/office/officeart/2008/layout/HorizontalMultiLevelHierarchy"/>
    <dgm:cxn modelId="{2938EBF5-D674-401C-B0EB-D84F2DC6F8BF}" type="presOf" srcId="{3D90C091-9D07-4575-ADE2-1EC3D6FA0142}" destId="{12CB032F-F350-4CAC-BE88-8C92C96A50FE}" srcOrd="1" destOrd="0" presId="urn:microsoft.com/office/officeart/2008/layout/HorizontalMultiLevelHierarchy"/>
    <dgm:cxn modelId="{3F550DFD-B796-41AF-99C7-97A8390A7290}" type="presOf" srcId="{858595A0-885E-4996-8DC7-C147E2829A13}" destId="{2FE13FAF-86AE-4B39-A9E6-43BCC8576E79}" srcOrd="0" destOrd="0" presId="urn:microsoft.com/office/officeart/2008/layout/HorizontalMultiLevelHierarchy"/>
    <dgm:cxn modelId="{297BFDB7-E394-43C6-B005-2FA6AC7830B3}" type="presParOf" srcId="{951EE20B-403F-4A13-9ABD-002DF9D647C3}" destId="{4B0F5A56-8374-40B8-8D50-38BEB4F08097}" srcOrd="0" destOrd="0" presId="urn:microsoft.com/office/officeart/2008/layout/HorizontalMultiLevelHierarchy"/>
    <dgm:cxn modelId="{4784DCC3-FA1F-4ECA-A79B-ECA1CDF50CD1}" type="presParOf" srcId="{4B0F5A56-8374-40B8-8D50-38BEB4F08097}" destId="{B3B451AB-ED65-49A0-B76D-9EEFAE6CA29D}" srcOrd="0" destOrd="0" presId="urn:microsoft.com/office/officeart/2008/layout/HorizontalMultiLevelHierarchy"/>
    <dgm:cxn modelId="{00DEA9F4-39B3-4981-817A-4FDB1D6898E2}" type="presParOf" srcId="{4B0F5A56-8374-40B8-8D50-38BEB4F08097}" destId="{40150587-0879-47A0-B4D8-90D6E12CADFA}" srcOrd="1" destOrd="0" presId="urn:microsoft.com/office/officeart/2008/layout/HorizontalMultiLevelHierarchy"/>
    <dgm:cxn modelId="{C50B033A-1ED1-48D3-91B0-9B8F853F29E5}" type="presParOf" srcId="{40150587-0879-47A0-B4D8-90D6E12CADFA}" destId="{2FE13FAF-86AE-4B39-A9E6-43BCC8576E79}" srcOrd="0" destOrd="0" presId="urn:microsoft.com/office/officeart/2008/layout/HorizontalMultiLevelHierarchy"/>
    <dgm:cxn modelId="{6D959D35-087B-4594-83CB-918B0BF72B8B}" type="presParOf" srcId="{2FE13FAF-86AE-4B39-A9E6-43BCC8576E79}" destId="{FEB9303F-9A12-4CDC-87BA-93B2757C1CA6}" srcOrd="0" destOrd="0" presId="urn:microsoft.com/office/officeart/2008/layout/HorizontalMultiLevelHierarchy"/>
    <dgm:cxn modelId="{3EEE2869-F2A3-470C-9689-6B334140E5DD}" type="presParOf" srcId="{40150587-0879-47A0-B4D8-90D6E12CADFA}" destId="{002B19FD-4E99-4360-8600-29274A74FC43}" srcOrd="1" destOrd="0" presId="urn:microsoft.com/office/officeart/2008/layout/HorizontalMultiLevelHierarchy"/>
    <dgm:cxn modelId="{8D16ED98-DE49-4E8B-A9FA-6F27923AF485}" type="presParOf" srcId="{002B19FD-4E99-4360-8600-29274A74FC43}" destId="{F5625F00-4745-4A6D-92C7-6792C9EB91D7}" srcOrd="0" destOrd="0" presId="urn:microsoft.com/office/officeart/2008/layout/HorizontalMultiLevelHierarchy"/>
    <dgm:cxn modelId="{17FE2564-531D-4C4A-843C-338A084E2E35}" type="presParOf" srcId="{002B19FD-4E99-4360-8600-29274A74FC43}" destId="{E4E127C2-A020-4AA3-A09C-36EBDDD260A1}" srcOrd="1" destOrd="0" presId="urn:microsoft.com/office/officeart/2008/layout/HorizontalMultiLevelHierarchy"/>
    <dgm:cxn modelId="{8C99CED6-F772-457F-A5F2-5A7D4BD43A5A}" type="presParOf" srcId="{40150587-0879-47A0-B4D8-90D6E12CADFA}" destId="{E1F0D2F1-C34C-4725-B735-CD1F262C9108}" srcOrd="2" destOrd="0" presId="urn:microsoft.com/office/officeart/2008/layout/HorizontalMultiLevelHierarchy"/>
    <dgm:cxn modelId="{8B303BC7-95B7-4F13-8F2A-D2C3F6B7D1F5}" type="presParOf" srcId="{E1F0D2F1-C34C-4725-B735-CD1F262C9108}" destId="{7086D0FC-88F5-4941-B804-CD818F687193}" srcOrd="0" destOrd="0" presId="urn:microsoft.com/office/officeart/2008/layout/HorizontalMultiLevelHierarchy"/>
    <dgm:cxn modelId="{70412FBD-92F4-480A-8284-C47EAE722724}" type="presParOf" srcId="{40150587-0879-47A0-B4D8-90D6E12CADFA}" destId="{BD0C073E-62FE-4B7D-903D-38F59218E762}" srcOrd="3" destOrd="0" presId="urn:microsoft.com/office/officeart/2008/layout/HorizontalMultiLevelHierarchy"/>
    <dgm:cxn modelId="{BFD979B7-9C79-45E5-AA00-849D0AF8BCBD}" type="presParOf" srcId="{BD0C073E-62FE-4B7D-903D-38F59218E762}" destId="{6D512562-E98B-490C-8145-7CD6CA54A92A}" srcOrd="0" destOrd="0" presId="urn:microsoft.com/office/officeart/2008/layout/HorizontalMultiLevelHierarchy"/>
    <dgm:cxn modelId="{58995750-064F-44F7-899E-BA25D8C47E6F}" type="presParOf" srcId="{BD0C073E-62FE-4B7D-903D-38F59218E762}" destId="{A86EC562-1123-4794-AAC7-61E559F19B7A}" srcOrd="1" destOrd="0" presId="urn:microsoft.com/office/officeart/2008/layout/HorizontalMultiLevelHierarchy"/>
    <dgm:cxn modelId="{233B689A-9C36-4AAE-A61F-565DDAED1C75}" type="presParOf" srcId="{40150587-0879-47A0-B4D8-90D6E12CADFA}" destId="{95FA5AB1-0F30-4C0B-8609-B0C3389DBAF4}" srcOrd="4" destOrd="0" presId="urn:microsoft.com/office/officeart/2008/layout/HorizontalMultiLevelHierarchy"/>
    <dgm:cxn modelId="{86DE5572-AAA5-438B-B8E5-8750B9D8D849}" type="presParOf" srcId="{95FA5AB1-0F30-4C0B-8609-B0C3389DBAF4}" destId="{12CB032F-F350-4CAC-BE88-8C92C96A50FE}" srcOrd="0" destOrd="0" presId="urn:microsoft.com/office/officeart/2008/layout/HorizontalMultiLevelHierarchy"/>
    <dgm:cxn modelId="{FD2D5D82-172A-4E05-8ED7-050CBD875B70}" type="presParOf" srcId="{40150587-0879-47A0-B4D8-90D6E12CADFA}" destId="{12923F18-16D9-47B1-92F1-884784B29FCC}" srcOrd="5" destOrd="0" presId="urn:microsoft.com/office/officeart/2008/layout/HorizontalMultiLevelHierarchy"/>
    <dgm:cxn modelId="{B52B5DAC-32FA-4793-B89F-4367D5505C7C}" type="presParOf" srcId="{12923F18-16D9-47B1-92F1-884784B29FCC}" destId="{44119591-3EFF-4EAF-89F3-AD0A5AEDCB12}" srcOrd="0" destOrd="0" presId="urn:microsoft.com/office/officeart/2008/layout/HorizontalMultiLevelHierarchy"/>
    <dgm:cxn modelId="{AF7F1737-8BF6-42E2-8F87-337DABDAB8E3}" type="presParOf" srcId="{12923F18-16D9-47B1-92F1-884784B29FCC}" destId="{CC48B030-22E8-43BE-BBFA-57E720E561DB}" srcOrd="1" destOrd="0" presId="urn:microsoft.com/office/officeart/2008/layout/HorizontalMultiLevelHierarchy"/>
    <dgm:cxn modelId="{48CBEC8E-D927-4DB0-BB5F-4A0910596BBC}" type="presParOf" srcId="{40150587-0879-47A0-B4D8-90D6E12CADFA}" destId="{02339B37-2DB0-4A30-97BB-40BD25FA1FDC}" srcOrd="6" destOrd="0" presId="urn:microsoft.com/office/officeart/2008/layout/HorizontalMultiLevelHierarchy"/>
    <dgm:cxn modelId="{7851FEC4-9348-4328-B6CE-3F39642A6CD2}" type="presParOf" srcId="{02339B37-2DB0-4A30-97BB-40BD25FA1FDC}" destId="{51C4D205-0489-459F-B569-F9F01B0BBA63}" srcOrd="0" destOrd="0" presId="urn:microsoft.com/office/officeart/2008/layout/HorizontalMultiLevelHierarchy"/>
    <dgm:cxn modelId="{CA1D31C8-B6CB-4007-AA17-50B2A7E3D132}" type="presParOf" srcId="{40150587-0879-47A0-B4D8-90D6E12CADFA}" destId="{5C3F9603-13EF-4899-BF0F-2C56E029B2A1}" srcOrd="7" destOrd="0" presId="urn:microsoft.com/office/officeart/2008/layout/HorizontalMultiLevelHierarchy"/>
    <dgm:cxn modelId="{49763862-DEC0-4387-9D38-8A717852C9D1}" type="presParOf" srcId="{5C3F9603-13EF-4899-BF0F-2C56E029B2A1}" destId="{4FC46CFD-CC3F-4D86-B5CA-4AB9252AEDD1}" srcOrd="0" destOrd="0" presId="urn:microsoft.com/office/officeart/2008/layout/HorizontalMultiLevelHierarchy"/>
    <dgm:cxn modelId="{2C1FFE66-4D12-4415-A93C-D01432231585}" type="presParOf" srcId="{5C3F9603-13EF-4899-BF0F-2C56E029B2A1}" destId="{0FFAA56B-C4DD-43E9-825D-F0F8FE0467A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7AE67-8CCA-4B6E-8025-1A02C2FFB81F}">
      <dsp:nvSpPr>
        <dsp:cNvPr id="0" name=""/>
        <dsp:cNvSpPr/>
      </dsp:nvSpPr>
      <dsp:spPr>
        <a:xfrm>
          <a:off x="4815481" y="1379475"/>
          <a:ext cx="1694092" cy="169409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6B17857-0127-4A29-9ED7-464EA777F0F4}">
      <dsp:nvSpPr>
        <dsp:cNvPr id="0" name=""/>
        <dsp:cNvSpPr/>
      </dsp:nvSpPr>
      <dsp:spPr>
        <a:xfrm>
          <a:off x="4634048" y="157402"/>
          <a:ext cx="1965147" cy="11374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CRI</a:t>
          </a:r>
        </a:p>
      </dsp:txBody>
      <dsp:txXfrm>
        <a:off x="4634048" y="157402"/>
        <a:ext cx="1965147" cy="1137462"/>
      </dsp:txXfrm>
    </dsp:sp>
    <dsp:sp modelId="{F84D9B12-D4B6-4B0A-8159-AB03A68D471E}">
      <dsp:nvSpPr>
        <dsp:cNvPr id="0" name=""/>
        <dsp:cNvSpPr/>
      </dsp:nvSpPr>
      <dsp:spPr>
        <a:xfrm>
          <a:off x="5459914" y="1847529"/>
          <a:ext cx="1694092" cy="1694092"/>
        </a:xfrm>
        <a:prstGeom prst="ellipse">
          <a:avLst/>
        </a:prstGeom>
        <a:solidFill>
          <a:schemeClr val="accent2">
            <a:alpha val="50000"/>
            <a:hueOff val="-361550"/>
            <a:satOff val="-2481"/>
            <a:lumOff val="1275"/>
            <a:alphaOff val="0"/>
          </a:schemeClr>
        </a:solidFill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C22798F-87EE-41E1-B285-840952F75750}">
      <dsp:nvSpPr>
        <dsp:cNvPr id="0" name=""/>
        <dsp:cNvSpPr/>
      </dsp:nvSpPr>
      <dsp:spPr>
        <a:xfrm>
          <a:off x="7288857" y="1500482"/>
          <a:ext cx="1761856" cy="1234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Fondazione Progetto ARCA</a:t>
          </a:r>
        </a:p>
      </dsp:txBody>
      <dsp:txXfrm>
        <a:off x="7288857" y="1500482"/>
        <a:ext cx="1761856" cy="1234267"/>
      </dsp:txXfrm>
    </dsp:sp>
    <dsp:sp modelId="{BC342E5D-FCD4-4670-8349-06562220F2CD}">
      <dsp:nvSpPr>
        <dsp:cNvPr id="0" name=""/>
        <dsp:cNvSpPr/>
      </dsp:nvSpPr>
      <dsp:spPr>
        <a:xfrm>
          <a:off x="5213932" y="2605514"/>
          <a:ext cx="1694092" cy="1694092"/>
        </a:xfrm>
        <a:prstGeom prst="ellipse">
          <a:avLst/>
        </a:prstGeom>
        <a:solidFill>
          <a:schemeClr val="accent2">
            <a:alpha val="50000"/>
            <a:hueOff val="-723100"/>
            <a:satOff val="-4962"/>
            <a:lumOff val="2549"/>
            <a:alphaOff val="0"/>
          </a:schemeClr>
        </a:solidFill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D287606-A8C9-4489-8451-397C8E5B1BBF}">
      <dsp:nvSpPr>
        <dsp:cNvPr id="0" name=""/>
        <dsp:cNvSpPr/>
      </dsp:nvSpPr>
      <dsp:spPr>
        <a:xfrm>
          <a:off x="7017802" y="3605997"/>
          <a:ext cx="1761856" cy="1234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Fratelli di San Francesco</a:t>
          </a:r>
        </a:p>
      </dsp:txBody>
      <dsp:txXfrm>
        <a:off x="7017802" y="3605997"/>
        <a:ext cx="1761856" cy="1234267"/>
      </dsp:txXfrm>
    </dsp:sp>
    <dsp:sp modelId="{6F2BFA54-0FF0-44DA-9B3C-0C0B0A8F52FD}">
      <dsp:nvSpPr>
        <dsp:cNvPr id="0" name=""/>
        <dsp:cNvSpPr/>
      </dsp:nvSpPr>
      <dsp:spPr>
        <a:xfrm>
          <a:off x="4417031" y="2605514"/>
          <a:ext cx="1694092" cy="1694092"/>
        </a:xfrm>
        <a:prstGeom prst="ellipse">
          <a:avLst/>
        </a:prstGeom>
        <a:solidFill>
          <a:schemeClr val="accent2">
            <a:alpha val="50000"/>
            <a:hueOff val="-1084650"/>
            <a:satOff val="-7443"/>
            <a:lumOff val="3824"/>
            <a:alphaOff val="0"/>
          </a:schemeClr>
        </a:solidFill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7385E9-DA71-484B-8744-38FBF56E4985}">
      <dsp:nvSpPr>
        <dsp:cNvPr id="0" name=""/>
        <dsp:cNvSpPr/>
      </dsp:nvSpPr>
      <dsp:spPr>
        <a:xfrm>
          <a:off x="2545397" y="3605997"/>
          <a:ext cx="1761856" cy="1234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SAS con Comunità Progetto</a:t>
          </a:r>
        </a:p>
      </dsp:txBody>
      <dsp:txXfrm>
        <a:off x="2545397" y="3605997"/>
        <a:ext cx="1761856" cy="1234267"/>
      </dsp:txXfrm>
    </dsp:sp>
    <dsp:sp modelId="{80F9FA8B-FA22-4C90-9048-F0A6FA82C78E}">
      <dsp:nvSpPr>
        <dsp:cNvPr id="0" name=""/>
        <dsp:cNvSpPr/>
      </dsp:nvSpPr>
      <dsp:spPr>
        <a:xfrm>
          <a:off x="4171048" y="1847529"/>
          <a:ext cx="1694092" cy="1694092"/>
        </a:xfrm>
        <a:prstGeom prst="ellipse">
          <a:avLst/>
        </a:prstGeom>
        <a:solidFill>
          <a:schemeClr val="accent2">
            <a:alpha val="50000"/>
            <a:hueOff val="-1446200"/>
            <a:satOff val="-9924"/>
            <a:lumOff val="5098"/>
            <a:alphaOff val="0"/>
          </a:schemeClr>
        </a:solidFill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A483AD7-F2D1-4A93-9CB2-95BFF38788D5}">
      <dsp:nvSpPr>
        <dsp:cNvPr id="0" name=""/>
        <dsp:cNvSpPr/>
      </dsp:nvSpPr>
      <dsp:spPr>
        <a:xfrm>
          <a:off x="2274342" y="1500482"/>
          <a:ext cx="1761856" cy="1234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i="0" kern="1200" spc="-1">
              <a:solidFill>
                <a:srgbClr val="1A4A5D"/>
              </a:solidFill>
              <a:latin typeface="Corbel"/>
              <a:ea typeface="DejaVu Sans"/>
              <a:cs typeface="+mn-cs"/>
            </a:rPr>
            <a:t>Comune di Milano</a:t>
          </a:r>
        </a:p>
      </dsp:txBody>
      <dsp:txXfrm>
        <a:off x="2274342" y="1500482"/>
        <a:ext cx="1761856" cy="1234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39B37-2DB0-4A30-97BB-40BD25FA1FDC}">
      <dsp:nvSpPr>
        <dsp:cNvPr id="0" name=""/>
        <dsp:cNvSpPr/>
      </dsp:nvSpPr>
      <dsp:spPr>
        <a:xfrm>
          <a:off x="1215782" y="2458771"/>
          <a:ext cx="842689" cy="1887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344" y="0"/>
              </a:lnTo>
              <a:lnTo>
                <a:pt x="421344" y="1887103"/>
              </a:lnTo>
              <a:lnTo>
                <a:pt x="842689" y="1887103"/>
              </a:lnTo>
            </a:path>
          </a:pathLst>
        </a:custGeom>
        <a:noFill/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rbel" panose="020B0503020204020204" pitchFamily="34" charset="0"/>
          </a:endParaRPr>
        </a:p>
      </dsp:txBody>
      <dsp:txXfrm>
        <a:off x="1585459" y="3350655"/>
        <a:ext cx="103335" cy="103335"/>
      </dsp:txXfrm>
    </dsp:sp>
    <dsp:sp modelId="{95FA5AB1-0F30-4C0B-8609-B0C3389DBAF4}">
      <dsp:nvSpPr>
        <dsp:cNvPr id="0" name=""/>
        <dsp:cNvSpPr/>
      </dsp:nvSpPr>
      <dsp:spPr>
        <a:xfrm>
          <a:off x="1215782" y="2458771"/>
          <a:ext cx="842689" cy="683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1344" y="0"/>
              </a:lnTo>
              <a:lnTo>
                <a:pt x="421344" y="683053"/>
              </a:lnTo>
              <a:lnTo>
                <a:pt x="842689" y="683053"/>
              </a:lnTo>
            </a:path>
          </a:pathLst>
        </a:custGeom>
        <a:noFill/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rbel" panose="020B0503020204020204" pitchFamily="34" charset="0"/>
          </a:endParaRPr>
        </a:p>
      </dsp:txBody>
      <dsp:txXfrm>
        <a:off x="1610007" y="2773179"/>
        <a:ext cx="54237" cy="54237"/>
      </dsp:txXfrm>
    </dsp:sp>
    <dsp:sp modelId="{E1F0D2F1-C34C-4725-B735-CD1F262C9108}">
      <dsp:nvSpPr>
        <dsp:cNvPr id="0" name=""/>
        <dsp:cNvSpPr/>
      </dsp:nvSpPr>
      <dsp:spPr>
        <a:xfrm>
          <a:off x="1215782" y="1928807"/>
          <a:ext cx="859118" cy="529963"/>
        </a:xfrm>
        <a:custGeom>
          <a:avLst/>
          <a:gdLst/>
          <a:ahLst/>
          <a:cxnLst/>
          <a:rect l="0" t="0" r="0" b="0"/>
          <a:pathLst>
            <a:path>
              <a:moveTo>
                <a:pt x="0" y="529963"/>
              </a:moveTo>
              <a:lnTo>
                <a:pt x="429559" y="529963"/>
              </a:lnTo>
              <a:lnTo>
                <a:pt x="429559" y="0"/>
              </a:lnTo>
              <a:lnTo>
                <a:pt x="859118" y="0"/>
              </a:lnTo>
            </a:path>
          </a:pathLst>
        </a:custGeom>
        <a:noFill/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rbel" panose="020B0503020204020204" pitchFamily="34" charset="0"/>
          </a:endParaRPr>
        </a:p>
      </dsp:txBody>
      <dsp:txXfrm>
        <a:off x="1620105" y="2168553"/>
        <a:ext cx="50471" cy="50471"/>
      </dsp:txXfrm>
    </dsp:sp>
    <dsp:sp modelId="{2FE13FAF-86AE-4B39-A9E6-43BCC8576E79}">
      <dsp:nvSpPr>
        <dsp:cNvPr id="0" name=""/>
        <dsp:cNvSpPr/>
      </dsp:nvSpPr>
      <dsp:spPr>
        <a:xfrm>
          <a:off x="1215782" y="733725"/>
          <a:ext cx="842689" cy="1725046"/>
        </a:xfrm>
        <a:custGeom>
          <a:avLst/>
          <a:gdLst/>
          <a:ahLst/>
          <a:cxnLst/>
          <a:rect l="0" t="0" r="0" b="0"/>
          <a:pathLst>
            <a:path>
              <a:moveTo>
                <a:pt x="0" y="1725046"/>
              </a:moveTo>
              <a:lnTo>
                <a:pt x="421344" y="1725046"/>
              </a:lnTo>
              <a:lnTo>
                <a:pt x="421344" y="0"/>
              </a:lnTo>
              <a:lnTo>
                <a:pt x="842689" y="0"/>
              </a:lnTo>
            </a:path>
          </a:pathLst>
        </a:custGeom>
        <a:noFill/>
        <a:ln w="25400" cap="flat" cmpd="sng" algn="ctr"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rbel" panose="020B0503020204020204" pitchFamily="34" charset="0"/>
          </a:endParaRPr>
        </a:p>
      </dsp:txBody>
      <dsp:txXfrm>
        <a:off x="1589129" y="1548251"/>
        <a:ext cx="95993" cy="95993"/>
      </dsp:txXfrm>
    </dsp:sp>
    <dsp:sp modelId="{B3B451AB-ED65-49A0-B76D-9EEFAE6CA29D}">
      <dsp:nvSpPr>
        <dsp:cNvPr id="0" name=""/>
        <dsp:cNvSpPr/>
      </dsp:nvSpPr>
      <dsp:spPr>
        <a:xfrm rot="16200000">
          <a:off x="-1850880" y="1850880"/>
          <a:ext cx="4917542" cy="121578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Acquisto misure materiali, stoccaggio, immagazzinaggio e consegna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spc="-1">
              <a:solidFill>
                <a:srgbClr val="1A4A5D"/>
              </a:solidFill>
              <a:latin typeface="Corbel" panose="020B0503020204020204" pitchFamily="34" charset="0"/>
            </a:rPr>
            <a:t>@</a:t>
          </a:r>
          <a:r>
            <a:rPr lang="it-IT" sz="2000" b="1" kern="1200" spc="-1" err="1">
              <a:solidFill>
                <a:srgbClr val="1A4A5D"/>
              </a:solidFill>
              <a:latin typeface="Corbel" panose="020B0503020204020204" pitchFamily="34" charset="0"/>
            </a:rPr>
            <a:t>Fond</a:t>
          </a:r>
          <a:r>
            <a:rPr lang="it-IT" sz="2000" b="1" kern="1200" spc="-1">
              <a:solidFill>
                <a:srgbClr val="1A4A5D"/>
              </a:solidFill>
              <a:latin typeface="Corbel" panose="020B0503020204020204" pitchFamily="34" charset="0"/>
            </a:rPr>
            <a:t>. Progetto Arca</a:t>
          </a:r>
          <a:endParaRPr lang="it-IT" sz="2000" b="1" kern="1200">
            <a:latin typeface="Corbel" panose="020B0503020204020204" pitchFamily="34" charset="0"/>
          </a:endParaRPr>
        </a:p>
      </dsp:txBody>
      <dsp:txXfrm>
        <a:off x="-1850880" y="1850880"/>
        <a:ext cx="4917542" cy="1215782"/>
      </dsp:txXfrm>
    </dsp:sp>
    <dsp:sp modelId="{F5625F00-4745-4A6D-92C7-6792C9EB91D7}">
      <dsp:nvSpPr>
        <dsp:cNvPr id="0" name=""/>
        <dsp:cNvSpPr/>
      </dsp:nvSpPr>
      <dsp:spPr>
        <a:xfrm>
          <a:off x="2058471" y="252105"/>
          <a:ext cx="4362979" cy="9632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1. L</a:t>
          </a:r>
          <a:r>
            <a:rPr lang="x-none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uoghi di incontro diurno</a:t>
          </a:r>
          <a:endParaRPr lang="it-IT" sz="2000" kern="12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@SAS con Comunità Progetto</a:t>
          </a:r>
          <a:r>
            <a:rPr lang="x-none" sz="2000" b="1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 </a:t>
          </a:r>
          <a:endParaRPr lang="it-IT" sz="2000" b="1" kern="1200">
            <a:latin typeface="Corbel" panose="020B0503020204020204" pitchFamily="34" charset="0"/>
          </a:endParaRPr>
        </a:p>
      </dsp:txBody>
      <dsp:txXfrm>
        <a:off x="2058471" y="252105"/>
        <a:ext cx="4362979" cy="963239"/>
      </dsp:txXfrm>
    </dsp:sp>
    <dsp:sp modelId="{6D512562-E98B-490C-8145-7CD6CA54A92A}">
      <dsp:nvSpPr>
        <dsp:cNvPr id="0" name=""/>
        <dsp:cNvSpPr/>
      </dsp:nvSpPr>
      <dsp:spPr>
        <a:xfrm>
          <a:off x="2074900" y="1447187"/>
          <a:ext cx="4382630" cy="9632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2. S</a:t>
          </a:r>
          <a:r>
            <a:rPr lang="x-none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trada</a:t>
          </a:r>
          <a:endParaRPr lang="it-IT" sz="2000" kern="12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@CRI</a:t>
          </a:r>
        </a:p>
      </dsp:txBody>
      <dsp:txXfrm>
        <a:off x="2074900" y="1447187"/>
        <a:ext cx="4382630" cy="963239"/>
      </dsp:txXfrm>
    </dsp:sp>
    <dsp:sp modelId="{44119591-3EFF-4EAF-89F3-AD0A5AEDCB12}">
      <dsp:nvSpPr>
        <dsp:cNvPr id="0" name=""/>
        <dsp:cNvSpPr/>
      </dsp:nvSpPr>
      <dsp:spPr>
        <a:xfrm>
          <a:off x="2058471" y="2660204"/>
          <a:ext cx="4436814" cy="9632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3. L</a:t>
          </a:r>
          <a:r>
            <a:rPr lang="x-none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uogi di accoglienza notturna</a:t>
          </a:r>
          <a:endParaRPr lang="it-IT" sz="2000" kern="12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spc="-1">
              <a:solidFill>
                <a:srgbClr val="1A4A5D"/>
              </a:solidFill>
              <a:latin typeface="Corbel" panose="020B0503020204020204" pitchFamily="34" charset="0"/>
            </a:rPr>
            <a:t>@Fratelli di San Francesco</a:t>
          </a:r>
          <a:endParaRPr lang="it-IT" sz="2000" b="1" kern="1200">
            <a:latin typeface="Corbel" panose="020B0503020204020204" pitchFamily="34" charset="0"/>
          </a:endParaRPr>
        </a:p>
      </dsp:txBody>
      <dsp:txXfrm>
        <a:off x="2058471" y="2660204"/>
        <a:ext cx="4436814" cy="963239"/>
      </dsp:txXfrm>
    </dsp:sp>
    <dsp:sp modelId="{4FC46CFD-CC3F-4D86-B5CA-4AB9252AEDD1}">
      <dsp:nvSpPr>
        <dsp:cNvPr id="0" name=""/>
        <dsp:cNvSpPr/>
      </dsp:nvSpPr>
      <dsp:spPr>
        <a:xfrm>
          <a:off x="2058471" y="3864254"/>
          <a:ext cx="4442564" cy="96323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4. S</a:t>
          </a:r>
          <a:r>
            <a:rPr lang="x-none" sz="2000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ervizi e territorio</a:t>
          </a:r>
          <a:endParaRPr lang="it-IT" sz="2000" kern="1200" spc="-1">
            <a:solidFill>
              <a:srgbClr val="1A4A5D"/>
            </a:solidFill>
            <a:latin typeface="Corbel" panose="020B0503020204020204" pitchFamily="34" charset="0"/>
            <a:ea typeface="DejaVu San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@SAS con Comunità Progetto</a:t>
          </a:r>
          <a:r>
            <a:rPr lang="x-none" sz="2000" b="1" kern="1200" spc="-1">
              <a:solidFill>
                <a:srgbClr val="1A4A5D"/>
              </a:solidFill>
              <a:latin typeface="Corbel" panose="020B0503020204020204" pitchFamily="34" charset="0"/>
              <a:ea typeface="DejaVu Sans"/>
            </a:rPr>
            <a:t>  </a:t>
          </a:r>
          <a:endParaRPr lang="it-IT" sz="2000" b="1" kern="1200">
            <a:latin typeface="Corbel" panose="020B0503020204020204" pitchFamily="34" charset="0"/>
          </a:endParaRPr>
        </a:p>
      </dsp:txBody>
      <dsp:txXfrm>
        <a:off x="2058471" y="3864254"/>
        <a:ext cx="4442564" cy="963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chemeClr val="dk1"/>
                </a:solidFill>
                <a:latin typeface="Arial"/>
              </a:rPr>
              <a:t>Fai clic per spostare la diapositiva</a:t>
            </a: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Fai clic per modificare il formato delle note</a:t>
            </a:r>
          </a:p>
        </p:txBody>
      </p:sp>
      <p:sp>
        <p:nvSpPr>
          <p:cNvPr id="22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&lt;intestazione&gt;</a:t>
            </a:r>
          </a:p>
        </p:txBody>
      </p:sp>
      <p:sp>
        <p:nvSpPr>
          <p:cNvPr id="225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226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227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4D69DB7-A972-4B42-B667-053436CA4828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sldNum" idx="13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55CE2A2-4549-40F5-AA36-74EF56D9CF62}" type="slidenum">
              <a:rPr lang="it-IT" sz="1200" b="0" strike="noStrike" spc="-1">
                <a:solidFill>
                  <a:schemeClr val="dk1"/>
                </a:solidFill>
                <a:latin typeface="+mn-lt"/>
                <a:ea typeface="+mn-ea"/>
              </a:rPr>
              <a:t>7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sldNum" idx="14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67B2965-70FD-46CE-99C9-055B3B531E57}" type="slidenum">
              <a:rPr lang="it-IT" sz="1200" b="0" strike="noStrike" spc="-1">
                <a:solidFill>
                  <a:schemeClr val="dk1"/>
                </a:solidFill>
                <a:latin typeface="+mn-lt"/>
                <a:ea typeface="+mn-ea"/>
              </a:rPr>
              <a:t>8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sldNum" idx="15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A44A5D-7EF3-40D8-9C51-48960E521D59}" type="slidenum">
              <a:rPr lang="it-IT" sz="1200" b="0" strike="noStrike" spc="-1">
                <a:solidFill>
                  <a:schemeClr val="dk1"/>
                </a:solidFill>
                <a:latin typeface="+mn-lt"/>
                <a:ea typeface="+mn-ea"/>
              </a:rPr>
              <a:t>9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A87E17-E43B-4294-93A9-1724C0476D7D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3A9D34B-6AE4-4E63-A4D8-39654C880130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AF70050-BB64-4EC9-A1FD-7F80118BE3C5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E5E86C5-9BEF-4A5D-A3C5-F095AEDA28C2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AB882BD-2771-4CE1-BA83-9381521E8F9E}" type="slidenum">
              <a:t>‹N›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C896DD0-75C9-4968-A018-A20DD16A8864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38C5C3F-5C42-4C05-A419-87858D9C272A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38091A-3CDB-4DAE-BA93-3F65ED3BAA4A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4CAD509-7277-4913-BB98-E356C4C31C29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8AE7398-0607-43D1-AE75-F4005E032B1C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399C7C8-E644-426A-9826-373E806AC2DB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8255C6E-9477-490B-96BD-0D7A0F8C3B4E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D072154-C7E4-48D1-847B-CD3AFDA7885B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02C853D-62EC-4506-9F9D-43F2D431C10E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A7167AF-5334-4DD6-AB45-EAC8406B457E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7C19F99-B6F3-43B1-AFD2-3B2AC3C58FC4}" type="slidenum">
              <a:t>‹N›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B0A8BC3-BF00-4186-A97C-C1EE13B5A975}" type="slidenum">
              <a:t>‹N›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64A7ED-9B3C-499A-B9F1-C5332A1D8604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88C12FD-BDC1-418F-AE7A-6040188A6D73}" type="slidenum">
              <a:t>‹N›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38CFF47-CCEB-4047-A470-965786D01ABE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18D979B-763A-49BB-B985-1520CC7BF5FA}" type="slidenum">
              <a:t>‹N›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2DC80A4-BF38-4BD6-83CC-26FB0C0F4D09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314E3C-CCF1-46F4-87BA-25CFFEF5E90E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8BBD6CF-E747-4B7E-8E6E-98775466AAA5}" type="slidenum">
              <a:t>‹N›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-6120" y="0"/>
            <a:ext cx="12214440" cy="6858000"/>
            <a:chOff x="-6120" y="0"/>
            <a:chExt cx="12214440" cy="6858000"/>
          </a:xfrm>
        </p:grpSpPr>
        <p:sp>
          <p:nvSpPr>
            <p:cNvPr id="39" name="Straight Connector 39"/>
            <p:cNvSpPr/>
            <p:nvPr/>
          </p:nvSpPr>
          <p:spPr>
            <a:xfrm>
              <a:off x="-6120" y="668628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" name="Straight Connector 40"/>
            <p:cNvSpPr/>
            <p:nvPr/>
          </p:nvSpPr>
          <p:spPr>
            <a:xfrm>
              <a:off x="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" name="Straight Connector 41"/>
            <p:cNvSpPr/>
            <p:nvPr/>
          </p:nvSpPr>
          <p:spPr>
            <a:xfrm>
              <a:off x="119930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Straight Connector 42"/>
            <p:cNvSpPr/>
            <p:nvPr/>
          </p:nvSpPr>
          <p:spPr>
            <a:xfrm>
              <a:off x="1922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" name="Straight Connector 43"/>
            <p:cNvSpPr/>
            <p:nvPr/>
          </p:nvSpPr>
          <p:spPr>
            <a:xfrm>
              <a:off x="11757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Straight Connector 44"/>
            <p:cNvSpPr/>
            <p:nvPr/>
          </p:nvSpPr>
          <p:spPr>
            <a:xfrm>
              <a:off x="215928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Straight Connector 47"/>
            <p:cNvSpPr/>
            <p:nvPr/>
          </p:nvSpPr>
          <p:spPr>
            <a:xfrm>
              <a:off x="31424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Straight Connector 48"/>
            <p:cNvSpPr/>
            <p:nvPr/>
          </p:nvSpPr>
          <p:spPr>
            <a:xfrm>
              <a:off x="41259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Straight Connector 49"/>
            <p:cNvSpPr/>
            <p:nvPr/>
          </p:nvSpPr>
          <p:spPr>
            <a:xfrm>
              <a:off x="510948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Straight Connector 50"/>
            <p:cNvSpPr/>
            <p:nvPr/>
          </p:nvSpPr>
          <p:spPr>
            <a:xfrm>
              <a:off x="60926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Straight Connector 51"/>
            <p:cNvSpPr/>
            <p:nvPr/>
          </p:nvSpPr>
          <p:spPr>
            <a:xfrm>
              <a:off x="70761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Straight Connector 52"/>
            <p:cNvSpPr/>
            <p:nvPr/>
          </p:nvSpPr>
          <p:spPr>
            <a:xfrm>
              <a:off x="805968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Straight Connector 53"/>
            <p:cNvSpPr/>
            <p:nvPr/>
          </p:nvSpPr>
          <p:spPr>
            <a:xfrm>
              <a:off x="90428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Straight Connector 54"/>
            <p:cNvSpPr/>
            <p:nvPr/>
          </p:nvSpPr>
          <p:spPr>
            <a:xfrm>
              <a:off x="100263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Straight Connector 55"/>
            <p:cNvSpPr/>
            <p:nvPr/>
          </p:nvSpPr>
          <p:spPr>
            <a:xfrm>
              <a:off x="1100952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Straight Connector 56"/>
            <p:cNvSpPr/>
            <p:nvPr/>
          </p:nvSpPr>
          <p:spPr>
            <a:xfrm>
              <a:off x="121856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Straight Connector 57"/>
            <p:cNvSpPr/>
            <p:nvPr/>
          </p:nvSpPr>
          <p:spPr>
            <a:xfrm>
              <a:off x="0" y="17136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Straight Connector 58"/>
            <p:cNvSpPr/>
            <p:nvPr/>
          </p:nvSpPr>
          <p:spPr>
            <a:xfrm>
              <a:off x="0" y="7142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Straight Connector 59"/>
            <p:cNvSpPr/>
            <p:nvPr/>
          </p:nvSpPr>
          <p:spPr>
            <a:xfrm>
              <a:off x="0" y="125712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Straight Connector 60"/>
            <p:cNvSpPr/>
            <p:nvPr/>
          </p:nvSpPr>
          <p:spPr>
            <a:xfrm>
              <a:off x="0" y="180000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Straight Connector 61"/>
            <p:cNvSpPr/>
            <p:nvPr/>
          </p:nvSpPr>
          <p:spPr>
            <a:xfrm>
              <a:off x="0" y="23432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Straight Connector 62"/>
            <p:cNvSpPr/>
            <p:nvPr/>
          </p:nvSpPr>
          <p:spPr>
            <a:xfrm>
              <a:off x="0" y="288612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Straight Connector 63"/>
            <p:cNvSpPr/>
            <p:nvPr/>
          </p:nvSpPr>
          <p:spPr>
            <a:xfrm>
              <a:off x="0" y="342900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Straight Connector 64"/>
            <p:cNvSpPr/>
            <p:nvPr/>
          </p:nvSpPr>
          <p:spPr>
            <a:xfrm>
              <a:off x="0" y="397188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Straight Connector 65"/>
            <p:cNvSpPr/>
            <p:nvPr/>
          </p:nvSpPr>
          <p:spPr>
            <a:xfrm>
              <a:off x="0" y="451476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Straight Connector 66"/>
            <p:cNvSpPr/>
            <p:nvPr/>
          </p:nvSpPr>
          <p:spPr>
            <a:xfrm>
              <a:off x="0" y="50576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Straight Connector 67"/>
            <p:cNvSpPr/>
            <p:nvPr/>
          </p:nvSpPr>
          <p:spPr>
            <a:xfrm>
              <a:off x="0" y="560052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Straight Connector 68"/>
            <p:cNvSpPr/>
            <p:nvPr/>
          </p:nvSpPr>
          <p:spPr>
            <a:xfrm>
              <a:off x="0" y="68576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Straight Connector 69"/>
            <p:cNvSpPr/>
            <p:nvPr/>
          </p:nvSpPr>
          <p:spPr>
            <a:xfrm>
              <a:off x="16560" y="614340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Straight Connector 70"/>
            <p:cNvSpPr/>
            <p:nvPr/>
          </p:nvSpPr>
          <p:spPr>
            <a:xfrm>
              <a:off x="684000" y="171360"/>
              <a:ext cx="360" cy="651168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Straight Connector 71"/>
            <p:cNvSpPr/>
            <p:nvPr/>
          </p:nvSpPr>
          <p:spPr>
            <a:xfrm>
              <a:off x="11508120" y="173160"/>
              <a:ext cx="360" cy="651132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2" name="Right Triangle 6"/>
          <p:cNvSpPr/>
          <p:nvPr/>
        </p:nvSpPr>
        <p:spPr>
          <a:xfrm rot="13500000">
            <a:off x="-279360" y="1517040"/>
            <a:ext cx="567000" cy="567000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1"/>
          <p:cNvSpPr>
            <a:spLocks noGrp="1"/>
          </p:cNvSpPr>
          <p:nvPr>
            <p:ph type="ftr" idx="1"/>
          </p:nvPr>
        </p:nvSpPr>
        <p:spPr>
          <a:xfrm>
            <a:off x="691200" y="236520"/>
            <a:ext cx="4113360" cy="41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&lt;piè di pagina&gt;</a:t>
            </a:r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ldNum" idx="2"/>
          </p:nvPr>
        </p:nvSpPr>
        <p:spPr>
          <a:xfrm>
            <a:off x="11003760" y="6215760"/>
            <a:ext cx="977760" cy="41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Grandview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1E38C6EB-275F-4FAC-8705-4B0F87CF5DF5}" type="slidenum">
              <a:rPr lang="en-US" sz="900" b="0" strike="noStrike" spc="-1">
                <a:solidFill>
                  <a:srgbClr val="8B8B8B"/>
                </a:solidFill>
                <a:latin typeface="Grandview"/>
                <a:ea typeface="DejaVu Sans"/>
              </a:rPr>
              <a:t>‹N›</a:t>
            </a:fld>
            <a:endParaRPr lang="it-IT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3"/>
          </p:nvPr>
        </p:nvSpPr>
        <p:spPr>
          <a:xfrm>
            <a:off x="683640" y="6215760"/>
            <a:ext cx="3842280" cy="41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chemeClr val="dk1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chemeClr val="dk1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chemeClr val="dk1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chemeClr val="dk1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38"/>
          <p:cNvGrpSpPr/>
          <p:nvPr/>
        </p:nvGrpSpPr>
        <p:grpSpPr>
          <a:xfrm>
            <a:off x="-6120" y="0"/>
            <a:ext cx="12214440" cy="6858000"/>
            <a:chOff x="-6120" y="0"/>
            <a:chExt cx="12214440" cy="6858000"/>
          </a:xfrm>
        </p:grpSpPr>
        <p:sp>
          <p:nvSpPr>
            <p:cNvPr id="75" name="Straight Connector 39"/>
            <p:cNvSpPr/>
            <p:nvPr/>
          </p:nvSpPr>
          <p:spPr>
            <a:xfrm>
              <a:off x="-6120" y="668628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Straight Connector 40"/>
            <p:cNvSpPr/>
            <p:nvPr/>
          </p:nvSpPr>
          <p:spPr>
            <a:xfrm>
              <a:off x="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Straight Connector 41"/>
            <p:cNvSpPr/>
            <p:nvPr/>
          </p:nvSpPr>
          <p:spPr>
            <a:xfrm>
              <a:off x="119930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Straight Connector 42"/>
            <p:cNvSpPr/>
            <p:nvPr/>
          </p:nvSpPr>
          <p:spPr>
            <a:xfrm>
              <a:off x="1922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Straight Connector 43"/>
            <p:cNvSpPr/>
            <p:nvPr/>
          </p:nvSpPr>
          <p:spPr>
            <a:xfrm>
              <a:off x="11757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Straight Connector 44"/>
            <p:cNvSpPr/>
            <p:nvPr/>
          </p:nvSpPr>
          <p:spPr>
            <a:xfrm>
              <a:off x="215928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Straight Connector 47"/>
            <p:cNvSpPr/>
            <p:nvPr/>
          </p:nvSpPr>
          <p:spPr>
            <a:xfrm>
              <a:off x="31424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Straight Connector 48"/>
            <p:cNvSpPr/>
            <p:nvPr/>
          </p:nvSpPr>
          <p:spPr>
            <a:xfrm>
              <a:off x="41259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Straight Connector 49"/>
            <p:cNvSpPr/>
            <p:nvPr/>
          </p:nvSpPr>
          <p:spPr>
            <a:xfrm>
              <a:off x="510948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Straight Connector 50"/>
            <p:cNvSpPr/>
            <p:nvPr/>
          </p:nvSpPr>
          <p:spPr>
            <a:xfrm>
              <a:off x="60926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Straight Connector 51"/>
            <p:cNvSpPr/>
            <p:nvPr/>
          </p:nvSpPr>
          <p:spPr>
            <a:xfrm>
              <a:off x="70761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Straight Connector 52"/>
            <p:cNvSpPr/>
            <p:nvPr/>
          </p:nvSpPr>
          <p:spPr>
            <a:xfrm>
              <a:off x="805968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Straight Connector 53"/>
            <p:cNvSpPr/>
            <p:nvPr/>
          </p:nvSpPr>
          <p:spPr>
            <a:xfrm>
              <a:off x="90428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Straight Connector 54"/>
            <p:cNvSpPr/>
            <p:nvPr/>
          </p:nvSpPr>
          <p:spPr>
            <a:xfrm>
              <a:off x="1002636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Straight Connector 55"/>
            <p:cNvSpPr/>
            <p:nvPr/>
          </p:nvSpPr>
          <p:spPr>
            <a:xfrm>
              <a:off x="1100952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Straight Connector 56"/>
            <p:cNvSpPr/>
            <p:nvPr/>
          </p:nvSpPr>
          <p:spPr>
            <a:xfrm>
              <a:off x="12185640" y="0"/>
              <a:ext cx="360" cy="685764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Straight Connector 57"/>
            <p:cNvSpPr/>
            <p:nvPr/>
          </p:nvSpPr>
          <p:spPr>
            <a:xfrm>
              <a:off x="0" y="17136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Straight Connector 58"/>
            <p:cNvSpPr/>
            <p:nvPr/>
          </p:nvSpPr>
          <p:spPr>
            <a:xfrm>
              <a:off x="0" y="7142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Straight Connector 59"/>
            <p:cNvSpPr/>
            <p:nvPr/>
          </p:nvSpPr>
          <p:spPr>
            <a:xfrm>
              <a:off x="0" y="125712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Straight Connector 60"/>
            <p:cNvSpPr/>
            <p:nvPr/>
          </p:nvSpPr>
          <p:spPr>
            <a:xfrm>
              <a:off x="0" y="180000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" name="Straight Connector 61"/>
            <p:cNvSpPr/>
            <p:nvPr/>
          </p:nvSpPr>
          <p:spPr>
            <a:xfrm>
              <a:off x="0" y="23432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" name="Straight Connector 62"/>
            <p:cNvSpPr/>
            <p:nvPr/>
          </p:nvSpPr>
          <p:spPr>
            <a:xfrm>
              <a:off x="0" y="288612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" name="Straight Connector 63"/>
            <p:cNvSpPr/>
            <p:nvPr/>
          </p:nvSpPr>
          <p:spPr>
            <a:xfrm>
              <a:off x="0" y="342900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Straight Connector 64"/>
            <p:cNvSpPr/>
            <p:nvPr/>
          </p:nvSpPr>
          <p:spPr>
            <a:xfrm>
              <a:off x="0" y="397188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Straight Connector 65"/>
            <p:cNvSpPr/>
            <p:nvPr/>
          </p:nvSpPr>
          <p:spPr>
            <a:xfrm>
              <a:off x="0" y="451476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Straight Connector 66"/>
            <p:cNvSpPr/>
            <p:nvPr/>
          </p:nvSpPr>
          <p:spPr>
            <a:xfrm>
              <a:off x="0" y="50576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Straight Connector 67"/>
            <p:cNvSpPr/>
            <p:nvPr/>
          </p:nvSpPr>
          <p:spPr>
            <a:xfrm>
              <a:off x="0" y="560052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" name="Straight Connector 68"/>
            <p:cNvSpPr/>
            <p:nvPr/>
          </p:nvSpPr>
          <p:spPr>
            <a:xfrm>
              <a:off x="0" y="685764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Straight Connector 69"/>
            <p:cNvSpPr/>
            <p:nvPr/>
          </p:nvSpPr>
          <p:spPr>
            <a:xfrm>
              <a:off x="16560" y="6143400"/>
              <a:ext cx="12191760" cy="36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" name="Straight Connector 70"/>
            <p:cNvSpPr/>
            <p:nvPr/>
          </p:nvSpPr>
          <p:spPr>
            <a:xfrm>
              <a:off x="684000" y="171360"/>
              <a:ext cx="360" cy="651168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" name="Straight Connector 71"/>
            <p:cNvSpPr/>
            <p:nvPr/>
          </p:nvSpPr>
          <p:spPr>
            <a:xfrm>
              <a:off x="11508120" y="173160"/>
              <a:ext cx="360" cy="6511320"/>
            </a:xfrm>
            <a:prstGeom prst="line">
              <a:avLst/>
            </a:prstGeom>
            <a:ln w="12700">
              <a:solidFill>
                <a:srgbClr val="BCBCBC">
                  <a:alpha val="30000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" name="Right Triangle 6"/>
          <p:cNvSpPr/>
          <p:nvPr/>
        </p:nvSpPr>
        <p:spPr>
          <a:xfrm rot="13500000">
            <a:off x="-279360" y="1517040"/>
            <a:ext cx="567000" cy="567000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08" name="PlaceHolder 2"/>
          <p:cNvSpPr>
            <a:spLocks noGrp="1"/>
          </p:cNvSpPr>
          <p:nvPr>
            <p:ph type="ftr" idx="4"/>
          </p:nvPr>
        </p:nvSpPr>
        <p:spPr>
          <a:xfrm>
            <a:off x="691200" y="236520"/>
            <a:ext cx="4113360" cy="41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&lt;piè di pagina&gt;</a:t>
            </a:r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sldNum" idx="5"/>
          </p:nvPr>
        </p:nvSpPr>
        <p:spPr>
          <a:xfrm>
            <a:off x="11003760" y="6215760"/>
            <a:ext cx="977760" cy="41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Grandview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DB855C99-D759-42FA-B2E9-33BEB2A39F01}" type="slidenum">
              <a:rPr lang="en-US" sz="900" b="0" strike="noStrike" spc="-1">
                <a:solidFill>
                  <a:srgbClr val="8B8B8B"/>
                </a:solidFill>
                <a:latin typeface="Grandview"/>
                <a:ea typeface="DejaVu Sans"/>
              </a:rPr>
              <a:t>‹N›</a:t>
            </a:fld>
            <a:endParaRPr lang="it-IT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dt" idx="6"/>
          </p:nvPr>
        </p:nvSpPr>
        <p:spPr>
          <a:xfrm>
            <a:off x="683640" y="6215760"/>
            <a:ext cx="3842280" cy="41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chemeClr val="dk1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chemeClr val="dk1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chemeClr val="dk1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6596CE5-4D88-96EA-60EE-D65B32689DB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11549" y="1383718"/>
            <a:ext cx="4844990" cy="5118730"/>
          </a:xfrm>
        </p:spPr>
        <p:txBody>
          <a:bodyPr/>
          <a:lstStyle/>
          <a:p>
            <a:r>
              <a:rPr lang="it-IT" b="1" dirty="0">
                <a:solidFill>
                  <a:srgbClr val="1A4A5D"/>
                </a:solidFill>
                <a:latin typeface="Corbel"/>
              </a:rPr>
              <a:t>Il progetto FEAD nel Comune </a:t>
            </a:r>
            <a:endParaRPr lang="it-IT"/>
          </a:p>
          <a:p>
            <a:r>
              <a:rPr lang="it-IT" b="1" dirty="0">
                <a:solidFill>
                  <a:srgbClr val="1A4A5D"/>
                </a:solidFill>
                <a:latin typeface="Corbel"/>
              </a:rPr>
              <a:t>di Milano</a:t>
            </a:r>
            <a:endParaRPr lang="it-IT"/>
          </a:p>
          <a:p>
            <a:endParaRPr lang="it-IT" sz="1800" b="1" dirty="0">
              <a:solidFill>
                <a:srgbClr val="1A4A5D"/>
              </a:solidFill>
              <a:latin typeface="Corbel"/>
            </a:endParaRPr>
          </a:p>
          <a:p>
            <a:r>
              <a:rPr lang="it-IT" sz="1800" b="1" dirty="0">
                <a:solidFill>
                  <a:srgbClr val="1A4A5D"/>
                </a:solidFill>
                <a:latin typeface="Corbel"/>
              </a:rPr>
              <a:t>Incontro di presentazione </a:t>
            </a:r>
          </a:p>
          <a:p>
            <a:r>
              <a:rPr lang="it-IT" sz="1800" b="1" dirty="0">
                <a:solidFill>
                  <a:srgbClr val="1A4A5D"/>
                </a:solidFill>
                <a:latin typeface="Corbel"/>
              </a:rPr>
              <a:t>alla Commissione Consiliare </a:t>
            </a:r>
            <a:endParaRPr lang="it-IT">
              <a:solidFill>
                <a:srgbClr val="000000"/>
              </a:solidFill>
              <a:latin typeface="Arial"/>
            </a:endParaRPr>
          </a:p>
          <a:p>
            <a:r>
              <a:rPr lang="it-IT" sz="1800" b="1" dirty="0">
                <a:solidFill>
                  <a:srgbClr val="1A4A5D"/>
                </a:solidFill>
                <a:latin typeface="Corbel"/>
              </a:rPr>
              <a:t>11 gennaio 20224</a:t>
            </a:r>
            <a:endParaRPr lang="it-IT" dirty="0"/>
          </a:p>
          <a:p>
            <a:endParaRPr lang="it-IT" dirty="0"/>
          </a:p>
        </p:txBody>
      </p:sp>
      <p:pic>
        <p:nvPicPr>
          <p:cNvPr id="9" name="Immagine 8" descr="Immagine che contiene testo, schermata, Carattere, Pubblicità online&#10;&#10;Descrizione generata automaticamente">
            <a:extLst>
              <a:ext uri="{FF2B5EF4-FFF2-40B4-BE49-F238E27FC236}">
                <a16:creationId xmlns:a16="http://schemas.microsoft.com/office/drawing/2014/main" id="{ECE7A6F8-E5E1-C8AC-75DB-EFCDE3C8AF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72890" y="1380620"/>
            <a:ext cx="4865068" cy="512854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4639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D5D413-55DB-DDBA-2B9E-E609A6DE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 anchor="ctr">
            <a:normAutofit/>
          </a:bodyPr>
          <a:lstStyle/>
          <a:p>
            <a:pPr algn="ctr"/>
            <a:r>
              <a:rPr lang="it-IT" sz="3600" dirty="0">
                <a:solidFill>
                  <a:schemeClr val="dk1"/>
                </a:solidFill>
              </a:rPr>
              <a:t>TEMPORARY STORE</a:t>
            </a:r>
            <a:endParaRPr lang="it-IT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466A9C-0DF8-7DC7-1ED2-C6D88C58986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Immagine 8" descr="Immagine che contiene interno, ruota, bicicletta, Ruota di bicicletta&#10;&#10;Descrizione generata automaticamente">
            <a:extLst>
              <a:ext uri="{FF2B5EF4-FFF2-40B4-BE49-F238E27FC236}">
                <a16:creationId xmlns:a16="http://schemas.microsoft.com/office/drawing/2014/main" id="{A195E544-D3E8-83DB-42B3-63AF99E75FDF}"/>
              </a:ext>
            </a:extLst>
          </p:cNvPr>
          <p:cNvPicPr/>
          <p:nvPr/>
        </p:nvPicPr>
        <p:blipFill rotWithShape="1">
          <a:blip r:embed="rId2"/>
          <a:srcRect t="12229" r="5" b="7343"/>
          <a:stretch/>
        </p:blipFill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Immagine 6" descr="Immagine che contiene vestiti, persona, sorriso, abito&#10;&#10;Descrizione generata automaticamente">
            <a:extLst>
              <a:ext uri="{FF2B5EF4-FFF2-40B4-BE49-F238E27FC236}">
                <a16:creationId xmlns:a16="http://schemas.microsoft.com/office/drawing/2014/main" id="{6AB07404-43C5-C94B-3C5C-E723790C6A17}"/>
              </a:ext>
            </a:extLst>
          </p:cNvPr>
          <p:cNvPicPr/>
          <p:nvPr/>
        </p:nvPicPr>
        <p:blipFill rotWithShape="1">
          <a:blip r:embed="rId3"/>
          <a:srcRect r="5" b="19571"/>
          <a:stretch/>
        </p:blipFill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95410B9-B4D0-B5F0-B37D-B1BA6414E00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886519"/>
            <a:ext cx="3533040" cy="1896840"/>
          </a:xfrm>
        </p:spPr>
        <p:txBody>
          <a:bodyPr lIns="91440" tIns="45720" rIns="91440" bIns="45720" anchor="t"/>
          <a:lstStyle/>
          <a:p>
            <a:pPr algn="just">
              <a:spcBef>
                <a:spcPts val="0"/>
              </a:spcBef>
            </a:pPr>
            <a:r>
              <a:rPr lang="it-IT" sz="1800" dirty="0">
                <a:solidFill>
                  <a:srgbClr val="1A4A5D"/>
                </a:solidFill>
                <a:latin typeface="Corbel"/>
              </a:rPr>
              <a:t>Rivolto a persone in situazioni di grave marginalità sociale per la distribuzione di alcuni dei beni che rispondano a richieste puntuali delle persone beneficiarie.</a:t>
            </a:r>
            <a:endParaRPr lang="en-US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67FDBF81-A05D-541E-921D-66C3CD7949D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</p:spPr>
        <p:txBody>
          <a:bodyPr lIns="91440" tIns="45720" rIns="91440" bIns="45720" anchor="t"/>
          <a:lstStyle/>
          <a:p>
            <a:pPr marL="0" indent="0" algn="just">
              <a:spcBef>
                <a:spcPts val="0"/>
              </a:spcBef>
              <a:buNone/>
            </a:pPr>
            <a:endParaRPr lang="it-IT" sz="1800" dirty="0">
              <a:solidFill>
                <a:srgbClr val="1A4A5D"/>
              </a:solidFill>
              <a:latin typeface="Corbel"/>
            </a:endParaRPr>
          </a:p>
          <a:p>
            <a:pPr algn="just">
              <a:spcBef>
                <a:spcPts val="0"/>
              </a:spcBef>
            </a:pPr>
            <a:r>
              <a:rPr lang="it-IT" sz="1800" dirty="0">
                <a:solidFill>
                  <a:srgbClr val="1A4A5D"/>
                </a:solidFill>
                <a:latin typeface="Corbel"/>
              </a:rPr>
              <a:t>L’obiettivo del </a:t>
            </a:r>
            <a:r>
              <a:rPr lang="it-IT" sz="1800" err="1">
                <a:solidFill>
                  <a:srgbClr val="1A4A5D"/>
                </a:solidFill>
                <a:latin typeface="Corbel"/>
              </a:rPr>
              <a:t>temporary</a:t>
            </a:r>
            <a:r>
              <a:rPr lang="it-IT" sz="1800" dirty="0">
                <a:solidFill>
                  <a:srgbClr val="1A4A5D"/>
                </a:solidFill>
                <a:latin typeface="Corbel"/>
              </a:rPr>
              <a:t> store è garantire ad enti e beneficiari finali la </a:t>
            </a:r>
            <a:r>
              <a:rPr lang="it-IT" sz="1800" b="1" dirty="0">
                <a:solidFill>
                  <a:srgbClr val="1A4A5D"/>
                </a:solidFill>
                <a:latin typeface="Corbel"/>
              </a:rPr>
              <a:t>possibilità di accedere a beni in risposta a loro bisogni specifici, con una certa possibilità di scelta.</a:t>
            </a:r>
            <a:endParaRPr lang="en-US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A5CF56E7-F91E-129B-0E4E-26771E2EA22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</p:spPr>
        <p:txBody>
          <a:bodyPr lIns="91440" tIns="45720" rIns="91440" bIns="45720" anchor="t"/>
          <a:lstStyle/>
          <a:p>
            <a:pPr marL="0" indent="0" algn="just">
              <a:spcBef>
                <a:spcPts val="0"/>
              </a:spcBef>
              <a:buNone/>
            </a:pPr>
            <a:endParaRPr lang="it-IT" sz="1800" b="1" dirty="0">
              <a:solidFill>
                <a:srgbClr val="1A4A5D"/>
              </a:solidFill>
              <a:latin typeface="Corbel"/>
            </a:endParaRPr>
          </a:p>
          <a:p>
            <a:pPr algn="just">
              <a:spcBef>
                <a:spcPts val="0"/>
              </a:spcBef>
            </a:pPr>
            <a:r>
              <a:rPr lang="it-IT" sz="1800" b="1" dirty="0">
                <a:solidFill>
                  <a:srgbClr val="1A4A5D"/>
                </a:solidFill>
                <a:latin typeface="Corbel"/>
              </a:rPr>
              <a:t>È un luogo per intercettare il bisogno psico-sociale ed educativo</a:t>
            </a:r>
            <a:r>
              <a:rPr lang="it-IT" sz="1800" dirty="0">
                <a:solidFill>
                  <a:srgbClr val="1A4A5D"/>
                </a:solidFill>
                <a:latin typeface="Corbel"/>
              </a:rPr>
              <a:t>, per intercettare il beneficiario e iniziare a stabilire una relazione o per approfondire aspetti specifici in collaborazione con i servizi invianti e in regia con il Centro Sammartini.</a:t>
            </a:r>
            <a:endParaRPr lang="en-US" dirty="0"/>
          </a:p>
        </p:txBody>
      </p:sp>
      <p:pic>
        <p:nvPicPr>
          <p:cNvPr id="11" name="Immagine 10" descr="Immagine che contiene testo, interno, muro, tavolo&#10;&#10;Descrizione generata automaticamente">
            <a:extLst>
              <a:ext uri="{FF2B5EF4-FFF2-40B4-BE49-F238E27FC236}">
                <a16:creationId xmlns:a16="http://schemas.microsoft.com/office/drawing/2014/main" id="{B4D2F1B1-6C21-E074-ADDB-D2B533E4AD8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9848" y="1603857"/>
            <a:ext cx="3560848" cy="1901454"/>
          </a:xfrm>
          <a:prstGeom prst="rect">
            <a:avLst/>
          </a:prstGeom>
          <a:ln w="0">
            <a:noFill/>
          </a:ln>
        </p:spPr>
      </p:pic>
      <p:pic>
        <p:nvPicPr>
          <p:cNvPr id="15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4E0C07AB-4489-B6D4-536B-CA755A5D509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10511" y="5838433"/>
            <a:ext cx="5684913" cy="45467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2382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1276209" y="1293275"/>
            <a:ext cx="9771146" cy="11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indent="-228600"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it-IT" sz="3200" b="0" strike="noStrike" spc="-1" dirty="0">
                <a:solidFill>
                  <a:srgbClr val="1A4A5D"/>
                </a:solidFill>
                <a:latin typeface="Corbel"/>
                <a:ea typeface="DejaVu Sans"/>
              </a:rPr>
              <a:t>Budget totale </a:t>
            </a:r>
            <a:r>
              <a:rPr lang="it-IT" sz="3200" b="1" u="sng" strike="noStrike" spc="-1" dirty="0">
                <a:solidFill>
                  <a:srgbClr val="1A4A5D"/>
                </a:solidFill>
                <a:uFillTx/>
                <a:latin typeface="Corbel"/>
                <a:ea typeface="DejaVu Sans"/>
              </a:rPr>
              <a:t>finanziato</a:t>
            </a:r>
            <a:r>
              <a:rPr lang="it-IT" sz="3200" b="0" strike="noStrike" spc="-1" dirty="0">
                <a:solidFill>
                  <a:srgbClr val="1A4A5D"/>
                </a:solidFill>
                <a:latin typeface="Corbel"/>
                <a:ea typeface="DejaVu Sans"/>
              </a:rPr>
              <a:t> a disposizione: </a:t>
            </a:r>
            <a:r>
              <a:rPr lang="it-IT" sz="3200" b="1" strike="noStrike" spc="-1" dirty="0">
                <a:solidFill>
                  <a:srgbClr val="1A4A5D"/>
                </a:solidFill>
                <a:latin typeface="Corbel"/>
                <a:ea typeface="DejaVu Sans"/>
              </a:rPr>
              <a:t>€ 4.426.000,00</a:t>
            </a: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  <a:p>
            <a:pPr marL="0"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3200" b="0" strike="noStrike" spc="-1" dirty="0">
              <a:solidFill>
                <a:srgbClr val="1A4A5D"/>
              </a:solidFill>
              <a:latin typeface="Corbe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title"/>
          </p:nvPr>
        </p:nvSpPr>
        <p:spPr>
          <a:xfrm>
            <a:off x="1638220" y="554631"/>
            <a:ext cx="6855631" cy="510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2800" b="1" strike="noStrike" spc="-1" dirty="0">
                <a:solidFill>
                  <a:srgbClr val="1A4A5D"/>
                </a:solidFill>
                <a:latin typeface="Corbel"/>
                <a:ea typeface="DejaVu Sans"/>
              </a:rPr>
              <a:t>Durata del progetto: aprile 2023 – aprile 2024</a:t>
            </a:r>
            <a:endParaRPr lang="it-IT" sz="2800" b="0" strike="noStrike" spc="-1" dirty="0">
              <a:solidFill>
                <a:schemeClr val="dk1"/>
              </a:solidFill>
              <a:latin typeface="Arial"/>
            </a:endParaRPr>
          </a:p>
        </p:txBody>
      </p:sp>
      <p:graphicFrame>
        <p:nvGraphicFramePr>
          <p:cNvPr id="267" name="Tabella 121"/>
          <p:cNvGraphicFramePr/>
          <p:nvPr>
            <p:extLst>
              <p:ext uri="{D42A27DB-BD31-4B8C-83A1-F6EECF244321}">
                <p14:modId xmlns:p14="http://schemas.microsoft.com/office/powerpoint/2010/main" val="4012654192"/>
              </p:ext>
            </p:extLst>
          </p:nvPr>
        </p:nvGraphicFramePr>
        <p:xfrm>
          <a:off x="827048" y="2174487"/>
          <a:ext cx="5511492" cy="4478751"/>
        </p:xfrm>
        <a:graphic>
          <a:graphicData uri="http://schemas.openxmlformats.org/drawingml/2006/table">
            <a:tbl>
              <a:tblPr/>
              <a:tblGrid>
                <a:gridCol w="211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38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Spesa per </a:t>
                      </a:r>
                      <a:r>
                        <a:rPr lang="it-IT" sz="1800" b="1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l’acquisto dei beni materiali </a:t>
                      </a:r>
                      <a:endParaRPr lang="it-IT" sz="1800" b="0" strike="noStrike" spc="-1">
                        <a:solidFill>
                          <a:srgbClr val="1A4A5D"/>
                        </a:solidFill>
                        <a:latin typeface="Corbel"/>
                      </a:endParaRPr>
                    </a:p>
                  </a:txBody>
                  <a:tcPr marL="90000" marR="90000">
                    <a:lnL w="9360">
                      <a:solidFill>
                        <a:srgbClr val="77888A"/>
                      </a:solidFill>
                      <a:prstDash val="solid"/>
                    </a:lnL>
                    <a:lnR w="9360">
                      <a:solidFill>
                        <a:srgbClr val="77888A"/>
                      </a:solidFill>
                      <a:prstDash val="solid"/>
                    </a:lnR>
                    <a:lnT w="9360">
                      <a:solidFill>
                        <a:srgbClr val="77888A"/>
                      </a:solidFill>
                      <a:prstDash val="solid"/>
                    </a:lnT>
                    <a:lnB w="9360">
                      <a:solidFill>
                        <a:srgbClr val="77888A"/>
                      </a:solidFill>
                      <a:prstDash val="solid"/>
                    </a:lnB>
                    <a:solidFill>
                      <a:srgbClr val="D7E0E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defTabSz="914400"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r>
                        <a:rPr lang="it-IT" sz="18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Spesa per:</a:t>
                      </a:r>
                      <a:endParaRPr lang="it-IT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5750" indent="-285750" algn="ctr">
                        <a:lnSpc>
                          <a:spcPct val="100000"/>
                        </a:lnSpc>
                        <a:spcBef>
                          <a:spcPts val="1001"/>
                        </a:spcBef>
                        <a:buClr>
                          <a:srgbClr val="1A4A5D"/>
                        </a:buClr>
                        <a:buFont typeface="Wingdings" charset="2"/>
                        <a:buChar char=""/>
                      </a:pPr>
                      <a:r>
                        <a:rPr lang="it-IT" sz="1800" b="1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Distribuzione e finalizzazione dei beni materiali,</a:t>
                      </a:r>
                      <a:endParaRPr lang="it-IT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85750" lvl="0" indent="-285750" algn="ctr">
                        <a:lnSpc>
                          <a:spcPct val="100000"/>
                        </a:lnSpc>
                        <a:spcBef>
                          <a:spcPts val="1001"/>
                        </a:spcBef>
                        <a:buClr>
                          <a:srgbClr val="1A4A5D"/>
                        </a:buClr>
                        <a:buFont typeface="Wingdings" charset="2"/>
                        <a:buChar char=""/>
                      </a:pPr>
                      <a:r>
                        <a:rPr lang="it-IT" sz="1800" b="1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Realizzazione di misure di accompagnamento socio-educativo nei percorsi di inclusione sociale (lavorativa ed abitativa) </a:t>
                      </a:r>
                      <a:endParaRPr lang="it-IT" sz="1800" b="1" strike="noStrike" spc="-1">
                        <a:solidFill>
                          <a:srgbClr val="1A4A5D"/>
                        </a:solidFill>
                        <a:latin typeface="Corbel"/>
                      </a:endParaRPr>
                    </a:p>
                  </a:txBody>
                  <a:tcPr marL="90000" marR="90000">
                    <a:lnL w="9360">
                      <a:solidFill>
                        <a:srgbClr val="77888A"/>
                      </a:solidFill>
                      <a:prstDash val="solid"/>
                    </a:lnL>
                    <a:lnR w="9360">
                      <a:solidFill>
                        <a:srgbClr val="77888A"/>
                      </a:solidFill>
                      <a:prstDash val="solid"/>
                    </a:lnR>
                    <a:lnT w="9360">
                      <a:solidFill>
                        <a:srgbClr val="77888A"/>
                      </a:solidFill>
                      <a:prstDash val="solid"/>
                    </a:lnT>
                    <a:lnB w="9360">
                      <a:solidFill>
                        <a:srgbClr val="77888A"/>
                      </a:solidFill>
                      <a:prstDash val="solid"/>
                    </a:lnB>
                    <a:solidFill>
                      <a:srgbClr val="D7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87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800" b="1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€4.033.950,00</a:t>
                      </a:r>
                      <a:endParaRPr lang="it-IT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9360">
                      <a:solidFill>
                        <a:srgbClr val="77888A"/>
                      </a:solidFill>
                      <a:prstDash val="solid"/>
                    </a:lnL>
                    <a:lnR w="9360">
                      <a:solidFill>
                        <a:srgbClr val="77888A"/>
                      </a:solidFill>
                      <a:prstDash val="solid"/>
                    </a:lnR>
                    <a:lnT w="9360">
                      <a:solidFill>
                        <a:srgbClr val="77888A"/>
                      </a:solidFill>
                      <a:prstDash val="solid"/>
                    </a:lnT>
                    <a:lnB w="9360">
                      <a:solidFill>
                        <a:srgbClr val="77888A"/>
                      </a:solidFill>
                      <a:prstDash val="solid"/>
                    </a:lnB>
                    <a:solidFill>
                      <a:srgbClr val="D7E0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it-IT" sz="1800" b="1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€392.050,00</a:t>
                      </a:r>
                      <a:endParaRPr lang="it-IT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 w="9360">
                      <a:solidFill>
                        <a:srgbClr val="77888A"/>
                      </a:solidFill>
                      <a:prstDash val="solid"/>
                    </a:lnL>
                    <a:lnR w="9360">
                      <a:solidFill>
                        <a:srgbClr val="77888A"/>
                      </a:solidFill>
                      <a:prstDash val="solid"/>
                    </a:lnR>
                    <a:lnT w="9360">
                      <a:solidFill>
                        <a:srgbClr val="77888A"/>
                      </a:solidFill>
                      <a:prstDash val="solid"/>
                    </a:lnT>
                    <a:lnB w="9360">
                      <a:solidFill>
                        <a:srgbClr val="77888A"/>
                      </a:solidFill>
                      <a:prstDash val="solid"/>
                    </a:lnB>
                    <a:solidFill>
                      <a:srgbClr val="D7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magine 2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FA388620-8122-E24A-8F34-067B6B5073A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389482" y="2178882"/>
            <a:ext cx="4775693" cy="447563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B3C0CB-E75A-0493-2FB2-C4EF4275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2064775"/>
          </a:xfrm>
        </p:spPr>
        <p:txBody>
          <a:bodyPr/>
          <a:lstStyle/>
          <a:p>
            <a:pPr algn="ctr">
              <a:spcBef>
                <a:spcPts val="1001"/>
              </a:spcBef>
            </a:pPr>
            <a:r>
              <a:rPr lang="it-IT" sz="3600" b="1" dirty="0">
                <a:solidFill>
                  <a:srgbClr val="1A4A5D"/>
                </a:solidFill>
                <a:latin typeface="Corbel"/>
              </a:rPr>
              <a:t>Il Programma Operativo I </a:t>
            </a:r>
            <a:br>
              <a:rPr lang="it-IT" sz="3600" b="1" dirty="0">
                <a:latin typeface="Corbel"/>
              </a:rPr>
            </a:br>
            <a:r>
              <a:rPr lang="it-IT" sz="3600" b="1" dirty="0">
                <a:solidFill>
                  <a:srgbClr val="1A4A5D"/>
                </a:solidFill>
                <a:latin typeface="Corbel"/>
              </a:rPr>
              <a:t>relativo al Fondo di aiuti europei agli indigenti (FEAD)</a:t>
            </a:r>
            <a:endParaRPr lang="it-IT" sz="3600" dirty="0">
              <a:solidFill>
                <a:srgbClr val="1A4A5D"/>
              </a:solidFill>
              <a:latin typeface="Corbel"/>
            </a:endParaRPr>
          </a:p>
          <a:p>
            <a:endParaRPr lang="it-IT" dirty="0">
              <a:cs typeface="Arial"/>
            </a:endParaRPr>
          </a:p>
        </p:txBody>
      </p:sp>
      <p:pic>
        <p:nvPicPr>
          <p:cNvPr id="4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60681953-9DD5-805A-DE70-C583C82CB7D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51706" y="5327336"/>
            <a:ext cx="9383400" cy="752040"/>
          </a:xfrm>
          <a:prstGeom prst="rect">
            <a:avLst/>
          </a:prstGeom>
          <a:ln w="0"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88573-0764-4469-68DF-4A57D69E3B46}"/>
              </a:ext>
            </a:extLst>
          </p:cNvPr>
          <p:cNvSpPr txBox="1"/>
          <p:nvPr/>
        </p:nvSpPr>
        <p:spPr>
          <a:xfrm>
            <a:off x="679939" y="2262554"/>
            <a:ext cx="1094935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Char char="•"/>
            </a:pP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Priorità del Programma sono gli </a:t>
            </a: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aiuti a favore delle persone senza dimora e in condizioni di marginalità estrema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​;</a:t>
            </a:r>
          </a:p>
          <a:p>
            <a:pPr algn="just"/>
            <a:endParaRPr lang="it-IT" sz="2400" dirty="0">
              <a:solidFill>
                <a:srgbClr val="1A4A5D"/>
              </a:solidFill>
              <a:latin typeface="Corbel"/>
              <a:cs typeface="Arial"/>
            </a:endParaRPr>
          </a:p>
          <a:p>
            <a:pPr marL="228600" indent="-228600" algn="just">
              <a:buChar char="•"/>
            </a:pP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Si prevedono </a:t>
            </a: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attività di accompagnamento sociale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 (ad es. orientamento ai servizi, prima accoglienza e assistenza, ecc.) che possano sostenere e orientare la persona in stato di bisogno nella rete integrata dei servizi locali.​</a:t>
            </a:r>
          </a:p>
        </p:txBody>
      </p:sp>
    </p:spTree>
    <p:extLst>
      <p:ext uri="{BB962C8B-B14F-4D97-AF65-F5344CB8AC3E}">
        <p14:creationId xmlns:p14="http://schemas.microsoft.com/office/powerpoint/2010/main" val="247211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D6A4-9DBE-AFA3-AAC7-6D7E7DE13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44A626-F6B1-5CE2-207C-DE415504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701063"/>
            <a:ext cx="10972440" cy="1637312"/>
          </a:xfrm>
        </p:spPr>
        <p:txBody>
          <a:bodyPr/>
          <a:lstStyle/>
          <a:p>
            <a:pPr algn="ctr">
              <a:spcBef>
                <a:spcPts val="1001"/>
              </a:spcBef>
            </a:pPr>
            <a:r>
              <a:rPr lang="it-IT" sz="3600" b="1" dirty="0">
                <a:solidFill>
                  <a:srgbClr val="1A4A5D"/>
                </a:solidFill>
                <a:latin typeface="Corbel"/>
              </a:rPr>
              <a:t>PERCORSO DI COPROGETTAZIONE</a:t>
            </a:r>
          </a:p>
          <a:p>
            <a:pPr algn="ctr">
              <a:spcBef>
                <a:spcPts val="1001"/>
              </a:spcBef>
            </a:pPr>
            <a:r>
              <a:rPr lang="it-IT" sz="3600" b="1" dirty="0">
                <a:solidFill>
                  <a:srgbClr val="1A4A5D"/>
                </a:solidFill>
                <a:latin typeface="Corbel"/>
              </a:rPr>
              <a:t>PER LA REALIZZAZIONE DI</a:t>
            </a:r>
          </a:p>
          <a:p>
            <a:pPr algn="ctr">
              <a:spcBef>
                <a:spcPts val="1001"/>
              </a:spcBef>
            </a:pPr>
            <a:r>
              <a:rPr lang="it-IT" sz="3600" b="1" dirty="0">
                <a:solidFill>
                  <a:srgbClr val="1A4A5D"/>
                </a:solidFill>
                <a:latin typeface="Corbel"/>
              </a:rPr>
              <a:t>UN SISTEMA DI PARTERNARIATO </a:t>
            </a:r>
          </a:p>
          <a:p>
            <a:endParaRPr lang="it-IT" dirty="0">
              <a:cs typeface="Arial"/>
            </a:endParaRPr>
          </a:p>
        </p:txBody>
      </p:sp>
      <p:pic>
        <p:nvPicPr>
          <p:cNvPr id="4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E169DD58-2BC6-CC07-1B4F-2D39A42515F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51706" y="5327336"/>
            <a:ext cx="9383400" cy="752040"/>
          </a:xfrm>
          <a:prstGeom prst="rect">
            <a:avLst/>
          </a:prstGeom>
          <a:ln w="0"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A6B0C3-D52B-3F02-1051-46E521AE3334}"/>
              </a:ext>
            </a:extLst>
          </p:cNvPr>
          <p:cNvSpPr txBox="1"/>
          <p:nvPr/>
        </p:nvSpPr>
        <p:spPr>
          <a:xfrm>
            <a:off x="679939" y="2262554"/>
            <a:ext cx="1094935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Char char="•"/>
            </a:pP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Priorità del Programma sono gli </a:t>
            </a: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aiuti a favore delle persone senza dimora e in condizioni di marginalità estrema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​;</a:t>
            </a:r>
          </a:p>
          <a:p>
            <a:pPr algn="just"/>
            <a:endParaRPr lang="it-IT" sz="2400" dirty="0">
              <a:solidFill>
                <a:srgbClr val="1A4A5D"/>
              </a:solidFill>
              <a:latin typeface="Corbel"/>
              <a:cs typeface="Arial"/>
            </a:endParaRPr>
          </a:p>
          <a:p>
            <a:pPr marL="228600" indent="-228600" algn="just">
              <a:buChar char="•"/>
            </a:pP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Si prevedono </a:t>
            </a: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attività di accompagnamento sociale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 (ad es. orientamento ai servizi, prima accoglienza e assistenza, ecc.) che possano sostenere e orientare la persona in stato di bisogno nella rete integrata dei servizi locali.​</a:t>
            </a:r>
          </a:p>
        </p:txBody>
      </p:sp>
    </p:spTree>
    <p:extLst>
      <p:ext uri="{BB962C8B-B14F-4D97-AF65-F5344CB8AC3E}">
        <p14:creationId xmlns:p14="http://schemas.microsoft.com/office/powerpoint/2010/main" val="226709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BB406-1DB5-718B-6A41-5BA0CF11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960B6-584F-D4E4-A105-59FBEDF4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09" y="264307"/>
            <a:ext cx="10972440" cy="1637312"/>
          </a:xfrm>
        </p:spPr>
        <p:txBody>
          <a:bodyPr/>
          <a:lstStyle/>
          <a:p>
            <a:pPr algn="ctr">
              <a:spcBef>
                <a:spcPts val="1001"/>
              </a:spcBef>
            </a:pPr>
            <a:r>
              <a:rPr lang="it-IT" sz="3600" b="1" dirty="0">
                <a:solidFill>
                  <a:srgbClr val="1A4A5D"/>
                </a:solidFill>
                <a:latin typeface="Corbel"/>
              </a:rPr>
              <a:t>LINEE DI ATTIVITA' </a:t>
            </a:r>
            <a:endParaRPr lang="it-IT" dirty="0"/>
          </a:p>
          <a:p>
            <a:endParaRPr lang="it-IT" dirty="0">
              <a:cs typeface="Arial"/>
            </a:endParaRPr>
          </a:p>
        </p:txBody>
      </p:sp>
      <p:pic>
        <p:nvPicPr>
          <p:cNvPr id="4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09198A4A-1B1F-1BF2-20D4-65FF26F79B4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51706" y="5327336"/>
            <a:ext cx="9383400" cy="752040"/>
          </a:xfrm>
          <a:prstGeom prst="rect">
            <a:avLst/>
          </a:prstGeom>
          <a:ln w="0"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34EFC7-6E1B-5EA9-035D-1C849D1AAAA4}"/>
              </a:ext>
            </a:extLst>
          </p:cNvPr>
          <p:cNvSpPr txBox="1"/>
          <p:nvPr/>
        </p:nvSpPr>
        <p:spPr>
          <a:xfrm>
            <a:off x="568427" y="1323993"/>
            <a:ext cx="10967938" cy="3264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001"/>
              </a:spcBef>
              <a:buFont typeface="Arial"/>
              <a:buChar char="•"/>
            </a:pP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interventi a bassa soglia e distribuzione di beni di prima necessità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;</a:t>
            </a:r>
            <a:endParaRPr lang="it-IT" sz="2400" dirty="0"/>
          </a:p>
          <a:p>
            <a:pPr marL="342900" indent="-342900" algn="just">
              <a:lnSpc>
                <a:spcPct val="90000"/>
              </a:lnSpc>
              <a:spcBef>
                <a:spcPts val="1001"/>
              </a:spcBef>
              <a:buFont typeface="Arial"/>
              <a:buChar char="•"/>
            </a:pPr>
            <a:endParaRPr lang="it-IT" sz="2400" dirty="0">
              <a:solidFill>
                <a:srgbClr val="1A4A5D"/>
              </a:solidFill>
              <a:latin typeface="Corbel"/>
              <a:cs typeface="Arial"/>
            </a:endParaRPr>
          </a:p>
          <a:p>
            <a:pPr marL="457200" indent="-457200" algn="just">
              <a:lnSpc>
                <a:spcPct val="90000"/>
              </a:lnSpc>
              <a:spcBef>
                <a:spcPts val="1001"/>
              </a:spcBef>
              <a:buFont typeface="Arial"/>
              <a:buChar char="•"/>
            </a:pP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interventi di promozione di percorsi di inclusione sociale e distribuzione di beni materiali per progetti di presa in carico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;</a:t>
            </a:r>
          </a:p>
          <a:p>
            <a:pPr marL="342900" indent="-342900" algn="just">
              <a:lnSpc>
                <a:spcPct val="90000"/>
              </a:lnSpc>
              <a:spcBef>
                <a:spcPts val="1001"/>
              </a:spcBef>
              <a:buFont typeface="Arial"/>
              <a:buChar char="•"/>
            </a:pPr>
            <a:endParaRPr lang="it-IT" sz="2400" dirty="0">
              <a:solidFill>
                <a:srgbClr val="1A4A5D"/>
              </a:solidFill>
              <a:latin typeface="Corbel"/>
              <a:cs typeface="Arial"/>
            </a:endParaRPr>
          </a:p>
          <a:p>
            <a:pPr marL="457200" indent="-457200" algn="just">
              <a:lnSpc>
                <a:spcPct val="90000"/>
              </a:lnSpc>
              <a:spcBef>
                <a:spcPts val="1001"/>
              </a:spcBef>
              <a:buFont typeface="Arial"/>
              <a:buChar char="•"/>
            </a:pPr>
            <a:r>
              <a:rPr lang="it-IT" sz="2400" b="1" dirty="0">
                <a:solidFill>
                  <a:srgbClr val="1A4A5D"/>
                </a:solidFill>
                <a:latin typeface="Corbel"/>
                <a:cs typeface="Arial"/>
              </a:rPr>
              <a:t>misure di accompagnamento socio-educativo</a:t>
            </a:r>
            <a:r>
              <a:rPr lang="it-IT" sz="2400" dirty="0">
                <a:solidFill>
                  <a:srgbClr val="1A4A5D"/>
                </a:solidFill>
                <a:latin typeface="Corbel"/>
                <a:cs typeface="Arial"/>
              </a:rPr>
              <a:t>,</a:t>
            </a:r>
            <a:r>
              <a:rPr lang="it-IT" sz="1600" dirty="0">
                <a:solidFill>
                  <a:srgbClr val="1A4A5D"/>
                </a:solidFill>
                <a:latin typeface="Corbel"/>
                <a:cs typeface="Arial"/>
              </a:rPr>
              <a:t> quali ad esempio colloqui di segretariato sociale, presa in carico in rete con gli altri servizi del territorio e facilitazione all’accesso ai servizi sociali e sanitari territoriali, </a:t>
            </a:r>
            <a:r>
              <a:rPr lang="it-IT" sz="1600" err="1">
                <a:solidFill>
                  <a:srgbClr val="1A4A5D"/>
                </a:solidFill>
                <a:latin typeface="Corbel"/>
                <a:cs typeface="Arial"/>
              </a:rPr>
              <a:t>assessment</a:t>
            </a:r>
            <a:r>
              <a:rPr lang="it-IT" sz="1600" dirty="0">
                <a:solidFill>
                  <a:srgbClr val="1A4A5D"/>
                </a:solidFill>
                <a:latin typeface="Corbel"/>
                <a:cs typeface="Arial"/>
              </a:rPr>
              <a:t> giuridico-legale, sostegno alla presentazione di pratiche burocratiche, sostegno multidimensionale nell’acquisizione dell’autonomia.</a:t>
            </a:r>
          </a:p>
        </p:txBody>
      </p:sp>
    </p:spTree>
    <p:extLst>
      <p:ext uri="{BB962C8B-B14F-4D97-AF65-F5344CB8AC3E}">
        <p14:creationId xmlns:p14="http://schemas.microsoft.com/office/powerpoint/2010/main" val="3972024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C2A1E-F449-E3D5-75E1-E7028219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AB3B6-E955-9C12-5F8A-07E9544F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09" y="264307"/>
            <a:ext cx="10972440" cy="1637312"/>
          </a:xfrm>
        </p:spPr>
        <p:txBody>
          <a:bodyPr/>
          <a:lstStyle/>
          <a:p>
            <a:pPr algn="ctr">
              <a:spcBef>
                <a:spcPts val="1001"/>
              </a:spcBef>
            </a:pPr>
            <a:r>
              <a:rPr lang="it-IT" sz="3600" b="1" dirty="0">
                <a:solidFill>
                  <a:srgbClr val="1A4A5D"/>
                </a:solidFill>
                <a:latin typeface="Corbel"/>
              </a:rPr>
              <a:t>GOVERNANCE </a:t>
            </a:r>
            <a:endParaRPr lang="it-IT" dirty="0"/>
          </a:p>
          <a:p>
            <a:endParaRPr lang="it-IT" dirty="0">
              <a:cs typeface="Arial"/>
            </a:endParaRPr>
          </a:p>
        </p:txBody>
      </p:sp>
      <p:pic>
        <p:nvPicPr>
          <p:cNvPr id="4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2327F9F4-E09A-1EB0-96E3-B1D01B98019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351706" y="5624701"/>
            <a:ext cx="5684913" cy="454675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5" name="Diagram1">
            <a:extLst>
              <a:ext uri="{FF2B5EF4-FFF2-40B4-BE49-F238E27FC236}">
                <a16:creationId xmlns:a16="http://schemas.microsoft.com/office/drawing/2014/main" id="{26E33401-373A-DFB3-BD4E-5E0AB6F7D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578857"/>
              </p:ext>
            </p:extLst>
          </p:nvPr>
        </p:nvGraphicFramePr>
        <p:xfrm>
          <a:off x="218815" y="484855"/>
          <a:ext cx="11325056" cy="484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3837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ttangolo 39"/>
          <p:cNvSpPr/>
          <p:nvPr/>
        </p:nvSpPr>
        <p:spPr>
          <a:xfrm>
            <a:off x="245520" y="1030320"/>
            <a:ext cx="11747909" cy="5720242"/>
          </a:xfrm>
          <a:prstGeom prst="rect">
            <a:avLst/>
          </a:prstGeom>
          <a:solidFill>
            <a:schemeClr val="bg1"/>
          </a:solidFill>
          <a:ln>
            <a:solidFill>
              <a:srgbClr val="266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0" y="115560"/>
            <a:ext cx="11317680" cy="518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algn="ctr">
              <a:spcBef>
                <a:spcPts val="1001"/>
              </a:spcBef>
              <a:tabLst>
                <a:tab pos="0" algn="l"/>
              </a:tabLst>
            </a:pPr>
            <a:r>
              <a:rPr lang="it-IT" sz="2800" b="1" spc="-1" dirty="0">
                <a:solidFill>
                  <a:srgbClr val="1A4A5D"/>
                </a:solidFill>
                <a:latin typeface="Corbel"/>
                <a:ea typeface="DejaVu Sans"/>
              </a:rPr>
              <a:t>PERIMETRO DELLE COMPETENZ</a:t>
            </a:r>
            <a:r>
              <a:rPr lang="it-IT" sz="2400" b="1" spc="-1" dirty="0">
                <a:solidFill>
                  <a:srgbClr val="1A4A5D"/>
                </a:solidFill>
                <a:latin typeface="Corbel"/>
                <a:ea typeface="DejaVu Sans"/>
              </a:rPr>
              <a:t>E</a:t>
            </a:r>
            <a:endParaRPr lang="it-IT" sz="2400" b="1" strike="noStrike" spc="-1" dirty="0">
              <a:solidFill>
                <a:srgbClr val="1A4A5D"/>
              </a:solidFill>
              <a:latin typeface="Corbe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344395376"/>
              </p:ext>
            </p:extLst>
          </p:nvPr>
        </p:nvGraphicFramePr>
        <p:xfrm>
          <a:off x="440280" y="1796760"/>
          <a:ext cx="6711840" cy="507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8" name="Gruppo 24"/>
          <p:cNvGrpSpPr/>
          <p:nvPr/>
        </p:nvGrpSpPr>
        <p:grpSpPr>
          <a:xfrm>
            <a:off x="10617840" y="1786320"/>
            <a:ext cx="793800" cy="4740840"/>
            <a:chOff x="10617840" y="1786320"/>
            <a:chExt cx="793800" cy="4740840"/>
          </a:xfrm>
        </p:grpSpPr>
        <p:sp>
          <p:nvSpPr>
            <p:cNvPr id="239" name="Rettangolo 25"/>
            <p:cNvSpPr/>
            <p:nvPr/>
          </p:nvSpPr>
          <p:spPr>
            <a:xfrm rot="16200000">
              <a:off x="8644320" y="3759840"/>
              <a:ext cx="4740840" cy="793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5BDA7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0" name="Rettangolo 26"/>
            <p:cNvSpPr/>
            <p:nvPr/>
          </p:nvSpPr>
          <p:spPr>
            <a:xfrm rot="16200000">
              <a:off x="8644320" y="3759840"/>
              <a:ext cx="4740840" cy="793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5BDA7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/>
          </p:style>
          <p:txBody>
            <a:bodyPr lIns="23040" tIns="23040" rIns="23040" bIns="23040" numCol="1" spcCol="1440" anchor="ctr">
              <a:noAutofit/>
            </a:bodyPr>
            <a:lstStyle/>
            <a:p>
              <a:pPr algn="ctr" defTabSz="1600200">
                <a:lnSpc>
                  <a:spcPct val="90000"/>
                </a:lnSpc>
                <a:spcAft>
                  <a:spcPts val="1261"/>
                </a:spcAft>
              </a:pPr>
              <a:r>
                <a:rPr lang="it-IT" sz="3600" b="0" strike="noStrike" spc="-1">
                  <a:solidFill>
                    <a:srgbClr val="1A4A5D"/>
                  </a:solidFill>
                  <a:latin typeface="Corbel"/>
                  <a:ea typeface="DejaVu Sans"/>
                </a:rPr>
                <a:t>Beneficiari finali</a:t>
              </a:r>
              <a:endParaRPr lang="it-IT" sz="3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41" name="Connettore 2 28"/>
          <p:cNvCxnSpPr/>
          <p:nvPr/>
        </p:nvCxnSpPr>
        <p:spPr>
          <a:xfrm>
            <a:off x="6868440" y="2442600"/>
            <a:ext cx="3749760" cy="1382040"/>
          </a:xfrm>
          <a:prstGeom prst="straightConnector1">
            <a:avLst/>
          </a:prstGeom>
          <a:ln w="28575">
            <a:solidFill>
              <a:srgbClr val="70BAA4"/>
            </a:solidFill>
            <a:tailEnd type="triangle" w="med" len="med"/>
          </a:ln>
        </p:spPr>
      </p:cxnSp>
      <p:cxnSp>
        <p:nvCxnSpPr>
          <p:cNvPr id="242" name="Connettore 2 31"/>
          <p:cNvCxnSpPr/>
          <p:nvPr/>
        </p:nvCxnSpPr>
        <p:spPr>
          <a:xfrm>
            <a:off x="6952320" y="3744360"/>
            <a:ext cx="3665880" cy="155160"/>
          </a:xfrm>
          <a:prstGeom prst="straightConnector1">
            <a:avLst/>
          </a:prstGeom>
          <a:ln w="28575">
            <a:solidFill>
              <a:srgbClr val="70BAA4"/>
            </a:solidFill>
            <a:tailEnd type="triangle" w="med" len="med"/>
          </a:ln>
        </p:spPr>
      </p:cxnSp>
      <p:cxnSp>
        <p:nvCxnSpPr>
          <p:cNvPr id="243" name="Connettore 2 34"/>
          <p:cNvCxnSpPr/>
          <p:nvPr/>
        </p:nvCxnSpPr>
        <p:spPr>
          <a:xfrm flipV="1">
            <a:off x="6995880" y="3961440"/>
            <a:ext cx="3570840" cy="867960"/>
          </a:xfrm>
          <a:prstGeom prst="straightConnector1">
            <a:avLst/>
          </a:prstGeom>
          <a:ln w="28575">
            <a:solidFill>
              <a:srgbClr val="70BAA4"/>
            </a:solidFill>
            <a:tailEnd type="triangle" w="med" len="med"/>
          </a:ln>
        </p:spPr>
      </p:cxnSp>
      <p:cxnSp>
        <p:nvCxnSpPr>
          <p:cNvPr id="244" name="Connettore 2 38"/>
          <p:cNvCxnSpPr/>
          <p:nvPr/>
        </p:nvCxnSpPr>
        <p:spPr>
          <a:xfrm flipV="1">
            <a:off x="6990120" y="4220280"/>
            <a:ext cx="3576600" cy="1789560"/>
          </a:xfrm>
          <a:prstGeom prst="straightConnector1">
            <a:avLst/>
          </a:prstGeom>
          <a:ln w="28575">
            <a:solidFill>
              <a:srgbClr val="70BAA4"/>
            </a:solidFill>
            <a:tailEnd type="triangle" w="med" len="med"/>
          </a:ln>
        </p:spPr>
      </p:cxnSp>
      <p:sp>
        <p:nvSpPr>
          <p:cNvPr id="245" name="CasellaDiTesto 12"/>
          <p:cNvSpPr/>
          <p:nvPr/>
        </p:nvSpPr>
        <p:spPr>
          <a:xfrm>
            <a:off x="1792440" y="1156680"/>
            <a:ext cx="6275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it-IT" sz="1800" b="1" strike="noStrike" spc="-1">
                <a:solidFill>
                  <a:srgbClr val="1A4A5D"/>
                </a:solidFill>
                <a:latin typeface="Corbel"/>
                <a:ea typeface="DejaVu Sans"/>
              </a:rPr>
              <a:t>Nodi di coordinamento </a:t>
            </a:r>
            <a:r>
              <a:rPr lang="it-IT" sz="1800" b="0" strike="noStrike" spc="-1">
                <a:solidFill>
                  <a:srgbClr val="1A4A5D"/>
                </a:solidFill>
                <a:latin typeface="Corbel"/>
                <a:ea typeface="DejaVu Sans"/>
              </a:rPr>
              <a:t>per la finalizzazione delle misure e l’attivazione dei percorsi di accompagnamento socio-educativo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arentesi graffa chiusa 13"/>
          <p:cNvSpPr/>
          <p:nvPr/>
        </p:nvSpPr>
        <p:spPr>
          <a:xfrm rot="16200000">
            <a:off x="4278960" y="-506160"/>
            <a:ext cx="748080" cy="4876560"/>
          </a:xfrm>
          <a:prstGeom prst="rightBrace">
            <a:avLst>
              <a:gd name="adj1" fmla="val 8333"/>
              <a:gd name="adj2" fmla="val 46940"/>
            </a:avLst>
          </a:prstGeom>
          <a:noFill/>
          <a:ln>
            <a:solidFill>
              <a:srgbClr val="2F9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100" b="0" strike="noStrike" spc="-1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247" name="CasellaDiTesto 40"/>
          <p:cNvSpPr/>
          <p:nvPr/>
        </p:nvSpPr>
        <p:spPr>
          <a:xfrm>
            <a:off x="3274949" y="632543"/>
            <a:ext cx="47070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1A4A5D"/>
                </a:solidFill>
                <a:latin typeface="Corbel"/>
                <a:ea typeface="DejaVu Sans"/>
              </a:rPr>
              <a:t>Ente promotore </a:t>
            </a:r>
            <a:r>
              <a:rPr lang="it-IT" sz="2000" b="1" strike="noStrike" spc="-1" dirty="0">
                <a:solidFill>
                  <a:srgbClr val="1A4A5D"/>
                </a:solidFill>
                <a:latin typeface="Corbel"/>
                <a:ea typeface="DejaVu Sans"/>
              </a:rPr>
              <a:t>@Comune di Milano</a:t>
            </a:r>
            <a:endParaRPr lang="it-IT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8" name="Gruppo 14"/>
          <p:cNvGrpSpPr/>
          <p:nvPr/>
        </p:nvGrpSpPr>
        <p:grpSpPr>
          <a:xfrm>
            <a:off x="7257600" y="2093400"/>
            <a:ext cx="2912040" cy="1221480"/>
            <a:chOff x="7257600" y="2093400"/>
            <a:chExt cx="2912040" cy="1221480"/>
          </a:xfrm>
        </p:grpSpPr>
        <p:sp>
          <p:nvSpPr>
            <p:cNvPr id="249" name="Rettangolo 15"/>
            <p:cNvSpPr/>
            <p:nvPr/>
          </p:nvSpPr>
          <p:spPr>
            <a:xfrm>
              <a:off x="7257600" y="2093400"/>
              <a:ext cx="2912040" cy="1221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5BDA7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0" name="Rettangolo 16"/>
            <p:cNvSpPr/>
            <p:nvPr/>
          </p:nvSpPr>
          <p:spPr>
            <a:xfrm>
              <a:off x="7257600" y="2093400"/>
              <a:ext cx="2912040" cy="1221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75BDA7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/>
          </p:style>
          <p:txBody>
            <a:bodyPr lIns="23040" tIns="23040" rIns="23040" bIns="23040" numCol="1" spcCol="1440" anchor="ctr">
              <a:noAutofit/>
            </a:bodyPr>
            <a:lstStyle/>
            <a:p>
              <a:pPr algn="ctr" defTabSz="1600200">
                <a:lnSpc>
                  <a:spcPct val="90000"/>
                </a:lnSpc>
                <a:spcAft>
                  <a:spcPts val="561"/>
                </a:spcAft>
              </a:pPr>
              <a:r>
                <a:rPr lang="it-IT" sz="1600" b="1" strike="noStrike" spc="-1">
                  <a:solidFill>
                    <a:srgbClr val="1A4A5D"/>
                  </a:solidFill>
                  <a:latin typeface="Corbel"/>
                  <a:ea typeface="DejaVu Sans"/>
                </a:rPr>
                <a:t>Rete diffusa di Organizzazioni cittadine (OLTRE 80)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 defTabSz="1600200">
                <a:lnSpc>
                  <a:spcPct val="90000"/>
                </a:lnSpc>
                <a:spcAft>
                  <a:spcPts val="561"/>
                </a:spcAft>
              </a:pPr>
              <a:r>
                <a:rPr lang="it-IT" sz="1600" b="1" strike="noStrike" spc="-1">
                  <a:solidFill>
                    <a:srgbClr val="1A4A5D"/>
                  </a:solidFill>
                  <a:latin typeface="Corbel"/>
                  <a:ea typeface="DejaVu Sans"/>
                </a:rPr>
                <a:t>che stanno ricevendo i beni</a:t>
              </a:r>
              <a:br>
                <a:rPr sz="1600"/>
              </a:br>
              <a:r>
                <a:rPr lang="it-IT" sz="1600" b="1" strike="noStrike" spc="-1">
                  <a:solidFill>
                    <a:srgbClr val="1A4A5D"/>
                  </a:solidFill>
                  <a:latin typeface="Corbel"/>
                  <a:ea typeface="DejaVu Sans"/>
                </a:rPr>
                <a:t>distribuendoli, poi, ai destinatari ultimi</a:t>
              </a:r>
              <a:endParaRPr lang="it-IT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4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26BC129B-A53E-E089-9DFE-3948B91FDA9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581413" y="374335"/>
            <a:ext cx="3305987" cy="35245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104720" y="273600"/>
            <a:ext cx="4659840" cy="47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algn="ctr">
              <a:spcBef>
                <a:spcPts val="1001"/>
              </a:spcBef>
              <a:tabLst>
                <a:tab pos="0" algn="l"/>
              </a:tabLst>
            </a:pPr>
            <a:r>
              <a:rPr lang="it-IT" sz="2400" b="1" spc="-1" dirty="0">
                <a:solidFill>
                  <a:srgbClr val="1A4A5D"/>
                </a:solidFill>
                <a:latin typeface="Corbel"/>
              </a:rPr>
              <a:t>TIPOLOGIA BENI DISTRIBUITI</a:t>
            </a:r>
            <a:endParaRPr lang="it-IT" sz="2400" b="0" strike="noStrike" spc="-1" dirty="0">
              <a:solidFill>
                <a:schemeClr val="dk1"/>
              </a:solidFill>
              <a:latin typeface="Arial"/>
            </a:endParaRPr>
          </a:p>
        </p:txBody>
      </p:sp>
      <p:graphicFrame>
        <p:nvGraphicFramePr>
          <p:cNvPr id="252" name="Tabella 1"/>
          <p:cNvGraphicFramePr/>
          <p:nvPr>
            <p:extLst>
              <p:ext uri="{D42A27DB-BD31-4B8C-83A1-F6EECF244321}">
                <p14:modId xmlns:p14="http://schemas.microsoft.com/office/powerpoint/2010/main" val="1716079535"/>
              </p:ext>
            </p:extLst>
          </p:nvPr>
        </p:nvGraphicFramePr>
        <p:xfrm>
          <a:off x="1050073" y="901389"/>
          <a:ext cx="5293390" cy="5222377"/>
        </p:xfrm>
        <a:graphic>
          <a:graphicData uri="http://schemas.openxmlformats.org/drawingml/2006/table">
            <a:tbl>
              <a:tblPr/>
              <a:tblGrid>
                <a:gridCol w="4164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71182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Beni di prima necessità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di “Pronto Intervento” necessari a soddisfare bisogni primari individuali di chiunque versi in condizioni di fragilità sociale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165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prodotti igienici uomo/donna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58.000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pronto soccorso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6.000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1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emergenza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15.550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1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intimo uomo/donna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69.000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39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abbigliamento uomo/donna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5200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1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alimentari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4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63.640</a:t>
                      </a:r>
                      <a:endParaRPr lang="it-IT" sz="2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Immagine 5" descr="Immagine che contiene testo, bottiglia, accessorio, borsa&#10;&#10;Descrizione generata automaticamente">
            <a:extLst>
              <a:ext uri="{FF2B5EF4-FFF2-40B4-BE49-F238E27FC236}">
                <a16:creationId xmlns:a16="http://schemas.microsoft.com/office/drawing/2014/main" id="{665BBA95-F2EA-7A73-A077-3488650AAE6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46538" y="900618"/>
            <a:ext cx="1984774" cy="2231360"/>
          </a:xfrm>
          <a:prstGeom prst="rect">
            <a:avLst/>
          </a:prstGeom>
          <a:ln w="0">
            <a:noFill/>
          </a:ln>
        </p:spPr>
      </p:pic>
      <p:pic>
        <p:nvPicPr>
          <p:cNvPr id="8" name="Immagine 7" descr="Immagine che contiene testo, plastica, borsa, interno&#10;&#10;Descrizione generata automaticamente">
            <a:extLst>
              <a:ext uri="{FF2B5EF4-FFF2-40B4-BE49-F238E27FC236}">
                <a16:creationId xmlns:a16="http://schemas.microsoft.com/office/drawing/2014/main" id="{D80C3A5B-0BA7-DFF9-4415-A01E69CEEE7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09724" y="896641"/>
            <a:ext cx="2040266" cy="2228532"/>
          </a:xfrm>
          <a:prstGeom prst="rect">
            <a:avLst/>
          </a:prstGeom>
          <a:ln w="0">
            <a:noFill/>
          </a:ln>
        </p:spPr>
      </p:pic>
      <p:pic>
        <p:nvPicPr>
          <p:cNvPr id="10" name="Immagine 9" descr="Immagine che contiene testo, interno, muro, borsa&#10;&#10;Descrizione generata automaticamente">
            <a:extLst>
              <a:ext uri="{FF2B5EF4-FFF2-40B4-BE49-F238E27FC236}">
                <a16:creationId xmlns:a16="http://schemas.microsoft.com/office/drawing/2014/main" id="{000316EB-86E6-B298-6D19-B68113338C1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345221" y="4060100"/>
            <a:ext cx="2044683" cy="2039753"/>
          </a:xfrm>
          <a:prstGeom prst="rect">
            <a:avLst/>
          </a:prstGeom>
          <a:ln w="0">
            <a:noFill/>
          </a:ln>
        </p:spPr>
      </p:pic>
      <p:pic>
        <p:nvPicPr>
          <p:cNvPr id="12" name="Immagine 11" descr="Immagine che contiene testo, vestiti, interno&#10;&#10;Descrizione generata automaticamente">
            <a:extLst>
              <a:ext uri="{FF2B5EF4-FFF2-40B4-BE49-F238E27FC236}">
                <a16:creationId xmlns:a16="http://schemas.microsoft.com/office/drawing/2014/main" id="{34907C56-D450-D783-8FFC-CF51ED3582B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391293" y="4058665"/>
            <a:ext cx="1986477" cy="2039771"/>
          </a:xfrm>
          <a:prstGeom prst="rect">
            <a:avLst/>
          </a:prstGeom>
          <a:ln w="0">
            <a:noFill/>
          </a:ln>
        </p:spPr>
      </p:pic>
      <p:pic>
        <p:nvPicPr>
          <p:cNvPr id="14" name="Immagine 13" descr="Immagine che contiene vestiti, Appendiabiti, abiti, interno&#10;&#10;Descrizione generata automaticamente">
            <a:extLst>
              <a:ext uri="{FF2B5EF4-FFF2-40B4-BE49-F238E27FC236}">
                <a16:creationId xmlns:a16="http://schemas.microsoft.com/office/drawing/2014/main" id="{125A0D0A-3B0C-2E24-8258-15A353AFCB3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956354" y="898387"/>
            <a:ext cx="1989335" cy="2235593"/>
          </a:xfrm>
          <a:prstGeom prst="rect">
            <a:avLst/>
          </a:prstGeom>
          <a:ln w="0">
            <a:noFill/>
          </a:ln>
        </p:spPr>
      </p:pic>
      <p:pic>
        <p:nvPicPr>
          <p:cNvPr id="16" name="Immagine 15" descr="Immagine che contiene Sacchetto di plastica, interno&#10;&#10;Descrizione generata automaticamente">
            <a:extLst>
              <a:ext uri="{FF2B5EF4-FFF2-40B4-BE49-F238E27FC236}">
                <a16:creationId xmlns:a16="http://schemas.microsoft.com/office/drawing/2014/main" id="{F5889113-7B22-3E77-FE21-63784C0E3AD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0182992" y="4060903"/>
            <a:ext cx="1771420" cy="2060759"/>
          </a:xfrm>
          <a:prstGeom prst="rect">
            <a:avLst/>
          </a:prstGeom>
          <a:ln w="0">
            <a:noFill/>
          </a:ln>
        </p:spPr>
      </p:pic>
      <p:pic>
        <p:nvPicPr>
          <p:cNvPr id="18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C15426C3-AA5B-FEA3-BC5D-DAF4B1F3E59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054340" y="6182262"/>
            <a:ext cx="5684913" cy="45467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104720" y="273600"/>
            <a:ext cx="4713840" cy="477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algn="ctr">
              <a:spcBef>
                <a:spcPts val="1001"/>
              </a:spcBef>
              <a:tabLst>
                <a:tab pos="0" algn="l"/>
              </a:tabLst>
            </a:pPr>
            <a:r>
              <a:rPr lang="it-IT" sz="2400" b="1" spc="-1" dirty="0">
                <a:solidFill>
                  <a:srgbClr val="1A4A5D"/>
                </a:solidFill>
                <a:latin typeface="Corbel"/>
              </a:rPr>
              <a:t>BENI PER L'INCLUSIONE</a:t>
            </a:r>
            <a:endParaRPr lang="it-IT" dirty="0"/>
          </a:p>
        </p:txBody>
      </p:sp>
      <p:graphicFrame>
        <p:nvGraphicFramePr>
          <p:cNvPr id="263" name="Tabella 1"/>
          <p:cNvGraphicFramePr/>
          <p:nvPr>
            <p:extLst>
              <p:ext uri="{D42A27DB-BD31-4B8C-83A1-F6EECF244321}">
                <p14:modId xmlns:p14="http://schemas.microsoft.com/office/powerpoint/2010/main" val="2825313587"/>
              </p:ext>
            </p:extLst>
          </p:nvPr>
        </p:nvGraphicFramePr>
        <p:xfrm>
          <a:off x="1496121" y="957146"/>
          <a:ext cx="9251794" cy="4831403"/>
        </p:xfrm>
        <a:graphic>
          <a:graphicData uri="http://schemas.openxmlformats.org/drawingml/2006/table">
            <a:tbl>
              <a:tblPr/>
              <a:tblGrid>
                <a:gridCol w="5188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4798">
                <a:tc gridSpan="2"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2000" b="1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Beni per progetti di presa in carico e inclusione sociale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distribuiti a singoli individui senza dimora o a nuclei famigliari intercettati, che nel loro percorso di integrazione sociale perverranno all’assegnazione di un alloggio di ERP o che beneficiari di progetti di accoglienza in appartamenti di housing first, housing led.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Inoltre, sono kit necessari a sostenere un percorso di presa in carico e di inclusione (anche lavorativa) a medio-lungo termine. 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535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arredo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Oltre 60 percorsi di presa in carico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535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strumenti a corredo di attività formative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60 percorsi di presa in carico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535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Kit strumenti a corredo di attività lavorative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it-IT" sz="2000" b="0" strike="noStrike" spc="-1" dirty="0">
                          <a:solidFill>
                            <a:srgbClr val="1A4A5D"/>
                          </a:solidFill>
                          <a:latin typeface="Corbel"/>
                          <a:ea typeface="DejaVu Sans"/>
                        </a:rPr>
                        <a:t>60 percorsi di presa in carico</a:t>
                      </a:r>
                      <a:endParaRPr lang="it-IT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5B773BB7-FEE0-AC63-F406-E9B1360361E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54340" y="6182262"/>
            <a:ext cx="5684913" cy="45467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7960" y="196560"/>
            <a:ext cx="11189160" cy="581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algn="ctr">
              <a:spcBef>
                <a:spcPts val="1001"/>
              </a:spcBef>
              <a:tabLst>
                <a:tab pos="0" algn="l"/>
              </a:tabLst>
            </a:pPr>
            <a:br>
              <a:rPr sz="2400" dirty="0"/>
            </a:br>
            <a:r>
              <a:rPr lang="it-IT" sz="3600" b="1" strike="noStrike" spc="-1" dirty="0">
                <a:solidFill>
                  <a:srgbClr val="1A4A5D"/>
                </a:solidFill>
                <a:latin typeface="Corbel"/>
                <a:ea typeface="DejaVu Sans"/>
              </a:rPr>
              <a:t>BENI «SU MISURA»</a:t>
            </a:r>
            <a:br>
              <a:rPr sz="2400" dirty="0"/>
            </a:br>
            <a:br>
              <a:rPr sz="2400" dirty="0"/>
            </a:br>
            <a:r>
              <a:rPr lang="it-IT" sz="2400" spc="-1" dirty="0">
                <a:solidFill>
                  <a:srgbClr val="1A4A5D"/>
                </a:solidFill>
                <a:latin typeface="Corbel"/>
              </a:rPr>
              <a:t>Beni</a:t>
            </a:r>
            <a:r>
              <a:rPr lang="it-IT" sz="2400" b="0" strike="noStrike" spc="-1" dirty="0">
                <a:solidFill>
                  <a:srgbClr val="1A4A5D"/>
                </a:solidFill>
                <a:latin typeface="Corbel"/>
                <a:ea typeface="DejaVu Sans"/>
              </a:rPr>
              <a:t> singoli, relativi a bisogni specifici rilevati delle persone senza dimora che afferiscono ai servizi. </a:t>
            </a:r>
            <a:br>
              <a:rPr lang="it-IT" sz="2400" spc="-1" dirty="0">
                <a:solidFill>
                  <a:srgbClr val="1A4A5D"/>
                </a:solidFill>
                <a:latin typeface="Corbel"/>
                <a:ea typeface="DejaVu Sans"/>
              </a:rPr>
            </a:br>
            <a:br>
              <a:rPr lang="it-IT" sz="2400" spc="-1" dirty="0">
                <a:latin typeface="Corbel"/>
                <a:ea typeface="DejaVu Sans"/>
              </a:rPr>
            </a:br>
            <a:r>
              <a:rPr lang="it-IT" sz="2400" spc="-1" dirty="0">
                <a:solidFill>
                  <a:srgbClr val="1A4A5D"/>
                </a:solidFill>
                <a:latin typeface="Corbel"/>
                <a:ea typeface="DejaVu Sans"/>
              </a:rPr>
              <a:t>Beni</a:t>
            </a:r>
            <a:r>
              <a:rPr lang="it-IT" sz="2400" b="0" strike="noStrike" spc="-1" dirty="0">
                <a:solidFill>
                  <a:srgbClr val="1A4A5D"/>
                </a:solidFill>
                <a:latin typeface="Corbel"/>
                <a:ea typeface="DejaVu Sans"/>
              </a:rPr>
              <a:t> non sono presenti all'interno dei kit perché legati a sostenere percorsi individualizzati non predeterminati, da condividere con le persone beneficiarie, scelti dalle stesse persone beneficiarie e acquistate in negozi specifici con l’accompagnamento socio-educativo degli/delle operatori/operatrici di riferimento (oculistica/ottica, parafarmacia con ausili sanitari, abbigliamento, elettrodomestici/elettronica/arredo).</a:t>
            </a:r>
            <a:br>
              <a:rPr sz="2400" dirty="0"/>
            </a:br>
            <a:br>
              <a:rPr sz="2400" dirty="0"/>
            </a:br>
            <a:r>
              <a:rPr lang="it-IT" sz="2400" b="1" strike="noStrike" spc="-1" dirty="0">
                <a:solidFill>
                  <a:srgbClr val="1A4A5D"/>
                </a:solidFill>
                <a:latin typeface="Corbel"/>
                <a:ea typeface="DejaVu Sans"/>
              </a:rPr>
              <a:t>Sono state raggiunte e accompagnate circa 400 persone.</a:t>
            </a:r>
            <a:br>
              <a:rPr sz="2400" dirty="0"/>
            </a:br>
            <a:r>
              <a:rPr lang="it-IT" sz="2400" b="1" strike="noStrike" spc="-1" dirty="0">
                <a:solidFill>
                  <a:srgbClr val="1A4A5D"/>
                </a:solidFill>
                <a:latin typeface="Corbel"/>
                <a:ea typeface="DejaVu Sans"/>
              </a:rPr>
              <a:t>Si segnala particolare rilevanza degli accompagnamenti di natura sanitaria-assistenziale.</a:t>
            </a:r>
            <a:endParaRPr lang="it-IT" sz="24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Immagine 115" descr="Immagine che contiene testo, Carattere, Blu elettrico, schermata&#10;&#10;Descrizione generata automaticamente">
            <a:extLst>
              <a:ext uri="{FF2B5EF4-FFF2-40B4-BE49-F238E27FC236}">
                <a16:creationId xmlns:a16="http://schemas.microsoft.com/office/drawing/2014/main" id="{2FEC0938-6045-3177-9DB6-287900B7AAB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54340" y="6182262"/>
            <a:ext cx="5684913" cy="45467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798</Words>
  <Application>Microsoft Macintosh PowerPoint</Application>
  <PresentationFormat>Widescreen</PresentationFormat>
  <Paragraphs>88</Paragraphs>
  <Slides>11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Corbel</vt:lpstr>
      <vt:lpstr>Grandview</vt:lpstr>
      <vt:lpstr>Symbol</vt:lpstr>
      <vt:lpstr>Times New Roman</vt:lpstr>
      <vt:lpstr>Wingdings</vt:lpstr>
      <vt:lpstr>Office Theme</vt:lpstr>
      <vt:lpstr>Office Theme</vt:lpstr>
      <vt:lpstr>Presentazione standard di PowerPoint</vt:lpstr>
      <vt:lpstr>Il Programma Operativo I  relativo al Fondo di aiuti europei agli indigenti (FEAD) </vt:lpstr>
      <vt:lpstr>PERCORSO DI COPROGETTAZIONE PER LA REALIZZAZIONE DI UN SISTEMA DI PARTERNARIATO  </vt:lpstr>
      <vt:lpstr>LINEE DI ATTIVITA'  </vt:lpstr>
      <vt:lpstr>GOVERNANCE  </vt:lpstr>
      <vt:lpstr>PERIMETRO DELLE COMPETENZE</vt:lpstr>
      <vt:lpstr>TIPOLOGIA BENI DISTRIBUITI</vt:lpstr>
      <vt:lpstr>BENI PER L'INCLUSIONE</vt:lpstr>
      <vt:lpstr> BENI «SU MISURA»  Beni singoli, relativi a bisogni specifici rilevati delle persone senza dimora che afferiscono ai servizi.   Beni non sono presenti all'interno dei kit perché legati a sostenere percorsi individualizzati non predeterminati, da condividere con le persone beneficiarie, scelti dalle stesse persone beneficiarie e acquistate in negozi specifici con l’accompagnamento socio-educativo degli/delle operatori/operatrici di riferimento (oculistica/ottica, parafarmacia con ausili sanitari, abbigliamento, elettrodomestici/elettronica/arredo).  Sono state raggiunte e accompagnate circa 400 persone. Si segnala particolare rilevanza degli accompagnamenti di natura sanitaria-assistenziale.</vt:lpstr>
      <vt:lpstr>TEMPORARY STORE</vt:lpstr>
      <vt:lpstr>Durata del progetto: aprile 2023 – aprile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Monica Grassi</dc:creator>
  <dc:description/>
  <cp:lastModifiedBy>Angelo Stanghellini</cp:lastModifiedBy>
  <cp:revision>662</cp:revision>
  <dcterms:created xsi:type="dcterms:W3CDTF">2023-03-16T08:18:39Z</dcterms:created>
  <dcterms:modified xsi:type="dcterms:W3CDTF">2024-01-10T22:05:49Z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Widescreen</vt:lpwstr>
  </property>
  <property fmtid="{D5CDD505-2E9C-101B-9397-08002B2CF9AE}" pid="4" name="Slides">
    <vt:i4>12</vt:i4>
  </property>
</Properties>
</file>