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323" r:id="rId2"/>
    <p:sldId id="319" r:id="rId3"/>
    <p:sldId id="350" r:id="rId4"/>
    <p:sldId id="262" r:id="rId5"/>
    <p:sldId id="263" r:id="rId6"/>
    <p:sldId id="264" r:id="rId7"/>
    <p:sldId id="265" r:id="rId8"/>
    <p:sldId id="266" r:id="rId9"/>
    <p:sldId id="267" r:id="rId10"/>
    <p:sldId id="345" r:id="rId11"/>
    <p:sldId id="349" r:id="rId12"/>
    <p:sldId id="321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ardo Calzeroni" initials="LC" lastIdx="1" clrIdx="0">
    <p:extLst>
      <p:ext uri="{19B8F6BF-5375-455C-9EA6-DF929625EA0E}">
        <p15:presenceInfo xmlns:p15="http://schemas.microsoft.com/office/powerpoint/2012/main" userId="S::Leonardo.calzeroni@comune.milano.it::6b622df1-5d07-4b0d-bdf5-f483a0bce0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00"/>
    <a:srgbClr val="009A46"/>
    <a:srgbClr val="CC6600"/>
    <a:srgbClr val="006600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C21A39-F666-465D-B4F4-BA061E513DD7}" v="67" dt="2023-10-10T07:30:26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58" autoAdjust="0"/>
    <p:restoredTop sz="94225" autoAdjust="0"/>
  </p:normalViewPr>
  <p:slideViewPr>
    <p:cSldViewPr>
      <p:cViewPr varScale="1">
        <p:scale>
          <a:sx n="116" d="100"/>
          <a:sy n="116" d="100"/>
        </p:scale>
        <p:origin x="792" y="184"/>
      </p:cViewPr>
      <p:guideLst>
        <p:guide orient="horz" pos="216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64A276-798A-4A62-9935-9D563ED90B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7249AF2-D514-4F66-9C19-8555316280EF}">
      <dgm:prSet custT="1"/>
      <dgm:spPr>
        <a:solidFill>
          <a:srgbClr val="FF0000"/>
        </a:solidFill>
      </dgm:spPr>
      <dgm:t>
        <a:bodyPr/>
        <a:lstStyle/>
        <a:p>
          <a:pPr algn="ctr" rtl="0"/>
          <a:r>
            <a:rPr lang="it-IT" sz="1200" b="1" dirty="0"/>
            <a:t>OBIETTIVO</a:t>
          </a:r>
          <a:endParaRPr lang="it-IT" sz="1200" dirty="0"/>
        </a:p>
      </dgm:t>
    </dgm:pt>
    <dgm:pt modelId="{9C0B1F40-F360-4229-8DA1-F98AA5EF897D}" type="parTrans" cxnId="{09DEFA81-1DA1-451F-BC58-2820FF01FBD0}">
      <dgm:prSet/>
      <dgm:spPr/>
      <dgm:t>
        <a:bodyPr/>
        <a:lstStyle/>
        <a:p>
          <a:endParaRPr lang="it-IT"/>
        </a:p>
      </dgm:t>
    </dgm:pt>
    <dgm:pt modelId="{AE1DA59D-72CD-4406-BF96-057A12ED90DC}" type="sibTrans" cxnId="{09DEFA81-1DA1-451F-BC58-2820FF01FBD0}">
      <dgm:prSet/>
      <dgm:spPr/>
      <dgm:t>
        <a:bodyPr/>
        <a:lstStyle/>
        <a:p>
          <a:endParaRPr lang="it-IT"/>
        </a:p>
      </dgm:t>
    </dgm:pt>
    <dgm:pt modelId="{561045C4-C19C-4886-9E34-F4F821DC0A83}">
      <dgm:prSet custT="1"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pPr algn="ctr" rtl="0"/>
          <a:r>
            <a:rPr lang="it-IT" sz="1200" dirty="0">
              <a:solidFill>
                <a:schemeClr val="tx1"/>
              </a:solidFill>
            </a:rPr>
            <a:t>offrire risorse e opportunità alle persone con disagio psichico al fine di poter vivere al meglio </a:t>
          </a:r>
          <a:r>
            <a:rPr lang="it-IT" sz="1200" b="1" dirty="0">
              <a:solidFill>
                <a:srgbClr val="FF0000"/>
              </a:solidFill>
              <a:effectLst/>
            </a:rPr>
            <a:t>le CAPACITA’</a:t>
          </a:r>
        </a:p>
        <a:p>
          <a:pPr algn="ctr" rtl="0"/>
          <a:r>
            <a:rPr lang="it-IT" sz="1200" dirty="0">
              <a:solidFill>
                <a:schemeClr val="tx1"/>
              </a:solidFill>
            </a:rPr>
            <a:t>all’interno delle varie dimensioni della vita quotidiana.</a:t>
          </a:r>
        </a:p>
      </dgm:t>
    </dgm:pt>
    <dgm:pt modelId="{2318054E-8C61-482D-A675-9968A8A4E894}" type="parTrans" cxnId="{4D660F61-C13C-43A0-AAAD-E6DA927E1769}">
      <dgm:prSet/>
      <dgm:spPr/>
      <dgm:t>
        <a:bodyPr/>
        <a:lstStyle/>
        <a:p>
          <a:endParaRPr lang="it-IT"/>
        </a:p>
      </dgm:t>
    </dgm:pt>
    <dgm:pt modelId="{72CB39BC-DD32-43AF-8A8A-E795667AFE41}" type="sibTrans" cxnId="{4D660F61-C13C-43A0-AAAD-E6DA927E1769}">
      <dgm:prSet/>
      <dgm:spPr/>
      <dgm:t>
        <a:bodyPr/>
        <a:lstStyle/>
        <a:p>
          <a:endParaRPr lang="it-IT"/>
        </a:p>
      </dgm:t>
    </dgm:pt>
    <dgm:pt modelId="{F9F04D1D-0F19-4E55-A7B6-B8C6434636C4}">
      <dgm:prSet custT="1"/>
      <dgm:spPr>
        <a:solidFill>
          <a:srgbClr val="FF0000"/>
        </a:solidFill>
      </dgm:spPr>
      <dgm:t>
        <a:bodyPr/>
        <a:lstStyle/>
        <a:p>
          <a:pPr algn="ctr" rtl="0"/>
          <a:r>
            <a:rPr lang="it-IT" sz="1200" b="1" dirty="0"/>
            <a:t>ATTIVITA’</a:t>
          </a:r>
          <a:endParaRPr lang="it-IT" sz="1200" dirty="0"/>
        </a:p>
      </dgm:t>
    </dgm:pt>
    <dgm:pt modelId="{47BB4027-D0A2-49A6-9984-0A476C15E2BF}" type="parTrans" cxnId="{D8EB0BFA-7327-4C7E-AC3B-B26097151A85}">
      <dgm:prSet/>
      <dgm:spPr/>
      <dgm:t>
        <a:bodyPr/>
        <a:lstStyle/>
        <a:p>
          <a:endParaRPr lang="it-IT"/>
        </a:p>
      </dgm:t>
    </dgm:pt>
    <dgm:pt modelId="{90DACADB-5B07-4FF8-AA2F-519EF3C54BC5}" type="sibTrans" cxnId="{D8EB0BFA-7327-4C7E-AC3B-B26097151A85}">
      <dgm:prSet/>
      <dgm:spPr/>
      <dgm:t>
        <a:bodyPr/>
        <a:lstStyle/>
        <a:p>
          <a:endParaRPr lang="it-IT"/>
        </a:p>
      </dgm:t>
    </dgm:pt>
    <dgm:pt modelId="{D1978E98-8067-4FAB-8495-D1726A39C1A3}">
      <dgm:prSet custT="1"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pPr algn="ctr" rtl="0"/>
          <a:r>
            <a:rPr lang="it-IT" sz="1600" b="1" dirty="0">
              <a:solidFill>
                <a:srgbClr val="FF0000"/>
              </a:solidFill>
            </a:rPr>
            <a:t>Avviare il modello del Budget di Salute</a:t>
          </a:r>
          <a:endParaRPr lang="it-IT" sz="1600" dirty="0"/>
        </a:p>
        <a:p>
          <a:pPr algn="l" rtl="0"/>
          <a:r>
            <a:rPr lang="it-IT" sz="1200" dirty="0">
              <a:solidFill>
                <a:schemeClr val="tx1"/>
              </a:solidFill>
            </a:rPr>
            <a:t>Ricomporre tutte le risorse possibile della comunità per offrire occasioni di autonomia e benessere a persona con disagio</a:t>
          </a:r>
        </a:p>
      </dgm:t>
    </dgm:pt>
    <dgm:pt modelId="{F3C3682C-EEE9-410D-9FD1-FECEA9C818AF}" type="parTrans" cxnId="{AB3D5379-A562-4757-B7D2-6F7C4DF968EF}">
      <dgm:prSet/>
      <dgm:spPr/>
      <dgm:t>
        <a:bodyPr/>
        <a:lstStyle/>
        <a:p>
          <a:endParaRPr lang="it-IT"/>
        </a:p>
      </dgm:t>
    </dgm:pt>
    <dgm:pt modelId="{013D53A1-C684-4B08-80DF-3EC68E9E4758}" type="sibTrans" cxnId="{AB3D5379-A562-4757-B7D2-6F7C4DF968EF}">
      <dgm:prSet/>
      <dgm:spPr/>
      <dgm:t>
        <a:bodyPr/>
        <a:lstStyle/>
        <a:p>
          <a:endParaRPr lang="it-IT"/>
        </a:p>
      </dgm:t>
    </dgm:pt>
    <dgm:pt modelId="{E30B141E-42CC-444A-B299-1F49E4E2AC68}">
      <dgm:prSet custT="1"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pPr algn="ctr" rtl="0"/>
          <a:r>
            <a:rPr lang="it-IT" sz="1600" b="1" dirty="0">
              <a:solidFill>
                <a:srgbClr val="FF0000"/>
              </a:solidFill>
            </a:rPr>
            <a:t>Lottare contro gli effetti della stigmatizzazione</a:t>
          </a:r>
          <a:r>
            <a:rPr lang="it-IT" sz="1600" dirty="0"/>
            <a:t>: </a:t>
          </a:r>
        </a:p>
        <a:p>
          <a:pPr algn="just" rtl="0"/>
          <a:r>
            <a:rPr lang="it-IT" sz="1200" dirty="0">
              <a:solidFill>
                <a:schemeClr val="tx1"/>
              </a:solidFill>
            </a:rPr>
            <a:t>realizzare e promuovere azioni che favoriscano la </a:t>
          </a:r>
          <a:r>
            <a:rPr lang="it-IT" sz="1200" b="1" dirty="0">
              <a:solidFill>
                <a:srgbClr val="FF0000"/>
              </a:solidFill>
            </a:rPr>
            <a:t>rimozione</a:t>
          </a:r>
          <a:r>
            <a:rPr lang="it-IT" sz="1200" dirty="0">
              <a:solidFill>
                <a:schemeClr val="tx1"/>
              </a:solidFill>
            </a:rPr>
            <a:t> di pregiudizi, stereotipi e discriminazioni sensibilizzando la comunità attraverso eventi ed iniziative.</a:t>
          </a:r>
        </a:p>
      </dgm:t>
    </dgm:pt>
    <dgm:pt modelId="{08082CFB-DB78-4DF3-A2AE-BF4BEB665F77}" type="parTrans" cxnId="{ECC2CA0C-BB87-4D05-AB61-71836BDE396E}">
      <dgm:prSet/>
      <dgm:spPr/>
      <dgm:t>
        <a:bodyPr/>
        <a:lstStyle/>
        <a:p>
          <a:endParaRPr lang="it-IT"/>
        </a:p>
      </dgm:t>
    </dgm:pt>
    <dgm:pt modelId="{A821AFC6-6C06-4160-A8E0-12054594C6F6}" type="sibTrans" cxnId="{ECC2CA0C-BB87-4D05-AB61-71836BDE396E}">
      <dgm:prSet/>
      <dgm:spPr/>
      <dgm:t>
        <a:bodyPr/>
        <a:lstStyle/>
        <a:p>
          <a:endParaRPr lang="it-IT"/>
        </a:p>
      </dgm:t>
    </dgm:pt>
    <dgm:pt modelId="{3A641EAA-57FB-4277-82C5-967383B6811B}">
      <dgm:prSet custT="1"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pPr algn="ctr" rtl="0"/>
          <a:r>
            <a:rPr lang="it-IT" sz="1600" b="1" dirty="0">
              <a:solidFill>
                <a:srgbClr val="FF0000"/>
              </a:solidFill>
            </a:rPr>
            <a:t>Abitare nel proprio domicilio e in un contesto comunitario diverso da quello della propria comunità</a:t>
          </a:r>
          <a:r>
            <a:rPr lang="it-IT" sz="1600" dirty="0"/>
            <a:t> </a:t>
          </a:r>
        </a:p>
        <a:p>
          <a:pPr algn="ctr" rtl="0"/>
          <a:r>
            <a:rPr lang="it-IT" sz="1200" dirty="0">
              <a:solidFill>
                <a:schemeClr val="tx1"/>
              </a:solidFill>
            </a:rPr>
            <a:t>Lavorare sulla dimensione dell’abitare per offrire presidi volti al mantenimento al domicilio di persone con disagio psichico in condizioni di autonomia abitativa attraverso un costante supporto e monitoraggio, attivando percorsi di salute e benessere a valenza terapeutica, educativa e riabilitativa.</a:t>
          </a:r>
        </a:p>
      </dgm:t>
    </dgm:pt>
    <dgm:pt modelId="{3CCBB5CD-2B02-4C77-92E0-9B6FE88526B9}" type="sibTrans" cxnId="{18D1964A-57F4-469D-AF7E-D531EC3E57BE}">
      <dgm:prSet/>
      <dgm:spPr/>
      <dgm:t>
        <a:bodyPr/>
        <a:lstStyle/>
        <a:p>
          <a:endParaRPr lang="it-IT"/>
        </a:p>
      </dgm:t>
    </dgm:pt>
    <dgm:pt modelId="{F86E818B-2047-482A-9591-0BA08584E50C}" type="parTrans" cxnId="{18D1964A-57F4-469D-AF7E-D531EC3E57BE}">
      <dgm:prSet/>
      <dgm:spPr/>
      <dgm:t>
        <a:bodyPr/>
        <a:lstStyle/>
        <a:p>
          <a:endParaRPr lang="it-IT"/>
        </a:p>
      </dgm:t>
    </dgm:pt>
    <dgm:pt modelId="{9CB7ED28-F241-4554-AE39-4B8F8FD37626}" type="pres">
      <dgm:prSet presAssocID="{8F64A276-798A-4A62-9935-9D563ED90B91}" presName="linear" presStyleCnt="0">
        <dgm:presLayoutVars>
          <dgm:animLvl val="lvl"/>
          <dgm:resizeHandles val="exact"/>
        </dgm:presLayoutVars>
      </dgm:prSet>
      <dgm:spPr/>
    </dgm:pt>
    <dgm:pt modelId="{0BBAF2E6-6DDB-4D54-85BB-2CD2D10442C1}" type="pres">
      <dgm:prSet presAssocID="{A7249AF2-D514-4F66-9C19-8555316280EF}" presName="parentText" presStyleLbl="node1" presStyleIdx="0" presStyleCnt="6" custFlipHor="1" custScaleX="74653" custScaleY="42977" custLinFactNeighborX="-315" custLinFactNeighborY="21062">
        <dgm:presLayoutVars>
          <dgm:chMax val="0"/>
          <dgm:bulletEnabled val="1"/>
        </dgm:presLayoutVars>
      </dgm:prSet>
      <dgm:spPr/>
    </dgm:pt>
    <dgm:pt modelId="{FD6AC2BD-3883-4D80-BA07-3B49DCB0A483}" type="pres">
      <dgm:prSet presAssocID="{AE1DA59D-72CD-4406-BF96-057A12ED90DC}" presName="spacer" presStyleCnt="0"/>
      <dgm:spPr/>
    </dgm:pt>
    <dgm:pt modelId="{9F7EDFDC-D370-43CB-9DEB-86EC626C0ECF}" type="pres">
      <dgm:prSet presAssocID="{561045C4-C19C-4886-9E34-F4F821DC0A83}" presName="parentText" presStyleLbl="node1" presStyleIdx="1" presStyleCnt="6" custScaleX="81571" custLinFactY="-111888" custLinFactNeighborX="4768" custLinFactNeighborY="-200000">
        <dgm:presLayoutVars>
          <dgm:chMax val="0"/>
          <dgm:bulletEnabled val="1"/>
        </dgm:presLayoutVars>
      </dgm:prSet>
      <dgm:spPr/>
    </dgm:pt>
    <dgm:pt modelId="{7DA0BC86-6D54-47C3-90BE-C7C4EB847BFE}" type="pres">
      <dgm:prSet presAssocID="{72CB39BC-DD32-43AF-8A8A-E795667AFE41}" presName="spacer" presStyleCnt="0"/>
      <dgm:spPr/>
    </dgm:pt>
    <dgm:pt modelId="{42291824-3087-4F34-8D6A-0F579A2F4908}" type="pres">
      <dgm:prSet presAssocID="{F9F04D1D-0F19-4E55-A7B6-B8C6434636C4}" presName="parentText" presStyleLbl="node1" presStyleIdx="2" presStyleCnt="6" custScaleX="75036" custScaleY="48592" custLinFactY="-21876" custLinFactNeighborX="1586" custLinFactNeighborY="-100000">
        <dgm:presLayoutVars>
          <dgm:chMax val="0"/>
          <dgm:bulletEnabled val="1"/>
        </dgm:presLayoutVars>
      </dgm:prSet>
      <dgm:spPr/>
    </dgm:pt>
    <dgm:pt modelId="{02B95BB3-0DC6-4AF9-94E5-A611BABA26ED}" type="pres">
      <dgm:prSet presAssocID="{90DACADB-5B07-4FF8-AA2F-519EF3C54BC5}" presName="spacer" presStyleCnt="0"/>
      <dgm:spPr/>
    </dgm:pt>
    <dgm:pt modelId="{62B2F5A5-DA34-4F5C-9067-6DE4F3B62030}" type="pres">
      <dgm:prSet presAssocID="{3A641EAA-57FB-4277-82C5-967383B6811B}" presName="parentText" presStyleLbl="node1" presStyleIdx="3" presStyleCnt="6" custScaleY="129805" custLinFactY="-12338" custLinFactNeighborX="186" custLinFactNeighborY="-100000">
        <dgm:presLayoutVars>
          <dgm:chMax val="0"/>
          <dgm:bulletEnabled val="1"/>
        </dgm:presLayoutVars>
      </dgm:prSet>
      <dgm:spPr/>
    </dgm:pt>
    <dgm:pt modelId="{0C9E179F-19A9-4C92-BF5D-460002194219}" type="pres">
      <dgm:prSet presAssocID="{3CCBB5CD-2B02-4C77-92E0-9B6FE88526B9}" presName="spacer" presStyleCnt="0"/>
      <dgm:spPr/>
    </dgm:pt>
    <dgm:pt modelId="{FD53931D-5B7A-45F8-AE94-F2870ED39119}" type="pres">
      <dgm:prSet presAssocID="{D1978E98-8067-4FAB-8495-D1726A39C1A3}" presName="parentText" presStyleLbl="node1" presStyleIdx="4" presStyleCnt="6" custLinFactY="-11949" custLinFactNeighborX="186" custLinFactNeighborY="-100000">
        <dgm:presLayoutVars>
          <dgm:chMax val="0"/>
          <dgm:bulletEnabled val="1"/>
        </dgm:presLayoutVars>
      </dgm:prSet>
      <dgm:spPr/>
    </dgm:pt>
    <dgm:pt modelId="{D975282B-FB59-4DAA-AC24-0AB8F87F4086}" type="pres">
      <dgm:prSet presAssocID="{013D53A1-C684-4B08-80DF-3EC68E9E4758}" presName="spacer" presStyleCnt="0"/>
      <dgm:spPr/>
    </dgm:pt>
    <dgm:pt modelId="{AF9B297D-7066-4421-9F1B-0E484616314B}" type="pres">
      <dgm:prSet presAssocID="{E30B141E-42CC-444A-B299-1F49E4E2AC68}" presName="parentText" presStyleLbl="node1" presStyleIdx="5" presStyleCnt="6" custScaleX="100000" custLinFactY="-13663" custLinFactNeighborX="186" custLinFactNeighborY="-100000">
        <dgm:presLayoutVars>
          <dgm:chMax val="0"/>
          <dgm:bulletEnabled val="1"/>
        </dgm:presLayoutVars>
      </dgm:prSet>
      <dgm:spPr/>
    </dgm:pt>
  </dgm:ptLst>
  <dgm:cxnLst>
    <dgm:cxn modelId="{ECC2CA0C-BB87-4D05-AB61-71836BDE396E}" srcId="{8F64A276-798A-4A62-9935-9D563ED90B91}" destId="{E30B141E-42CC-444A-B299-1F49E4E2AC68}" srcOrd="5" destOrd="0" parTransId="{08082CFB-DB78-4DF3-A2AE-BF4BEB665F77}" sibTransId="{A821AFC6-6C06-4160-A8E0-12054594C6F6}"/>
    <dgm:cxn modelId="{D0BECD28-1A78-48E1-B206-F03628F126EF}" type="presOf" srcId="{F9F04D1D-0F19-4E55-A7B6-B8C6434636C4}" destId="{42291824-3087-4F34-8D6A-0F579A2F4908}" srcOrd="0" destOrd="0" presId="urn:microsoft.com/office/officeart/2005/8/layout/vList2"/>
    <dgm:cxn modelId="{5D80102B-BA61-4877-9048-B59E195D43D4}" type="presOf" srcId="{3A641EAA-57FB-4277-82C5-967383B6811B}" destId="{62B2F5A5-DA34-4F5C-9067-6DE4F3B62030}" srcOrd="0" destOrd="0" presId="urn:microsoft.com/office/officeart/2005/8/layout/vList2"/>
    <dgm:cxn modelId="{18D1964A-57F4-469D-AF7E-D531EC3E57BE}" srcId="{8F64A276-798A-4A62-9935-9D563ED90B91}" destId="{3A641EAA-57FB-4277-82C5-967383B6811B}" srcOrd="3" destOrd="0" parTransId="{F86E818B-2047-482A-9591-0BA08584E50C}" sibTransId="{3CCBB5CD-2B02-4C77-92E0-9B6FE88526B9}"/>
    <dgm:cxn modelId="{4D660F61-C13C-43A0-AAAD-E6DA927E1769}" srcId="{8F64A276-798A-4A62-9935-9D563ED90B91}" destId="{561045C4-C19C-4886-9E34-F4F821DC0A83}" srcOrd="1" destOrd="0" parTransId="{2318054E-8C61-482D-A675-9968A8A4E894}" sibTransId="{72CB39BC-DD32-43AF-8A8A-E795667AFE41}"/>
    <dgm:cxn modelId="{99251E74-346D-4D60-B6B8-788C54AF701A}" type="presOf" srcId="{561045C4-C19C-4886-9E34-F4F821DC0A83}" destId="{9F7EDFDC-D370-43CB-9DEB-86EC626C0ECF}" srcOrd="0" destOrd="0" presId="urn:microsoft.com/office/officeart/2005/8/layout/vList2"/>
    <dgm:cxn modelId="{AB3D5379-A562-4757-B7D2-6F7C4DF968EF}" srcId="{8F64A276-798A-4A62-9935-9D563ED90B91}" destId="{D1978E98-8067-4FAB-8495-D1726A39C1A3}" srcOrd="4" destOrd="0" parTransId="{F3C3682C-EEE9-410D-9FD1-FECEA9C818AF}" sibTransId="{013D53A1-C684-4B08-80DF-3EC68E9E4758}"/>
    <dgm:cxn modelId="{09DEFA81-1DA1-451F-BC58-2820FF01FBD0}" srcId="{8F64A276-798A-4A62-9935-9D563ED90B91}" destId="{A7249AF2-D514-4F66-9C19-8555316280EF}" srcOrd="0" destOrd="0" parTransId="{9C0B1F40-F360-4229-8DA1-F98AA5EF897D}" sibTransId="{AE1DA59D-72CD-4406-BF96-057A12ED90DC}"/>
    <dgm:cxn modelId="{6E383B89-C168-4919-BD4F-8409653F2E18}" type="presOf" srcId="{E30B141E-42CC-444A-B299-1F49E4E2AC68}" destId="{AF9B297D-7066-4421-9F1B-0E484616314B}" srcOrd="0" destOrd="0" presId="urn:microsoft.com/office/officeart/2005/8/layout/vList2"/>
    <dgm:cxn modelId="{43161495-2634-4F74-95D3-5A729A94D8F5}" type="presOf" srcId="{A7249AF2-D514-4F66-9C19-8555316280EF}" destId="{0BBAF2E6-6DDB-4D54-85BB-2CD2D10442C1}" srcOrd="0" destOrd="0" presId="urn:microsoft.com/office/officeart/2005/8/layout/vList2"/>
    <dgm:cxn modelId="{9495AED8-17C6-40C0-B147-EC8E82B7A27E}" type="presOf" srcId="{D1978E98-8067-4FAB-8495-D1726A39C1A3}" destId="{FD53931D-5B7A-45F8-AE94-F2870ED39119}" srcOrd="0" destOrd="0" presId="urn:microsoft.com/office/officeart/2005/8/layout/vList2"/>
    <dgm:cxn modelId="{9B2062F0-BA63-4C2F-BD4A-723985CB2E4D}" type="presOf" srcId="{8F64A276-798A-4A62-9935-9D563ED90B91}" destId="{9CB7ED28-F241-4554-AE39-4B8F8FD37626}" srcOrd="0" destOrd="0" presId="urn:microsoft.com/office/officeart/2005/8/layout/vList2"/>
    <dgm:cxn modelId="{D8EB0BFA-7327-4C7E-AC3B-B26097151A85}" srcId="{8F64A276-798A-4A62-9935-9D563ED90B91}" destId="{F9F04D1D-0F19-4E55-A7B6-B8C6434636C4}" srcOrd="2" destOrd="0" parTransId="{47BB4027-D0A2-49A6-9984-0A476C15E2BF}" sibTransId="{90DACADB-5B07-4FF8-AA2F-519EF3C54BC5}"/>
    <dgm:cxn modelId="{E4EB7AB1-7A55-4A63-9447-659EFFC8890B}" type="presParOf" srcId="{9CB7ED28-F241-4554-AE39-4B8F8FD37626}" destId="{0BBAF2E6-6DDB-4D54-85BB-2CD2D10442C1}" srcOrd="0" destOrd="0" presId="urn:microsoft.com/office/officeart/2005/8/layout/vList2"/>
    <dgm:cxn modelId="{676C6D02-5CAC-4178-BC2E-F6DA420CC81E}" type="presParOf" srcId="{9CB7ED28-F241-4554-AE39-4B8F8FD37626}" destId="{FD6AC2BD-3883-4D80-BA07-3B49DCB0A483}" srcOrd="1" destOrd="0" presId="urn:microsoft.com/office/officeart/2005/8/layout/vList2"/>
    <dgm:cxn modelId="{A47EC0E1-1F6D-4BE1-B959-A5AD3A6D8420}" type="presParOf" srcId="{9CB7ED28-F241-4554-AE39-4B8F8FD37626}" destId="{9F7EDFDC-D370-43CB-9DEB-86EC626C0ECF}" srcOrd="2" destOrd="0" presId="urn:microsoft.com/office/officeart/2005/8/layout/vList2"/>
    <dgm:cxn modelId="{482C8302-FE33-47F6-86CF-631B2FBCD518}" type="presParOf" srcId="{9CB7ED28-F241-4554-AE39-4B8F8FD37626}" destId="{7DA0BC86-6D54-47C3-90BE-C7C4EB847BFE}" srcOrd="3" destOrd="0" presId="urn:microsoft.com/office/officeart/2005/8/layout/vList2"/>
    <dgm:cxn modelId="{0DC4852D-83D4-450B-9956-06BC61588607}" type="presParOf" srcId="{9CB7ED28-F241-4554-AE39-4B8F8FD37626}" destId="{42291824-3087-4F34-8D6A-0F579A2F4908}" srcOrd="4" destOrd="0" presId="urn:microsoft.com/office/officeart/2005/8/layout/vList2"/>
    <dgm:cxn modelId="{E3CBC31A-776D-4DB6-B289-CB715B5BB64F}" type="presParOf" srcId="{9CB7ED28-F241-4554-AE39-4B8F8FD37626}" destId="{02B95BB3-0DC6-4AF9-94E5-A611BABA26ED}" srcOrd="5" destOrd="0" presId="urn:microsoft.com/office/officeart/2005/8/layout/vList2"/>
    <dgm:cxn modelId="{B740A9F3-8487-4597-B99C-ADD98BBD939F}" type="presParOf" srcId="{9CB7ED28-F241-4554-AE39-4B8F8FD37626}" destId="{62B2F5A5-DA34-4F5C-9067-6DE4F3B62030}" srcOrd="6" destOrd="0" presId="urn:microsoft.com/office/officeart/2005/8/layout/vList2"/>
    <dgm:cxn modelId="{F6BD0252-5B2D-418E-8A03-EEE56A4AC176}" type="presParOf" srcId="{9CB7ED28-F241-4554-AE39-4B8F8FD37626}" destId="{0C9E179F-19A9-4C92-BF5D-460002194219}" srcOrd="7" destOrd="0" presId="urn:microsoft.com/office/officeart/2005/8/layout/vList2"/>
    <dgm:cxn modelId="{8ED77D3E-C85B-449C-9065-F39A8012BE68}" type="presParOf" srcId="{9CB7ED28-F241-4554-AE39-4B8F8FD37626}" destId="{FD53931D-5B7A-45F8-AE94-F2870ED39119}" srcOrd="8" destOrd="0" presId="urn:microsoft.com/office/officeart/2005/8/layout/vList2"/>
    <dgm:cxn modelId="{D680C262-E66A-4FC6-9286-B19E204B22EB}" type="presParOf" srcId="{9CB7ED28-F241-4554-AE39-4B8F8FD37626}" destId="{D975282B-FB59-4DAA-AC24-0AB8F87F4086}" srcOrd="9" destOrd="0" presId="urn:microsoft.com/office/officeart/2005/8/layout/vList2"/>
    <dgm:cxn modelId="{9A297E4D-1181-4909-84D7-8FDD96EBF6FC}" type="presParOf" srcId="{9CB7ED28-F241-4554-AE39-4B8F8FD37626}" destId="{AF9B297D-7066-4421-9F1B-0E484616314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AF2E6-6DDB-4D54-85BB-2CD2D10442C1}">
      <dsp:nvSpPr>
        <dsp:cNvPr id="0" name=""/>
        <dsp:cNvSpPr/>
      </dsp:nvSpPr>
      <dsp:spPr>
        <a:xfrm flipH="1">
          <a:off x="1725156" y="1390"/>
          <a:ext cx="4390246" cy="37517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OBIETTIVO</a:t>
          </a:r>
          <a:endParaRPr lang="it-IT" sz="1200" kern="1200" dirty="0"/>
        </a:p>
      </dsp:txBody>
      <dsp:txXfrm>
        <a:off x="1743471" y="19705"/>
        <a:ext cx="4353616" cy="338546"/>
      </dsp:txXfrm>
    </dsp:sp>
    <dsp:sp modelId="{9F7EDFDC-D370-43CB-9DEB-86EC626C0ECF}">
      <dsp:nvSpPr>
        <dsp:cNvPr id="0" name=""/>
        <dsp:cNvSpPr/>
      </dsp:nvSpPr>
      <dsp:spPr>
        <a:xfrm>
          <a:off x="1624375" y="0"/>
          <a:ext cx="5241625" cy="872971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chemeClr val="tx1"/>
              </a:solidFill>
            </a:rPr>
            <a:t>offrire risorse e opportunità alle persone con disagio psichico al fine di poter vivere al meglio </a:t>
          </a:r>
          <a:r>
            <a:rPr lang="it-IT" sz="1200" b="1" kern="1200" dirty="0">
              <a:solidFill>
                <a:srgbClr val="FF0000"/>
              </a:solidFill>
              <a:effectLst/>
            </a:rPr>
            <a:t>le CAPACITA’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chemeClr val="tx1"/>
              </a:solidFill>
            </a:rPr>
            <a:t>all’interno delle varie dimensioni della vita quotidiana.</a:t>
          </a:r>
        </a:p>
      </dsp:txBody>
      <dsp:txXfrm>
        <a:off x="1666990" y="42615"/>
        <a:ext cx="5156395" cy="787741"/>
      </dsp:txXfrm>
    </dsp:sp>
    <dsp:sp modelId="{42291824-3087-4F34-8D6A-0F579A2F4908}">
      <dsp:nvSpPr>
        <dsp:cNvPr id="0" name=""/>
        <dsp:cNvSpPr/>
      </dsp:nvSpPr>
      <dsp:spPr>
        <a:xfrm>
          <a:off x="1814848" y="1063372"/>
          <a:ext cx="4435409" cy="4241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ATTIVITA’</a:t>
          </a:r>
          <a:endParaRPr lang="it-IT" sz="1200" kern="1200" dirty="0"/>
        </a:p>
      </dsp:txBody>
      <dsp:txXfrm>
        <a:off x="1835555" y="1084079"/>
        <a:ext cx="4393995" cy="382780"/>
      </dsp:txXfrm>
    </dsp:sp>
    <dsp:sp modelId="{62B2F5A5-DA34-4F5C-9067-6DE4F3B62030}">
      <dsp:nvSpPr>
        <dsp:cNvPr id="0" name=""/>
        <dsp:cNvSpPr/>
      </dsp:nvSpPr>
      <dsp:spPr>
        <a:xfrm>
          <a:off x="0" y="1576918"/>
          <a:ext cx="7877609" cy="113316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FF0000"/>
              </a:solidFill>
            </a:rPr>
            <a:t>Abitare nel proprio domicilio e in un contesto comunitario diverso da quello della propria comunità</a:t>
          </a:r>
          <a:r>
            <a:rPr lang="it-IT" sz="1600" kern="1200" dirty="0"/>
            <a:t>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chemeClr val="tx1"/>
              </a:solidFill>
            </a:rPr>
            <a:t>Lavorare sulla dimensione dell’abitare per offrire presidi volti al mantenimento al domicilio di persone con disagio psichico in condizioni di autonomia abitativa attraverso un costante supporto e monitoraggio, attivando percorsi di salute e benessere a valenza terapeutica, educativa e riabilitativa.</a:t>
          </a:r>
        </a:p>
      </dsp:txBody>
      <dsp:txXfrm>
        <a:off x="55316" y="1632234"/>
        <a:ext cx="7766977" cy="1022528"/>
      </dsp:txXfrm>
    </dsp:sp>
    <dsp:sp modelId="{FD53931D-5B7A-45F8-AE94-F2870ED39119}">
      <dsp:nvSpPr>
        <dsp:cNvPr id="0" name=""/>
        <dsp:cNvSpPr/>
      </dsp:nvSpPr>
      <dsp:spPr>
        <a:xfrm>
          <a:off x="0" y="2719562"/>
          <a:ext cx="7877609" cy="872971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FF0000"/>
              </a:solidFill>
            </a:rPr>
            <a:t>Avviare il modello del Budget di Salute</a:t>
          </a:r>
          <a:endParaRPr lang="it-IT" sz="1600" kern="1200" dirty="0"/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chemeClr val="tx1"/>
              </a:solidFill>
            </a:rPr>
            <a:t>Ricomporre tutte le risorse possibile della comunità per offrire occasioni di autonomia e benessere a persona con disagio</a:t>
          </a:r>
        </a:p>
      </dsp:txBody>
      <dsp:txXfrm>
        <a:off x="42615" y="2762177"/>
        <a:ext cx="7792379" cy="787741"/>
      </dsp:txXfrm>
    </dsp:sp>
    <dsp:sp modelId="{AF9B297D-7066-4421-9F1B-0E484616314B}">
      <dsp:nvSpPr>
        <dsp:cNvPr id="0" name=""/>
        <dsp:cNvSpPr/>
      </dsp:nvSpPr>
      <dsp:spPr>
        <a:xfrm>
          <a:off x="0" y="3583658"/>
          <a:ext cx="7877609" cy="872971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FF0000"/>
              </a:solidFill>
            </a:rPr>
            <a:t>Lottare contro gli effetti della stigmatizzazione</a:t>
          </a:r>
          <a:r>
            <a:rPr lang="it-IT" sz="1600" kern="1200" dirty="0"/>
            <a:t>: </a:t>
          </a:r>
        </a:p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chemeClr val="tx1"/>
              </a:solidFill>
            </a:rPr>
            <a:t>realizzare e promuovere azioni che favoriscano la </a:t>
          </a:r>
          <a:r>
            <a:rPr lang="it-IT" sz="1200" b="1" kern="1200" dirty="0">
              <a:solidFill>
                <a:srgbClr val="FF0000"/>
              </a:solidFill>
            </a:rPr>
            <a:t>rimozione</a:t>
          </a:r>
          <a:r>
            <a:rPr lang="it-IT" sz="1200" kern="1200" dirty="0">
              <a:solidFill>
                <a:schemeClr val="tx1"/>
              </a:solidFill>
            </a:rPr>
            <a:t> di pregiudizi, stereotipi e discriminazioni sensibilizzando la comunità attraverso eventi ed iniziative.</a:t>
          </a:r>
        </a:p>
      </dsp:txBody>
      <dsp:txXfrm>
        <a:off x="42615" y="3626273"/>
        <a:ext cx="7792379" cy="787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799AA-0EA3-4DB0-8E5E-4B2D2FC3259A}" type="datetimeFigureOut">
              <a:rPr lang="it-IT" smtClean="0"/>
              <a:t>10/10/23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FD19-699F-47E7-BC64-1D1689922B0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99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>
            <a:extLst>
              <a:ext uri="{FF2B5EF4-FFF2-40B4-BE49-F238E27FC236}">
                <a16:creationId xmlns:a16="http://schemas.microsoft.com/office/drawing/2014/main" id="{0DC4CFA9-F7A3-7493-19A2-79A56430228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476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defTabSz="4476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defTabSz="4476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defTabSz="4476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defTabSz="4476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543FFBB-0522-4108-BA8A-C12F1242653F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C0E86A7D-9103-29D4-CED7-BA51FFACA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SzTx/>
              <a:buFontTx/>
              <a:buNone/>
            </a:pPr>
            <a:fld id="{136D775A-3992-480A-9FD1-3EDF2CE5816F}" type="slidenum">
              <a:rPr lang="it-IT" altLang="it-IT" sz="1400">
                <a:cs typeface="Arial Unicode MS" charset="0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it-IT" altLang="it-IT" sz="1400">
              <a:cs typeface="Arial Unicode MS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A2B562ED-CF45-B324-76F3-741AEB0266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E592FEC8-E623-E343-EABA-31DE2CC8C4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>
            <a:extLst>
              <a:ext uri="{FF2B5EF4-FFF2-40B4-BE49-F238E27FC236}">
                <a16:creationId xmlns:a16="http://schemas.microsoft.com/office/drawing/2014/main" id="{F8F2903D-8623-628A-15C9-6D824F8FFC7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2D244D6-CD74-4917-9D06-4B6E9FBC27D8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7171" name="Text Box 1">
            <a:extLst>
              <a:ext uri="{FF2B5EF4-FFF2-40B4-BE49-F238E27FC236}">
                <a16:creationId xmlns:a16="http://schemas.microsoft.com/office/drawing/2014/main" id="{9EF50E8C-892E-BC95-9DCC-3BE60BF98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31338"/>
            <a:ext cx="2941637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32E4926D-95B2-4AEA-80FC-780131D21D43}" type="slidenum">
              <a:rPr lang="it-IT" altLang="it-IT" sz="1400">
                <a:cs typeface="Arial Unicode MS" charset="0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>
              <a:cs typeface="Arial Unicode MS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3C1AFDD7-C18A-61CC-601F-3CF1D17882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2954181B-1B0A-4C64-B29F-38504D2F5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4">
            <a:extLst>
              <a:ext uri="{FF2B5EF4-FFF2-40B4-BE49-F238E27FC236}">
                <a16:creationId xmlns:a16="http://schemas.microsoft.com/office/drawing/2014/main" id="{F4774523-8806-39E5-1EDF-C087BEE44B8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909693-3791-4EBF-B34B-2658E6CF1F6C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9219" name="Text Box 1">
            <a:extLst>
              <a:ext uri="{FF2B5EF4-FFF2-40B4-BE49-F238E27FC236}">
                <a16:creationId xmlns:a16="http://schemas.microsoft.com/office/drawing/2014/main" id="{1E01B10C-D73F-2D39-7FDB-BD10352DB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31338"/>
            <a:ext cx="2941637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B6751145-877A-45EF-B6AE-BECADDFA4FE2}" type="slidenum">
              <a:rPr lang="it-IT" altLang="it-IT" sz="1400">
                <a:cs typeface="Arial Unicode MS" charset="0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>
              <a:cs typeface="Arial Unicode MS" charset="0"/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7B1EABC8-080B-C9C6-86F0-987C39C98D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5E531268-180E-16DD-C37B-97D01E5B1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>
            <a:extLst>
              <a:ext uri="{FF2B5EF4-FFF2-40B4-BE49-F238E27FC236}">
                <a16:creationId xmlns:a16="http://schemas.microsoft.com/office/drawing/2014/main" id="{A92AB6DC-959F-ACE0-CDE6-918D39BD37C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95C04A-5AC9-4B7A-A80D-1F4AAF954914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13315" name="Text Box 1">
            <a:extLst>
              <a:ext uri="{FF2B5EF4-FFF2-40B4-BE49-F238E27FC236}">
                <a16:creationId xmlns:a16="http://schemas.microsoft.com/office/drawing/2014/main" id="{DB90CF0F-DBA0-2667-D467-33CE499AB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31338"/>
            <a:ext cx="2941637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A092BAA8-3F17-4495-8F20-0658A7E5076F}" type="slidenum">
              <a:rPr lang="it-IT" altLang="it-IT" sz="1400">
                <a:cs typeface="Arial Unicode MS" charset="0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>
              <a:cs typeface="Arial Unicode MS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B7207DD1-661D-A515-EBAC-B15119FC28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EB3E4235-9B24-5BFE-70E0-F8A762F3B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4811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16168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19925" y="115888"/>
            <a:ext cx="1943100" cy="600868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87450" y="115888"/>
            <a:ext cx="5680075" cy="600868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5195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10652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002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7450" y="1052513"/>
            <a:ext cx="3811588" cy="507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51438" y="1052513"/>
            <a:ext cx="3811587" cy="507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87281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2889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83467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68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4066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7583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0"/>
            <a:ext cx="1042988" cy="90805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0" y="908050"/>
            <a:ext cx="9144000" cy="1588"/>
          </a:xfrm>
          <a:prstGeom prst="line">
            <a:avLst/>
          </a:prstGeom>
          <a:noFill/>
          <a:ln w="1908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 flipV="1">
            <a:off x="1042988" y="-1588"/>
            <a:ext cx="1587" cy="6861176"/>
          </a:xfrm>
          <a:prstGeom prst="line">
            <a:avLst/>
          </a:prstGeom>
          <a:noFill/>
          <a:ln w="1908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89" r="53625"/>
          <a:stretch>
            <a:fillRect/>
          </a:stretch>
        </p:blipFill>
        <p:spPr bwMode="auto">
          <a:xfrm>
            <a:off x="0" y="981075"/>
            <a:ext cx="985838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0789" r="5362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676400" y="6400800"/>
            <a:ext cx="14255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28600" y="6415088"/>
            <a:ext cx="7620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476250"/>
            <a:ext cx="1042988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defTabSz="449263" fontAlgn="base" hangingPunct="0">
              <a:spcBef>
                <a:spcPts val="9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it-IT" altLang="it-IT" sz="2000" dirty="0">
                <a:solidFill>
                  <a:srgbClr val="FFFFFF"/>
                </a:solidFill>
                <a:latin typeface="Milano" charset="0"/>
              </a:rPr>
              <a:t>Milano</a:t>
            </a:r>
          </a:p>
        </p:txBody>
      </p:sp>
      <p:sp>
        <p:nvSpPr>
          <p:cNvPr id="205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15888"/>
            <a:ext cx="777557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titoloFare clic per modificare lo stile del titolo</a:t>
            </a:r>
          </a:p>
        </p:txBody>
      </p:sp>
      <p:sp>
        <p:nvSpPr>
          <p:cNvPr id="205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052513"/>
            <a:ext cx="7775575" cy="507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0"/>
            <a:r>
              <a:rPr lang="en-GB" altLang="it-IT"/>
              <a:t>Nono livello strutturaFare clic per modificare stili del testo dello schema</a:t>
            </a:r>
          </a:p>
          <a:p>
            <a:pPr lvl="1"/>
            <a:r>
              <a:rPr lang="en-GB" altLang="it-IT"/>
              <a:t>Secondo livello</a:t>
            </a:r>
          </a:p>
          <a:p>
            <a:pPr lvl="2"/>
            <a:r>
              <a:rPr lang="en-GB" altLang="it-IT"/>
              <a:t>Terzo livello</a:t>
            </a:r>
          </a:p>
          <a:p>
            <a:pPr lvl="3"/>
            <a:r>
              <a:rPr lang="en-GB" altLang="it-IT"/>
              <a:t>Quarto livello</a:t>
            </a:r>
          </a:p>
          <a:p>
            <a:pPr lvl="4"/>
            <a:r>
              <a:rPr lang="en-GB" alt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39478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5pPr>
      <a:lvl6pPr marL="25146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6pPr>
      <a:lvl7pPr marL="29718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7pPr>
      <a:lvl8pPr marL="34290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8pPr>
      <a:lvl9pPr marL="38862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F57D5299-9C37-93A2-2F36-65A1E069F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14595"/>
            <a:ext cx="9144000" cy="4762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4099" name="Gruppo 1">
            <a:extLst>
              <a:ext uri="{FF2B5EF4-FFF2-40B4-BE49-F238E27FC236}">
                <a16:creationId xmlns:a16="http://schemas.microsoft.com/office/drawing/2014/main" id="{6F079FE8-CDE0-BF46-5A82-20D808ED987E}"/>
              </a:ext>
            </a:extLst>
          </p:cNvPr>
          <p:cNvGrpSpPr>
            <a:grpSpLocks/>
          </p:cNvGrpSpPr>
          <p:nvPr/>
        </p:nvGrpSpPr>
        <p:grpSpPr bwMode="auto">
          <a:xfrm>
            <a:off x="1" y="381001"/>
            <a:ext cx="9144000" cy="5622597"/>
            <a:chOff x="-70770" y="356389"/>
            <a:chExt cx="9590432" cy="5179398"/>
          </a:xfrm>
        </p:grpSpPr>
        <p:sp>
          <p:nvSpPr>
            <p:cNvPr id="4102" name="Rettangolo 1">
              <a:extLst>
                <a:ext uri="{FF2B5EF4-FFF2-40B4-BE49-F238E27FC236}">
                  <a16:creationId xmlns:a16="http://schemas.microsoft.com/office/drawing/2014/main" id="{540C7F95-DA0E-C351-6FD8-E1537001D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0770" y="4005418"/>
              <a:ext cx="9590432" cy="153036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t-IT" altLang="it-IT" sz="1693"/>
            </a:p>
          </p:txBody>
        </p:sp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A7120AC4-61B0-97E2-4A17-F9445683B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0770" y="356389"/>
              <a:ext cx="9590432" cy="24198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pPr defTabSz="479119">
                <a:defRPr/>
              </a:pPr>
              <a:endParaRPr lang="it-IT" altLang="it-IT" sz="1693">
                <a:latin typeface="Calibri" pitchFamily="32" charset="0"/>
              </a:endParaRPr>
            </a:p>
          </p:txBody>
        </p:sp>
      </p:grpSp>
      <p:sp>
        <p:nvSpPr>
          <p:cNvPr id="4100" name="Text Box 2">
            <a:extLst>
              <a:ext uri="{FF2B5EF4-FFF2-40B4-BE49-F238E27FC236}">
                <a16:creationId xmlns:a16="http://schemas.microsoft.com/office/drawing/2014/main" id="{D4A34A56-0F74-7F6D-B3FC-E371551AF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4481838"/>
            <a:ext cx="9144000" cy="154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983" tIns="49911" rIns="95983" bIns="49911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it-IT" altLang="it-IT" sz="1881" dirty="0">
              <a:latin typeface="Lato Medium" panose="020F0502020204030203" pitchFamily="34" charset="0"/>
            </a:endParaRPr>
          </a:p>
          <a:p>
            <a:pPr algn="ctr" eaLnBrk="1" hangingPunct="1"/>
            <a:r>
              <a:rPr lang="it-IT" altLang="it-IT" sz="1881" dirty="0">
                <a:latin typeface="Lato Medium" panose="020F0502020204030203" pitchFamily="34" charset="0"/>
              </a:rPr>
              <a:t>Direzione Welfare e Salute</a:t>
            </a:r>
          </a:p>
          <a:p>
            <a:pPr algn="ctr" eaLnBrk="1" hangingPunct="1"/>
            <a:r>
              <a:rPr lang="it-IT" altLang="it-IT" sz="1881" dirty="0">
                <a:latin typeface="Lato Medium" panose="020F0502020204030203" pitchFamily="34" charset="0"/>
              </a:rPr>
              <a:t>Area Salute e Servizi di Comunità</a:t>
            </a:r>
          </a:p>
          <a:p>
            <a:pPr algn="ctr" eaLnBrk="1" hangingPunct="1"/>
            <a:r>
              <a:rPr lang="it-IT" altLang="it-IT" sz="1881" dirty="0">
                <a:latin typeface="Lato Medium" panose="020F0502020204030203" pitchFamily="34" charset="0"/>
              </a:rPr>
              <a:t>Salute Mentale</a:t>
            </a:r>
          </a:p>
          <a:p>
            <a:pPr algn="ctr" eaLnBrk="1" hangingPunct="1"/>
            <a:endParaRPr lang="it-IT" altLang="it-IT" sz="1881" dirty="0">
              <a:latin typeface="Lato Medium" panose="020F0502020204030203" pitchFamily="34" charset="0"/>
            </a:endParaRPr>
          </a:p>
        </p:txBody>
      </p:sp>
      <p:pic>
        <p:nvPicPr>
          <p:cNvPr id="4101" name="Immagine 2">
            <a:extLst>
              <a:ext uri="{FF2B5EF4-FFF2-40B4-BE49-F238E27FC236}">
                <a16:creationId xmlns:a16="http://schemas.microsoft.com/office/drawing/2014/main" id="{648DAC19-6832-AEA4-AF9A-612508F86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052" y="-296997"/>
            <a:ext cx="2393898" cy="338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>
            <a:extLst>
              <a:ext uri="{FF2B5EF4-FFF2-40B4-BE49-F238E27FC236}">
                <a16:creationId xmlns:a16="http://schemas.microsoft.com/office/drawing/2014/main" id="{EA4A5AD3-9E8F-03A4-CD07-9954AB0F7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48" y="924593"/>
            <a:ext cx="6929309" cy="377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64" tIns="42332" rIns="84664" bIns="4233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258">
              <a:solidFill>
                <a:srgbClr val="FF0000"/>
              </a:solidFill>
              <a:latin typeface="Frutiger 75 Black" pitchFamily="2" charset="0"/>
              <a:cs typeface="Arial Unicode MS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93DC8EC-7D81-7EBF-93CE-53E9E9B5039D}"/>
              </a:ext>
            </a:extLst>
          </p:cNvPr>
          <p:cNvSpPr txBox="1"/>
          <p:nvPr/>
        </p:nvSpPr>
        <p:spPr>
          <a:xfrm>
            <a:off x="1185748" y="235017"/>
            <a:ext cx="7877609" cy="613373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1693" b="1" dirty="0">
                <a:solidFill>
                  <a:schemeClr val="bg1"/>
                </a:solidFill>
                <a:latin typeface="CIDFont+F4"/>
              </a:rPr>
              <a:t>COPROGETTAZIONE VIVERE IN SALUTE MENTALE E IN ITINERE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1693" b="1" dirty="0">
                <a:solidFill>
                  <a:schemeClr val="bg1"/>
                </a:solidFill>
                <a:latin typeface="CIDFont+F4"/>
              </a:rPr>
              <a:t>interventi per percorsi di empowerment per cittadini con disagio psichico </a:t>
            </a:r>
            <a:endParaRPr lang="it-IT" sz="2634" b="1" dirty="0">
              <a:solidFill>
                <a:schemeClr val="bg1"/>
              </a:solidFill>
              <a:latin typeface="Lato Black"/>
            </a:endParaRPr>
          </a:p>
        </p:txBody>
      </p:sp>
      <p:pic>
        <p:nvPicPr>
          <p:cNvPr id="6148" name="Picture 8" descr="\\gs.fs.comune.milano.local\ProgettiComunicazione2020\Comunicazione\IdentitaLuoghi\media\template\AreeVerdiParchi\jpg\TEMPLATE_AreeVerdei_70X50_01.jpg">
            <a:extLst>
              <a:ext uri="{FF2B5EF4-FFF2-40B4-BE49-F238E27FC236}">
                <a16:creationId xmlns:a16="http://schemas.microsoft.com/office/drawing/2014/main" id="{098ECB41-0798-E6A2-24D2-D96D98367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3007" y="-1184255"/>
            <a:ext cx="1015502" cy="72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C98C8575-25A3-AB10-487A-98273085E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979850"/>
              </p:ext>
            </p:extLst>
          </p:nvPr>
        </p:nvGraphicFramePr>
        <p:xfrm>
          <a:off x="1028943" y="1285505"/>
          <a:ext cx="7877609" cy="4582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150" name="Immagine 3">
            <a:extLst>
              <a:ext uri="{FF2B5EF4-FFF2-40B4-BE49-F238E27FC236}">
                <a16:creationId xmlns:a16="http://schemas.microsoft.com/office/drawing/2014/main" id="{88835A17-0380-516E-2486-A16A34647B3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5903"/>
            <a:ext cx="718319" cy="101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uppo 2">
            <a:extLst>
              <a:ext uri="{FF2B5EF4-FFF2-40B4-BE49-F238E27FC236}">
                <a16:creationId xmlns:a16="http://schemas.microsoft.com/office/drawing/2014/main" id="{F1888582-E863-54F0-155A-0691452B3C61}"/>
              </a:ext>
            </a:extLst>
          </p:cNvPr>
          <p:cNvGrpSpPr/>
          <p:nvPr/>
        </p:nvGrpSpPr>
        <p:grpSpPr>
          <a:xfrm>
            <a:off x="1028943" y="5731266"/>
            <a:ext cx="7935546" cy="938094"/>
            <a:chOff x="0" y="631327"/>
            <a:chExt cx="8677167" cy="698609"/>
          </a:xfrm>
        </p:grpSpPr>
        <p:sp>
          <p:nvSpPr>
            <p:cNvPr id="4" name="Rettangolo con angoli arrotondati 3">
              <a:extLst>
                <a:ext uri="{FF2B5EF4-FFF2-40B4-BE49-F238E27FC236}">
                  <a16:creationId xmlns:a16="http://schemas.microsoft.com/office/drawing/2014/main" id="{B5863F5D-1583-1DDB-841A-CE70453AC6B2}"/>
                </a:ext>
              </a:extLst>
            </p:cNvPr>
            <p:cNvSpPr/>
            <p:nvPr/>
          </p:nvSpPr>
          <p:spPr>
            <a:xfrm>
              <a:off x="0" y="631327"/>
              <a:ext cx="8677167" cy="65006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3D9983BF-CD3C-F6A4-EFAD-5A3D1B084294}"/>
                </a:ext>
              </a:extLst>
            </p:cNvPr>
            <p:cNvSpPr txBox="1"/>
            <p:nvPr/>
          </p:nvSpPr>
          <p:spPr>
            <a:xfrm>
              <a:off x="48547" y="679874"/>
              <a:ext cx="8580073" cy="6500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600" b="1" kern="1200" dirty="0">
                  <a:solidFill>
                    <a:srgbClr val="FF0000"/>
                  </a:solidFill>
                  <a:ea typeface="Calibri" panose="020F0502020204030204" pitchFamily="34" charset="0"/>
                </a:rPr>
                <a:t>Grave emarginazione e esperienze migratorie</a:t>
              </a:r>
            </a:p>
            <a:p>
              <a:pPr marL="0" lvl="0" indent="0" algn="l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kern="1200" dirty="0">
                  <a:solidFill>
                    <a:srgbClr val="000000"/>
                  </a:solidFill>
                  <a:ea typeface="Calibri" panose="020F0502020204030204" pitchFamily="34" charset="0"/>
                </a:rPr>
                <a:t>elaborare percorsi volti all’autonomia e all’inclusione sociale di persone senza fissa dimora, migranti e rifugiati affetti da disagio psichico.</a:t>
              </a:r>
              <a:endParaRPr lang="it-IT" sz="1300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>
            <a:extLst>
              <a:ext uri="{FF2B5EF4-FFF2-40B4-BE49-F238E27FC236}">
                <a16:creationId xmlns:a16="http://schemas.microsoft.com/office/drawing/2014/main" id="{62375C24-832D-9951-F979-8FACBA4EB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48" y="924593"/>
            <a:ext cx="6929309" cy="377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64" tIns="42332" rIns="84664" bIns="4233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258">
              <a:solidFill>
                <a:srgbClr val="FF0000"/>
              </a:solidFill>
              <a:latin typeface="Frutiger 75 Black" pitchFamily="2" charset="0"/>
              <a:cs typeface="Arial Unicode MS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46B0C23-DDB4-275F-09FF-283385F77B4D}"/>
              </a:ext>
            </a:extLst>
          </p:cNvPr>
          <p:cNvSpPr txBox="1"/>
          <p:nvPr/>
        </p:nvSpPr>
        <p:spPr>
          <a:xfrm>
            <a:off x="1043608" y="289562"/>
            <a:ext cx="7894304" cy="35285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1693" b="1" dirty="0">
                <a:solidFill>
                  <a:schemeClr val="bg1"/>
                </a:solidFill>
                <a:latin typeface="Lato Black"/>
              </a:rPr>
              <a:t>SOGGETTI COINVOLTI</a:t>
            </a:r>
          </a:p>
        </p:txBody>
      </p:sp>
      <p:pic>
        <p:nvPicPr>
          <p:cNvPr id="8198" name="Immagine 5">
            <a:extLst>
              <a:ext uri="{FF2B5EF4-FFF2-40B4-BE49-F238E27FC236}">
                <a16:creationId xmlns:a16="http://schemas.microsoft.com/office/drawing/2014/main" id="{5A1C63BF-A97E-BC18-89EF-FD96C35F73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5903"/>
            <a:ext cx="718319" cy="101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23029A66-96C2-1631-B65B-4851CEAAC455}"/>
              </a:ext>
            </a:extLst>
          </p:cNvPr>
          <p:cNvSpPr txBox="1"/>
          <p:nvPr/>
        </p:nvSpPr>
        <p:spPr>
          <a:xfrm rot="10800000" flipV="1">
            <a:off x="1475656" y="2231286"/>
            <a:ext cx="151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ATS</a:t>
            </a:r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Milano Città Metropolitana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D0B026-1055-1B9C-EF29-5D388A2CBB12}"/>
              </a:ext>
            </a:extLst>
          </p:cNvPr>
          <p:cNvSpPr txBox="1"/>
          <p:nvPr/>
        </p:nvSpPr>
        <p:spPr>
          <a:xfrm>
            <a:off x="3391403" y="1289977"/>
            <a:ext cx="2517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Comune di Milano</a:t>
            </a:r>
          </a:p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Assessorato Welfare e Salute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7147798-82B1-DACC-0C70-62210DF459F0}"/>
              </a:ext>
            </a:extLst>
          </p:cNvPr>
          <p:cNvSpPr txBox="1"/>
          <p:nvPr/>
        </p:nvSpPr>
        <p:spPr>
          <a:xfrm>
            <a:off x="5933387" y="5085184"/>
            <a:ext cx="217828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Tribunale di Sorveglianza</a:t>
            </a:r>
          </a:p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UEPE</a:t>
            </a:r>
          </a:p>
          <a:p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Antigone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9A5487B-BBC4-B6AA-7CDF-A9CDB4263720}"/>
              </a:ext>
            </a:extLst>
          </p:cNvPr>
          <p:cNvSpPr txBox="1"/>
          <p:nvPr/>
        </p:nvSpPr>
        <p:spPr>
          <a:xfrm>
            <a:off x="1386983" y="3873160"/>
            <a:ext cx="36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DSMD delle ASST (Aziende Socio Sanitarie Territoriali) 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Fatebenefratelli Sacco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Grande Ospedale Metropolitano Niguarda, 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Santi Paolo e Carlo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Fondazione IRCCS Cà Granda Ospedale Maggiore Policlinico</a:t>
            </a:r>
            <a:endParaRPr lang="it-IT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ED07D00-626C-6099-D8B9-A3FFD23892A9}"/>
              </a:ext>
            </a:extLst>
          </p:cNvPr>
          <p:cNvSpPr txBox="1"/>
          <p:nvPr/>
        </p:nvSpPr>
        <p:spPr>
          <a:xfrm>
            <a:off x="5364088" y="2507193"/>
            <a:ext cx="29966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Tavolo Salute Mentale: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Dipartimenti di Salute Mentale e Dipendenze, 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Associazioni del Terzo Settore 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lang="it-IT" sz="1400" b="0" i="0" dirty="0">
                <a:solidFill>
                  <a:srgbClr val="666666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Coordinamento milanese del terzo per la salute </a:t>
            </a:r>
            <a:r>
              <a:rPr lang="it-IT" sz="14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mentale)</a:t>
            </a:r>
            <a:endParaRPr lang="it-IT" sz="1400" b="0" i="0" dirty="0">
              <a:solidFill>
                <a:srgbClr val="555555"/>
              </a:solidFill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it-IT" sz="1400" dirty="0">
                <a:solidFill>
                  <a:srgbClr val="55555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</a:t>
            </a:r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Rappresentante degli Utenti ESP </a:t>
            </a:r>
          </a:p>
          <a:p>
            <a:r>
              <a:rPr lang="it-IT" sz="1400" b="0" i="0" dirty="0">
                <a:solidFill>
                  <a:srgbClr val="555555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(Esperti di Supporto tra Pari)</a:t>
            </a:r>
            <a:endParaRPr lang="it-IT" sz="1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43FEFDBA-7FCB-13EB-11DD-EF637FF7451E}"/>
              </a:ext>
            </a:extLst>
          </p:cNvPr>
          <p:cNvSpPr/>
          <p:nvPr/>
        </p:nvSpPr>
        <p:spPr bwMode="auto">
          <a:xfrm>
            <a:off x="1466943" y="2240868"/>
            <a:ext cx="1514044" cy="504056"/>
          </a:xfrm>
          <a:prstGeom prst="round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CE880CC4-66E1-21E6-9BC8-00EBB87A291A}"/>
              </a:ext>
            </a:extLst>
          </p:cNvPr>
          <p:cNvSpPr/>
          <p:nvPr/>
        </p:nvSpPr>
        <p:spPr bwMode="auto">
          <a:xfrm>
            <a:off x="3391403" y="1289977"/>
            <a:ext cx="2517997" cy="523220"/>
          </a:xfrm>
          <a:prstGeom prst="round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4FB12CBC-48DC-CB36-6DB2-5E011A6E50AA}"/>
              </a:ext>
            </a:extLst>
          </p:cNvPr>
          <p:cNvSpPr/>
          <p:nvPr/>
        </p:nvSpPr>
        <p:spPr bwMode="auto">
          <a:xfrm>
            <a:off x="5220073" y="2464559"/>
            <a:ext cx="3140688" cy="1844304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3B0AA1CB-C9E2-D1BF-7FBC-AA49427B1504}"/>
              </a:ext>
            </a:extLst>
          </p:cNvPr>
          <p:cNvSpPr/>
          <p:nvPr/>
        </p:nvSpPr>
        <p:spPr bwMode="auto">
          <a:xfrm>
            <a:off x="1272523" y="3839791"/>
            <a:ext cx="3714860" cy="1815882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F8DEAA55-F24E-37BB-2C0A-71EA797F46BF}"/>
              </a:ext>
            </a:extLst>
          </p:cNvPr>
          <p:cNvSpPr/>
          <p:nvPr/>
        </p:nvSpPr>
        <p:spPr bwMode="auto">
          <a:xfrm>
            <a:off x="5914365" y="5113606"/>
            <a:ext cx="2186026" cy="681819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>
            <a:extLst>
              <a:ext uri="{FF2B5EF4-FFF2-40B4-BE49-F238E27FC236}">
                <a16:creationId xmlns:a16="http://schemas.microsoft.com/office/drawing/2014/main" id="{118F9CFB-7F05-FF7F-D565-D0B7F6768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48" y="924593"/>
            <a:ext cx="6929309" cy="377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64" tIns="42332" rIns="84664" bIns="4233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258">
              <a:solidFill>
                <a:srgbClr val="FF0000"/>
              </a:solidFill>
              <a:latin typeface="Frutiger 75 Black" pitchFamily="2" charset="0"/>
              <a:cs typeface="Arial Unicode MS" charset="0"/>
            </a:endParaRPr>
          </a:p>
        </p:txBody>
      </p:sp>
      <p:pic>
        <p:nvPicPr>
          <p:cNvPr id="12291" name="Picture 1">
            <a:extLst>
              <a:ext uri="{FF2B5EF4-FFF2-40B4-BE49-F238E27FC236}">
                <a16:creationId xmlns:a16="http://schemas.microsoft.com/office/drawing/2014/main" id="{EC45EDC9-36B1-D27A-E32D-F599CFE1C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50" y="924593"/>
            <a:ext cx="8675076" cy="445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2" name="Immagine 5">
            <a:extLst>
              <a:ext uri="{FF2B5EF4-FFF2-40B4-BE49-F238E27FC236}">
                <a16:creationId xmlns:a16="http://schemas.microsoft.com/office/drawing/2014/main" id="{ABBF009D-9497-78E6-FA3E-482BC6D0E3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8398"/>
            <a:ext cx="718319" cy="101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6241F40-5CC3-4485-D3D7-F5372F145270}"/>
              </a:ext>
            </a:extLst>
          </p:cNvPr>
          <p:cNvSpPr txBox="1"/>
          <p:nvPr/>
        </p:nvSpPr>
        <p:spPr>
          <a:xfrm>
            <a:off x="237450" y="2792819"/>
            <a:ext cx="8675076" cy="55553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3010" dirty="0">
                <a:solidFill>
                  <a:schemeClr val="bg1"/>
                </a:solidFill>
                <a:latin typeface="Lato Black"/>
              </a:rPr>
              <a:t>Grazie per l’attenzione</a:t>
            </a:r>
            <a:endParaRPr lang="it-IT" sz="2258" dirty="0">
              <a:solidFill>
                <a:schemeClr val="bg1"/>
              </a:solidFill>
              <a:latin typeface="Lato Black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3910D1-D4DD-48E1-96B3-2FFBD15DF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49" y="260648"/>
            <a:ext cx="7775575" cy="648816"/>
          </a:xfrm>
        </p:spPr>
        <p:txBody>
          <a:bodyPr/>
          <a:lstStyle/>
          <a:p>
            <a:pPr algn="ctr"/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ATTIVITA’ AREA SALUTE MENTALE 2022/23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6C18AEC-6E78-901A-4B4F-81CE2B42D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261278"/>
              </p:ext>
            </p:extLst>
          </p:nvPr>
        </p:nvGraphicFramePr>
        <p:xfrm>
          <a:off x="1187450" y="1052513"/>
          <a:ext cx="7775574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58">
                  <a:extLst>
                    <a:ext uri="{9D8B030D-6E8A-4147-A177-3AD203B41FA5}">
                      <a16:colId xmlns:a16="http://schemas.microsoft.com/office/drawing/2014/main" val="1844107041"/>
                    </a:ext>
                  </a:extLst>
                </a:gridCol>
                <a:gridCol w="6119216">
                  <a:extLst>
                    <a:ext uri="{9D8B030D-6E8A-4147-A177-3AD203B41FA5}">
                      <a16:colId xmlns:a16="http://schemas.microsoft.com/office/drawing/2014/main" val="1116127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ATTIVITA’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DESCRIZIONE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934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RESIDENZIALITA’ LEGGERA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residenzialità leggera è una risposta flessibile alle esigenze riabilitative delle persone che, raggiunto un buon livello di equilibrio psico-fisico, possono essere inserite in piccoli nuclei di convivenza siti in appartamenti; case come luoghi di riabilitazione e cura per persone che si trovano nella necessità di sperimentare un abitare possibile, condiviso e accompagnato.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799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CONTRIBUTI ECONOMICI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000" i="0" dirty="0">
                          <a:solidFill>
                            <a:srgbClr val="000000"/>
                          </a:solidFill>
                          <a:latin typeface="+mn-lt"/>
                        </a:rPr>
                        <a:t>Sussidi erogati  con finalità di sostegno al reddito e sostegno al più ampio progetto riabilitativo, destinati a soggetti con problemi di salute mentale in carico ai CPS. Il sussidio, richiesto dagli assistenti sociali dei CPS, può avere carattere continuativo o «una tantum», al bisogno.</a:t>
                      </a:r>
                      <a:r>
                        <a:rPr lang="it-IT" altLang="it-IT" sz="1000" i="0" dirty="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849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SERVIZI </a:t>
                      </a:r>
                    </a:p>
                    <a:p>
                      <a:r>
                        <a:rPr lang="it-IT" sz="1200" b="1" dirty="0"/>
                        <a:t>DOMICILIARI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>
                          <a:latin typeface="+mn-lt"/>
                        </a:rPr>
                        <a:t>Servizi domiciliari di natura educativa e socio-assistenziale destinati a soggetti con problemi di salute mentale in carico ai CPS. L'attivazione del servizio avviene su richiesta dagli assistenti sociali dei CPS e prevede quattro linee d’intervento: Interventi educativi, interventi socio-assistenziali, servizio colf/badanti e attività di monitoraggio.</a:t>
                      </a:r>
                      <a:endParaRPr lang="it-IT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44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TIROCINI </a:t>
                      </a:r>
                    </a:p>
                    <a:p>
                      <a:r>
                        <a:rPr lang="it-IT" sz="1200" b="1" dirty="0"/>
                        <a:t>RIABILITATIVI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 attività relative ai tirocini formativi/riabilitativi destinati a persone con problemi di salute mentale in carico ai CPS, sono gestite operativamente dal </a:t>
                      </a: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Celav</a:t>
                      </a: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in collaborazione con i Poli Lavoro delle ASST. L’Unità Salute Mentale cura gli aspetti amministrativi relativi alla gestione delle risorse previste nel bilancio comunale, il monitoraggio dei tirocini e le attività di raccordo con la rete dei servizi sanitarie e sociali e con gli altri interventi e progetti attivi nell’area della salute mentale.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239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INTERVENTI CONTINUATIVI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Gli interventi continuativi comprendono progetti ed azioni sul territorio realizzati in convenzione con i Dipartimenti di Salute Mentale delle ASST cittadine nei quattro ambiti d’intervento previsti dal Patto sulla Salute Mentale: PREVENZIONE, ABITARE, LAVORO, NUOVE EMARGINAZIONI.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455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/>
                        <a:t>COPROGETTAZIONE E PROGETTI INNOVATIVI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Nel novembre 2021, in esito ad un percorso di coprogettazione con gli Enti del Terzo Settore basato sul Budget di Salute, è stato implementato il progetto biennale «</a:t>
                      </a:r>
                      <a:r>
                        <a:rPr kumimoji="0" lang="it-IT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R2 – Recovery in rete</a:t>
                      </a: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» nelle aree della Prevenzione/inclusione lavorativa e abitativa e della grave emarginazione con la collaborazione dei DSMD.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 termine della sperimentazione avviata nel 2015, è stato rinnovato il progetto di riabilitazione psichiatrica domiciliare </a:t>
                      </a:r>
                      <a:r>
                        <a:rPr kumimoji="0" lang="it-IT" sz="1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«Habitat Sociale: abitare e vivere via Senigallia», </a:t>
                      </a: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che si propone l’obiettivo di promuovere e sviluppare programmi integrati di riabilitazione e risocializzazione di soggetti di età giovanile (da 18 a 35 anni) ,con diagnosi collocabile nell’area dei Disturbi Mentali Severi.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820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033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86BE1B17-F88B-4CBE-BFBF-19FC19A5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50" y="115888"/>
            <a:ext cx="7775575" cy="719137"/>
          </a:xfrm>
        </p:spPr>
        <p:txBody>
          <a:bodyPr anchor="ctr"/>
          <a:lstStyle/>
          <a:p>
            <a:pPr algn="ctr"/>
            <a:r>
              <a:rPr lang="it-IT" sz="2400" b="1" dirty="0">
                <a:solidFill>
                  <a:srgbClr val="C00000"/>
                </a:solidFill>
                <a:latin typeface="Calibri" pitchFamily="34" charset="0"/>
              </a:rPr>
              <a:t>SALUTE MENTALE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D51F9C94-1E2A-4123-A6CD-A06301C277BC}"/>
              </a:ext>
            </a:extLst>
          </p:cNvPr>
          <p:cNvSpPr txBox="1"/>
          <p:nvPr/>
        </p:nvSpPr>
        <p:spPr>
          <a:xfrm>
            <a:off x="3684068" y="977506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CONTRIBUTI  ECONOMICI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28FCB7BB-AA68-4DA7-A950-FA2A1411E78E}"/>
              </a:ext>
            </a:extLst>
          </p:cNvPr>
          <p:cNvSpPr txBox="1"/>
          <p:nvPr/>
        </p:nvSpPr>
        <p:spPr>
          <a:xfrm>
            <a:off x="3682004" y="1323432"/>
            <a:ext cx="2186639" cy="1223412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UTENTI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TOTALE UTENTI SUSSIDIATI	</a:t>
            </a:r>
            <a:r>
              <a:rPr lang="it-IT" sz="1050" b="1" dirty="0"/>
              <a:t>482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UTENTI MASCHI	</a:t>
            </a:r>
            <a:r>
              <a:rPr lang="it-IT" sz="1050" b="1" dirty="0"/>
              <a:t>234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UTENTI FEMMINE	</a:t>
            </a:r>
            <a:r>
              <a:rPr lang="it-IT" sz="1050" b="1" dirty="0"/>
              <a:t>247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endParaRPr lang="it-IT" sz="1050" b="1" dirty="0"/>
          </a:p>
          <a:p>
            <a:pPr algn="ctr" defTabSz="852488"/>
            <a:r>
              <a:rPr lang="it-IT" sz="1050" b="1" dirty="0"/>
              <a:t>SUSSIDI EROGATI</a:t>
            </a:r>
          </a:p>
          <a:p>
            <a:pPr marL="177800" indent="-177800" defTabSz="809625">
              <a:buFont typeface="Arial" panose="020B0604020202020204" pitchFamily="34" charset="0"/>
              <a:buChar char="•"/>
            </a:pPr>
            <a:r>
              <a:rPr lang="it-IT" sz="1050" dirty="0"/>
              <a:t>EROGATI		</a:t>
            </a:r>
            <a:r>
              <a:rPr lang="it-IT" sz="1050" b="1" dirty="0"/>
              <a:t>3.136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26B7CE7-8C26-47C8-9DD5-1FEF618BC71F}"/>
              </a:ext>
            </a:extLst>
          </p:cNvPr>
          <p:cNvSpPr txBox="1"/>
          <p:nvPr/>
        </p:nvSpPr>
        <p:spPr>
          <a:xfrm>
            <a:off x="6128147" y="988611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SERVIZI DOMICILIARI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A9032B8-CFC7-45EB-B5A3-66F02FA6F567}"/>
              </a:ext>
            </a:extLst>
          </p:cNvPr>
          <p:cNvSpPr txBox="1"/>
          <p:nvPr/>
        </p:nvSpPr>
        <p:spPr>
          <a:xfrm>
            <a:off x="6135448" y="1941664"/>
            <a:ext cx="2186639" cy="577081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 defTabSz="852488"/>
            <a:r>
              <a:rPr lang="it-IT" sz="1050" b="1" dirty="0"/>
              <a:t>TIPOLOGIA INTERVENTI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Interventi educativi	</a:t>
            </a:r>
            <a:r>
              <a:rPr lang="it-IT" sz="1050" b="1" dirty="0"/>
              <a:t>    7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Int. Socio-assistenziali	</a:t>
            </a:r>
            <a:r>
              <a:rPr lang="it-IT" sz="1050" b="1" dirty="0"/>
              <a:t>101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26AAFC08-618F-4065-99F7-7F69E5D37E59}"/>
              </a:ext>
            </a:extLst>
          </p:cNvPr>
          <p:cNvSpPr txBox="1"/>
          <p:nvPr/>
        </p:nvSpPr>
        <p:spPr>
          <a:xfrm>
            <a:off x="6135448" y="1325044"/>
            <a:ext cx="2186639" cy="577081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UTENTI</a:t>
            </a:r>
          </a:p>
          <a:p>
            <a:pPr marL="177800" indent="-177800" defTabSz="809625">
              <a:buFont typeface="Arial" panose="020B0604020202020204" pitchFamily="34" charset="0"/>
              <a:buChar char="•"/>
            </a:pPr>
            <a:r>
              <a:rPr lang="it-IT" sz="1050" dirty="0"/>
              <a:t>UTENTI IN CARICO	 </a:t>
            </a:r>
            <a:r>
              <a:rPr lang="it-IT" sz="1050" b="1" dirty="0"/>
              <a:t>98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PROGETTI ATTIVI	  </a:t>
            </a:r>
            <a:r>
              <a:rPr lang="it-IT" sz="1050" b="1" dirty="0"/>
              <a:t>108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67923F82-0A2C-4271-A0DC-9F26396CBD8C}"/>
              </a:ext>
            </a:extLst>
          </p:cNvPr>
          <p:cNvSpPr txBox="1"/>
          <p:nvPr/>
        </p:nvSpPr>
        <p:spPr>
          <a:xfrm>
            <a:off x="1218776" y="4644887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TSO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25879D27-4653-4EE2-BE6B-1F34F50EDC5E}"/>
              </a:ext>
            </a:extLst>
          </p:cNvPr>
          <p:cNvSpPr txBox="1"/>
          <p:nvPr/>
        </p:nvSpPr>
        <p:spPr>
          <a:xfrm>
            <a:off x="1218772" y="4955280"/>
            <a:ext cx="2186639" cy="738664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DATI GENERALI</a:t>
            </a:r>
          </a:p>
          <a:p>
            <a:pPr marL="177800" indent="-177800" defTabSz="809625">
              <a:buFont typeface="Arial" panose="020B0604020202020204" pitchFamily="34" charset="0"/>
              <a:buChar char="•"/>
            </a:pPr>
            <a:r>
              <a:rPr lang="it-IT" sz="1050" dirty="0"/>
              <a:t>TSO EFFETTUATI	</a:t>
            </a:r>
            <a:r>
              <a:rPr lang="it-IT" sz="1050" b="1" dirty="0"/>
              <a:t>529</a:t>
            </a:r>
          </a:p>
          <a:p>
            <a:pPr marL="177800" indent="-177800" defTabSz="809625">
              <a:buFont typeface="Arial" panose="020B0604020202020204" pitchFamily="34" charset="0"/>
              <a:buChar char="•"/>
            </a:pPr>
            <a:r>
              <a:rPr lang="it-IT" sz="1050" dirty="0"/>
              <a:t>Uomini		</a:t>
            </a:r>
            <a:r>
              <a:rPr lang="it-IT" sz="1050" b="1" dirty="0"/>
              <a:t>308</a:t>
            </a:r>
          </a:p>
          <a:p>
            <a:pPr marL="177800" indent="-177800" defTabSz="809625">
              <a:buFont typeface="Arial" panose="020B0604020202020204" pitchFamily="34" charset="0"/>
              <a:buChar char="•"/>
            </a:pPr>
            <a:r>
              <a:rPr lang="it-IT" sz="1050" dirty="0"/>
              <a:t>Donne		</a:t>
            </a:r>
            <a:r>
              <a:rPr lang="it-IT" sz="1050" b="1" dirty="0"/>
              <a:t>221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DADC5C9-CF11-47CA-B2E4-3EC9F4419CF3}"/>
              </a:ext>
            </a:extLst>
          </p:cNvPr>
          <p:cNvSpPr txBox="1"/>
          <p:nvPr/>
        </p:nvSpPr>
        <p:spPr>
          <a:xfrm>
            <a:off x="1209592" y="977506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RESIDENZIALITA’ LEGGERA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C0ADEA5-826C-41A9-94D3-5646DB6A7D34}"/>
              </a:ext>
            </a:extLst>
          </p:cNvPr>
          <p:cNvSpPr txBox="1"/>
          <p:nvPr/>
        </p:nvSpPr>
        <p:spPr>
          <a:xfrm>
            <a:off x="1231743" y="1811757"/>
            <a:ext cx="2186639" cy="415498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OFFERTA RESIDENZIALITA’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it-IT" sz="1050" dirty="0"/>
              <a:t>POSTI CONVENZIONATI	</a:t>
            </a:r>
            <a:r>
              <a:rPr lang="it-IT" sz="1050" b="1" dirty="0"/>
              <a:t>27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C528818-7D1E-46F8-B6C0-D5F92CFB1BEF}"/>
              </a:ext>
            </a:extLst>
          </p:cNvPr>
          <p:cNvSpPr txBox="1"/>
          <p:nvPr/>
        </p:nvSpPr>
        <p:spPr>
          <a:xfrm>
            <a:off x="1230577" y="2299119"/>
            <a:ext cx="2186639" cy="415498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DOMANDE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it-IT" sz="1050" dirty="0"/>
              <a:t>DOMANDE DI RINNOVO         </a:t>
            </a:r>
            <a:r>
              <a:rPr lang="it-IT" sz="1050" b="1" dirty="0"/>
              <a:t>112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51BB1BF-5C5A-42BE-A987-C03D65A08FE4}"/>
              </a:ext>
            </a:extLst>
          </p:cNvPr>
          <p:cNvSpPr txBox="1"/>
          <p:nvPr/>
        </p:nvSpPr>
        <p:spPr>
          <a:xfrm>
            <a:off x="1230961" y="1325130"/>
            <a:ext cx="2186639" cy="415498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ENTI CONVENZIONATI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it-IT" sz="1050" dirty="0"/>
              <a:t>TOTALE STRUTTURE	</a:t>
            </a:r>
            <a:r>
              <a:rPr lang="it-IT" sz="1050" b="1" dirty="0"/>
              <a:t>13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A5E1EFF6-978F-4D41-99A2-27C64891ADB8}"/>
              </a:ext>
            </a:extLst>
          </p:cNvPr>
          <p:cNvSpPr txBox="1"/>
          <p:nvPr/>
        </p:nvSpPr>
        <p:spPr>
          <a:xfrm>
            <a:off x="1209204" y="2945509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TIROCINI</a:t>
            </a:r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9C48B826-8E30-4335-9448-3BAF11F4D196}"/>
              </a:ext>
            </a:extLst>
          </p:cNvPr>
          <p:cNvSpPr txBox="1"/>
          <p:nvPr/>
        </p:nvSpPr>
        <p:spPr>
          <a:xfrm>
            <a:off x="1209964" y="3271341"/>
            <a:ext cx="2186639" cy="738664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DATI SUI TIROCINI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TIROCINI RICHIESTI	</a:t>
            </a:r>
            <a:r>
              <a:rPr lang="it-IT" sz="1050" b="1" dirty="0"/>
              <a:t>151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CONCLUSI		</a:t>
            </a:r>
            <a:r>
              <a:rPr lang="it-IT" sz="1050" b="1" dirty="0"/>
              <a:t>134</a:t>
            </a:r>
          </a:p>
          <a:p>
            <a:pPr marL="177800" indent="-177800" defTabSz="852488">
              <a:buFont typeface="Arial" panose="020B0604020202020204" pitchFamily="34" charset="0"/>
              <a:buChar char="•"/>
            </a:pPr>
            <a:r>
              <a:rPr lang="it-IT" sz="1050" dirty="0"/>
              <a:t>INTERROTTI/SOSPESI	  </a:t>
            </a:r>
            <a:r>
              <a:rPr lang="it-IT" sz="1050" b="1" dirty="0"/>
              <a:t>17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22D62B7-97FA-3F70-3F4A-89569C027AF5}"/>
              </a:ext>
            </a:extLst>
          </p:cNvPr>
          <p:cNvSpPr txBox="1"/>
          <p:nvPr/>
        </p:nvSpPr>
        <p:spPr>
          <a:xfrm>
            <a:off x="3682387" y="2924514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INTERVENTI CONTINUATIVI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43781F6-5D8A-8325-4B06-09FDD9707539}"/>
              </a:ext>
            </a:extLst>
          </p:cNvPr>
          <p:cNvSpPr txBox="1"/>
          <p:nvPr/>
        </p:nvSpPr>
        <p:spPr>
          <a:xfrm>
            <a:off x="3683147" y="3250346"/>
            <a:ext cx="2186639" cy="738664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UTENTI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UTENTI TOTALI	</a:t>
            </a:r>
            <a:r>
              <a:rPr lang="it-IT" sz="1050" b="1" dirty="0"/>
              <a:t>1.026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Nuovi utenti	   </a:t>
            </a:r>
            <a:r>
              <a:rPr lang="it-IT" sz="1050" b="1" dirty="0"/>
              <a:t>287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Utenti già in carico	   </a:t>
            </a:r>
            <a:r>
              <a:rPr lang="it-IT" sz="1050" b="1" dirty="0"/>
              <a:t>739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3E9E5BA-3209-68A7-A21F-9AC208019D6A}"/>
              </a:ext>
            </a:extLst>
          </p:cNvPr>
          <p:cNvSpPr txBox="1"/>
          <p:nvPr/>
        </p:nvSpPr>
        <p:spPr>
          <a:xfrm>
            <a:off x="3683147" y="4057937"/>
            <a:ext cx="2186639" cy="1546577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TIPOLOGIA INTERVENTI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PRESTAZIONI TOTALI	</a:t>
            </a:r>
            <a:r>
              <a:rPr lang="it-IT" sz="1050" b="1" dirty="0"/>
              <a:t>28.450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Individuali		</a:t>
            </a:r>
            <a:r>
              <a:rPr lang="it-IT" sz="1050" b="1" dirty="0"/>
              <a:t>19.795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con famigliari	      </a:t>
            </a:r>
            <a:r>
              <a:rPr lang="it-IT" sz="1050" b="1" dirty="0"/>
              <a:t>355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In gruppo		   </a:t>
            </a:r>
            <a:r>
              <a:rPr lang="it-IT" sz="1050" b="1" dirty="0"/>
              <a:t>1.725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nelle scuole	         </a:t>
            </a:r>
            <a:r>
              <a:rPr lang="it-IT" sz="1050" b="1" dirty="0"/>
              <a:t>17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In azienda		       </a:t>
            </a:r>
            <a:r>
              <a:rPr lang="it-IT" sz="1050" b="1" dirty="0"/>
              <a:t>361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Interventi di rete	    </a:t>
            </a:r>
            <a:r>
              <a:rPr lang="it-IT" sz="1050" b="1" dirty="0"/>
              <a:t>6.013</a:t>
            </a:r>
          </a:p>
          <a:p>
            <a:pPr marL="177800" indent="-177800" defTabSz="762000">
              <a:buFont typeface="Arial" panose="020B0604020202020204" pitchFamily="34" charset="0"/>
              <a:buChar char="•"/>
            </a:pPr>
            <a:r>
              <a:rPr lang="it-IT" sz="1050" dirty="0"/>
              <a:t>Eventi alla cittadinanza</a:t>
            </a:r>
            <a:r>
              <a:rPr lang="it-IT" sz="1050" b="1" dirty="0"/>
              <a:t>	       184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3E996418-6A22-72C8-4353-0FBA7B976B99}"/>
              </a:ext>
            </a:extLst>
          </p:cNvPr>
          <p:cNvSpPr txBox="1"/>
          <p:nvPr/>
        </p:nvSpPr>
        <p:spPr>
          <a:xfrm>
            <a:off x="6149443" y="2927572"/>
            <a:ext cx="2187399" cy="27699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FF00"/>
                </a:solidFill>
              </a:rPr>
              <a:t>PROGETTI INNOVATIVI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4C9A1745-75A0-CE5A-9522-16A39CB3056A}"/>
              </a:ext>
            </a:extLst>
          </p:cNvPr>
          <p:cNvSpPr txBox="1"/>
          <p:nvPr/>
        </p:nvSpPr>
        <p:spPr>
          <a:xfrm>
            <a:off x="6150203" y="3253404"/>
            <a:ext cx="2186639" cy="1223412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R2 – RECOVERY IN RETE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BUDGET DI SALUTE GESTITI	  </a:t>
            </a:r>
            <a:r>
              <a:rPr lang="it-IT" sz="1050" b="1" dirty="0"/>
              <a:t>48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SEGNALAZIONI RICEVUTE	  </a:t>
            </a:r>
            <a:r>
              <a:rPr lang="it-IT" sz="1050" b="1" dirty="0"/>
              <a:t>71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Uomini</a:t>
            </a:r>
            <a:r>
              <a:rPr lang="it-IT" sz="1050" b="1" dirty="0"/>
              <a:t>	  54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Donne</a:t>
            </a:r>
            <a:r>
              <a:rPr lang="it-IT" sz="1050" b="1" dirty="0"/>
              <a:t>	  17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Area prevenzione </a:t>
            </a:r>
            <a:r>
              <a:rPr lang="it-IT" sz="1050" b="1" dirty="0"/>
              <a:t>	  51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Area emarginazione </a:t>
            </a:r>
            <a:r>
              <a:rPr lang="it-IT" sz="1050" b="1" dirty="0"/>
              <a:t>	  20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8EFE2C3F-AF8E-9118-62FD-BE1F237B351D}"/>
              </a:ext>
            </a:extLst>
          </p:cNvPr>
          <p:cNvSpPr txBox="1"/>
          <p:nvPr/>
        </p:nvSpPr>
        <p:spPr>
          <a:xfrm>
            <a:off x="6146758" y="4525649"/>
            <a:ext cx="2186639" cy="738664"/>
          </a:xfrm>
          <a:prstGeom prst="rect">
            <a:avLst/>
          </a:prstGeom>
          <a:noFill/>
          <a:ln w="15875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/>
              <a:t>PROGETTO SENIGALLIA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TOTALE UTENTI ACCOLTI	  </a:t>
            </a:r>
            <a:r>
              <a:rPr lang="it-IT" sz="1050" b="1" dirty="0"/>
              <a:t>27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Dimessi	</a:t>
            </a:r>
            <a:r>
              <a:rPr lang="it-IT" sz="1050" b="1" dirty="0"/>
              <a:t>  18</a:t>
            </a:r>
          </a:p>
          <a:p>
            <a:pPr marL="177800" indent="-177800" defTabSz="852488">
              <a:buFont typeface="Arial" panose="020B0604020202020204" pitchFamily="34" charset="0"/>
              <a:buChar char="•"/>
              <a:tabLst>
                <a:tab pos="1704975" algn="l"/>
              </a:tabLst>
            </a:pPr>
            <a:r>
              <a:rPr lang="it-IT" sz="1050" dirty="0"/>
              <a:t>In carico</a:t>
            </a:r>
            <a:r>
              <a:rPr lang="it-IT" sz="1050" b="1" dirty="0"/>
              <a:t>	    9</a:t>
            </a:r>
          </a:p>
        </p:txBody>
      </p:sp>
    </p:spTree>
    <p:extLst>
      <p:ext uri="{BB962C8B-B14F-4D97-AF65-F5344CB8AC3E}">
        <p14:creationId xmlns:p14="http://schemas.microsoft.com/office/powerpoint/2010/main" val="247225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flipV="1">
            <a:off x="413386" y="2714191"/>
            <a:ext cx="333331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508600"/>
          </a:xfrm>
          <a:prstGeom prst="rect">
            <a:avLst/>
          </a:prstGeom>
        </p:spPr>
        <p:txBody>
          <a:bodyPr vert="horz" wrap="square" lIns="0" tIns="76961" rIns="0" bIns="0" rtlCol="0">
            <a:spAutoFit/>
          </a:bodyPr>
          <a:lstStyle/>
          <a:p>
            <a:pPr marL="169291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GLI</a:t>
            </a:r>
            <a:r>
              <a:rPr sz="2800" spc="-40" dirty="0"/>
              <a:t> </a:t>
            </a:r>
            <a:r>
              <a:rPr sz="2800" dirty="0"/>
              <a:t>INTERVENTI</a:t>
            </a:r>
            <a:r>
              <a:rPr lang="it-IT" sz="2800" dirty="0"/>
              <a:t> CONTINUATIVI</a:t>
            </a:r>
            <a:endParaRPr sz="2800"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3913632" y="1002791"/>
            <a:ext cx="5215255" cy="1679575"/>
            <a:chOff x="3913632" y="1002791"/>
            <a:chExt cx="5215255" cy="167957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65431" y="1040856"/>
              <a:ext cx="5074952" cy="156062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3632" y="1002791"/>
              <a:ext cx="5215127" cy="16794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986784" y="1053083"/>
            <a:ext cx="4982210" cy="1477010"/>
          </a:xfrm>
          <a:prstGeom prst="rect">
            <a:avLst/>
          </a:prstGeom>
          <a:ln w="9144">
            <a:solidFill>
              <a:srgbClr val="EA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 marR="111760">
              <a:lnSpc>
                <a:spcPct val="100000"/>
              </a:lnSpc>
              <a:spcBef>
                <a:spcPts val="310"/>
              </a:spcBef>
            </a:pPr>
            <a:r>
              <a:rPr sz="1800" dirty="0">
                <a:latin typeface="Arial"/>
                <a:cs typeface="Arial"/>
              </a:rPr>
              <a:t>Attivati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città,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gli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interventi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continuativi </a:t>
            </a:r>
            <a:r>
              <a:rPr sz="1800" spc="-25" dirty="0">
                <a:latin typeface="Arial"/>
                <a:cs typeface="Arial"/>
              </a:rPr>
              <a:t>si </a:t>
            </a:r>
            <a:r>
              <a:rPr sz="1800" dirty="0">
                <a:latin typeface="Arial"/>
                <a:cs typeface="Arial"/>
              </a:rPr>
              <a:t>propongono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raggiungimento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obiettivi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nelle </a:t>
            </a:r>
            <a:r>
              <a:rPr sz="1800" dirty="0">
                <a:latin typeface="Arial"/>
                <a:cs typeface="Arial"/>
              </a:rPr>
              <a:t>quattro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prioritarie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strategiche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individuate </a:t>
            </a:r>
            <a:r>
              <a:rPr sz="1800" dirty="0">
                <a:latin typeface="Arial"/>
                <a:cs typeface="Arial"/>
              </a:rPr>
              <a:t>dal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Piano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Zona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patto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cittadino</a:t>
            </a:r>
            <a:r>
              <a:rPr sz="1800" spc="-10" dirty="0">
                <a:latin typeface="Arial"/>
                <a:cs typeface="Arial"/>
              </a:rPr>
              <a:t> della </a:t>
            </a:r>
            <a:r>
              <a:rPr sz="1800" dirty="0">
                <a:latin typeface="Arial"/>
                <a:cs typeface="Arial"/>
              </a:rPr>
              <a:t>Salute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Mentale.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51430" y="1285748"/>
            <a:ext cx="16249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Arial"/>
                <a:cs typeface="Arial"/>
              </a:rPr>
              <a:t>10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800" b="1" spc="-10" dirty="0">
                <a:latin typeface="Arial"/>
                <a:cs typeface="Arial"/>
              </a:rPr>
              <a:t>Interventi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341119" y="1264919"/>
            <a:ext cx="413384" cy="532130"/>
            <a:chOff x="1341119" y="1264919"/>
            <a:chExt cx="413384" cy="532130"/>
          </a:xfrm>
        </p:grpSpPr>
        <p:sp>
          <p:nvSpPr>
            <p:cNvPr id="10" name="object 10"/>
            <p:cNvSpPr/>
            <p:nvPr/>
          </p:nvSpPr>
          <p:spPr>
            <a:xfrm>
              <a:off x="1345691" y="1269491"/>
              <a:ext cx="403860" cy="523240"/>
            </a:xfrm>
            <a:custGeom>
              <a:avLst/>
              <a:gdLst/>
              <a:ahLst/>
              <a:cxnLst/>
              <a:rect l="l" t="t" r="r" b="b"/>
              <a:pathLst>
                <a:path w="403860" h="523239">
                  <a:moveTo>
                    <a:pt x="0" y="0"/>
                  </a:moveTo>
                  <a:lnTo>
                    <a:pt x="0" y="522732"/>
                  </a:lnTo>
                  <a:lnTo>
                    <a:pt x="403859" y="2613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45691" y="1269491"/>
              <a:ext cx="403860" cy="523240"/>
            </a:xfrm>
            <a:custGeom>
              <a:avLst/>
              <a:gdLst/>
              <a:ahLst/>
              <a:cxnLst/>
              <a:rect l="l" t="t" r="r" b="b"/>
              <a:pathLst>
                <a:path w="403860" h="523239">
                  <a:moveTo>
                    <a:pt x="0" y="0"/>
                  </a:moveTo>
                  <a:lnTo>
                    <a:pt x="403859" y="261366"/>
                  </a:lnTo>
                  <a:lnTo>
                    <a:pt x="0" y="522732"/>
                  </a:lnTo>
                  <a:lnTo>
                    <a:pt x="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110483" y="2738627"/>
            <a:ext cx="4003675" cy="4003675"/>
            <a:chOff x="3110483" y="2738627"/>
            <a:chExt cx="4003675" cy="4003675"/>
          </a:xfrm>
        </p:grpSpPr>
        <p:sp>
          <p:nvSpPr>
            <p:cNvPr id="13" name="object 13"/>
            <p:cNvSpPr/>
            <p:nvPr/>
          </p:nvSpPr>
          <p:spPr>
            <a:xfrm>
              <a:off x="3110483" y="2738627"/>
              <a:ext cx="4003675" cy="4003675"/>
            </a:xfrm>
            <a:custGeom>
              <a:avLst/>
              <a:gdLst/>
              <a:ahLst/>
              <a:cxnLst/>
              <a:rect l="l" t="t" r="r" b="b"/>
              <a:pathLst>
                <a:path w="4003675" h="4003675">
                  <a:moveTo>
                    <a:pt x="2001774" y="0"/>
                  </a:moveTo>
                  <a:lnTo>
                    <a:pt x="0" y="2001774"/>
                  </a:lnTo>
                  <a:lnTo>
                    <a:pt x="2001774" y="4003548"/>
                  </a:lnTo>
                  <a:lnTo>
                    <a:pt x="4003548" y="2001774"/>
                  </a:lnTo>
                  <a:lnTo>
                    <a:pt x="2001774" y="0"/>
                  </a:lnTo>
                  <a:close/>
                </a:path>
              </a:pathLst>
            </a:custGeom>
            <a:solidFill>
              <a:srgbClr val="CAEB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490721" y="3120389"/>
              <a:ext cx="1562100" cy="1560830"/>
            </a:xfrm>
            <a:custGeom>
              <a:avLst/>
              <a:gdLst/>
              <a:ahLst/>
              <a:cxnLst/>
              <a:rect l="l" t="t" r="r" b="b"/>
              <a:pathLst>
                <a:path w="1562100" h="1560829">
                  <a:moveTo>
                    <a:pt x="1302003" y="0"/>
                  </a:moveTo>
                  <a:lnTo>
                    <a:pt x="260095" y="0"/>
                  </a:lnTo>
                  <a:lnTo>
                    <a:pt x="213346" y="4190"/>
                  </a:lnTo>
                  <a:lnTo>
                    <a:pt x="169344" y="16273"/>
                  </a:lnTo>
                  <a:lnTo>
                    <a:pt x="128825" y="35512"/>
                  </a:lnTo>
                  <a:lnTo>
                    <a:pt x="92523" y="61174"/>
                  </a:lnTo>
                  <a:lnTo>
                    <a:pt x="61174" y="92523"/>
                  </a:lnTo>
                  <a:lnTo>
                    <a:pt x="35512" y="128825"/>
                  </a:lnTo>
                  <a:lnTo>
                    <a:pt x="16273" y="169344"/>
                  </a:lnTo>
                  <a:lnTo>
                    <a:pt x="4190" y="213346"/>
                  </a:lnTo>
                  <a:lnTo>
                    <a:pt x="0" y="260096"/>
                  </a:lnTo>
                  <a:lnTo>
                    <a:pt x="0" y="1300480"/>
                  </a:lnTo>
                  <a:lnTo>
                    <a:pt x="4190" y="1347229"/>
                  </a:lnTo>
                  <a:lnTo>
                    <a:pt x="16273" y="1391231"/>
                  </a:lnTo>
                  <a:lnTo>
                    <a:pt x="35512" y="1431750"/>
                  </a:lnTo>
                  <a:lnTo>
                    <a:pt x="61174" y="1468052"/>
                  </a:lnTo>
                  <a:lnTo>
                    <a:pt x="92523" y="1499401"/>
                  </a:lnTo>
                  <a:lnTo>
                    <a:pt x="128825" y="1525063"/>
                  </a:lnTo>
                  <a:lnTo>
                    <a:pt x="169344" y="1544302"/>
                  </a:lnTo>
                  <a:lnTo>
                    <a:pt x="213346" y="1556385"/>
                  </a:lnTo>
                  <a:lnTo>
                    <a:pt x="260095" y="1560576"/>
                  </a:lnTo>
                  <a:lnTo>
                    <a:pt x="1302003" y="1560576"/>
                  </a:lnTo>
                  <a:lnTo>
                    <a:pt x="1348753" y="1556385"/>
                  </a:lnTo>
                  <a:lnTo>
                    <a:pt x="1392755" y="1544302"/>
                  </a:lnTo>
                  <a:lnTo>
                    <a:pt x="1433274" y="1525063"/>
                  </a:lnTo>
                  <a:lnTo>
                    <a:pt x="1469576" y="1499401"/>
                  </a:lnTo>
                  <a:lnTo>
                    <a:pt x="1500925" y="1468052"/>
                  </a:lnTo>
                  <a:lnTo>
                    <a:pt x="1526587" y="1431750"/>
                  </a:lnTo>
                  <a:lnTo>
                    <a:pt x="1545826" y="1391231"/>
                  </a:lnTo>
                  <a:lnTo>
                    <a:pt x="1557909" y="1347229"/>
                  </a:lnTo>
                  <a:lnTo>
                    <a:pt x="1562100" y="1300480"/>
                  </a:lnTo>
                  <a:lnTo>
                    <a:pt x="1562100" y="260096"/>
                  </a:lnTo>
                  <a:lnTo>
                    <a:pt x="1557909" y="213346"/>
                  </a:lnTo>
                  <a:lnTo>
                    <a:pt x="1545826" y="169344"/>
                  </a:lnTo>
                  <a:lnTo>
                    <a:pt x="1526587" y="128825"/>
                  </a:lnTo>
                  <a:lnTo>
                    <a:pt x="1500925" y="92523"/>
                  </a:lnTo>
                  <a:lnTo>
                    <a:pt x="1469576" y="61174"/>
                  </a:lnTo>
                  <a:lnTo>
                    <a:pt x="1433274" y="35512"/>
                  </a:lnTo>
                  <a:lnTo>
                    <a:pt x="1392755" y="16273"/>
                  </a:lnTo>
                  <a:lnTo>
                    <a:pt x="1348753" y="4190"/>
                  </a:lnTo>
                  <a:lnTo>
                    <a:pt x="130200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90721" y="3120389"/>
              <a:ext cx="1562100" cy="1560830"/>
            </a:xfrm>
            <a:custGeom>
              <a:avLst/>
              <a:gdLst/>
              <a:ahLst/>
              <a:cxnLst/>
              <a:rect l="l" t="t" r="r" b="b"/>
              <a:pathLst>
                <a:path w="1562100" h="1560829">
                  <a:moveTo>
                    <a:pt x="0" y="260096"/>
                  </a:moveTo>
                  <a:lnTo>
                    <a:pt x="4190" y="213346"/>
                  </a:lnTo>
                  <a:lnTo>
                    <a:pt x="16273" y="169344"/>
                  </a:lnTo>
                  <a:lnTo>
                    <a:pt x="35512" y="128825"/>
                  </a:lnTo>
                  <a:lnTo>
                    <a:pt x="61174" y="92523"/>
                  </a:lnTo>
                  <a:lnTo>
                    <a:pt x="92523" y="61174"/>
                  </a:lnTo>
                  <a:lnTo>
                    <a:pt x="128825" y="35512"/>
                  </a:lnTo>
                  <a:lnTo>
                    <a:pt x="169344" y="16273"/>
                  </a:lnTo>
                  <a:lnTo>
                    <a:pt x="213346" y="4190"/>
                  </a:lnTo>
                  <a:lnTo>
                    <a:pt x="260095" y="0"/>
                  </a:lnTo>
                  <a:lnTo>
                    <a:pt x="1302003" y="0"/>
                  </a:lnTo>
                  <a:lnTo>
                    <a:pt x="1348753" y="4190"/>
                  </a:lnTo>
                  <a:lnTo>
                    <a:pt x="1392755" y="16273"/>
                  </a:lnTo>
                  <a:lnTo>
                    <a:pt x="1433274" y="35512"/>
                  </a:lnTo>
                  <a:lnTo>
                    <a:pt x="1469576" y="61174"/>
                  </a:lnTo>
                  <a:lnTo>
                    <a:pt x="1500925" y="92523"/>
                  </a:lnTo>
                  <a:lnTo>
                    <a:pt x="1526587" y="128825"/>
                  </a:lnTo>
                  <a:lnTo>
                    <a:pt x="1545826" y="169344"/>
                  </a:lnTo>
                  <a:lnTo>
                    <a:pt x="1557909" y="213346"/>
                  </a:lnTo>
                  <a:lnTo>
                    <a:pt x="1562100" y="260096"/>
                  </a:lnTo>
                  <a:lnTo>
                    <a:pt x="1562100" y="1300480"/>
                  </a:lnTo>
                  <a:lnTo>
                    <a:pt x="1557909" y="1347229"/>
                  </a:lnTo>
                  <a:lnTo>
                    <a:pt x="1545826" y="1391231"/>
                  </a:lnTo>
                  <a:lnTo>
                    <a:pt x="1526587" y="1431750"/>
                  </a:lnTo>
                  <a:lnTo>
                    <a:pt x="1500925" y="1468052"/>
                  </a:lnTo>
                  <a:lnTo>
                    <a:pt x="1469576" y="1499401"/>
                  </a:lnTo>
                  <a:lnTo>
                    <a:pt x="1433274" y="1525063"/>
                  </a:lnTo>
                  <a:lnTo>
                    <a:pt x="1392755" y="1544302"/>
                  </a:lnTo>
                  <a:lnTo>
                    <a:pt x="1348753" y="1556385"/>
                  </a:lnTo>
                  <a:lnTo>
                    <a:pt x="1302003" y="1560576"/>
                  </a:lnTo>
                  <a:lnTo>
                    <a:pt x="260095" y="1560576"/>
                  </a:lnTo>
                  <a:lnTo>
                    <a:pt x="213346" y="1556385"/>
                  </a:lnTo>
                  <a:lnTo>
                    <a:pt x="169344" y="1544302"/>
                  </a:lnTo>
                  <a:lnTo>
                    <a:pt x="128825" y="1525063"/>
                  </a:lnTo>
                  <a:lnTo>
                    <a:pt x="92523" y="1499401"/>
                  </a:lnTo>
                  <a:lnTo>
                    <a:pt x="61174" y="1468052"/>
                  </a:lnTo>
                  <a:lnTo>
                    <a:pt x="35512" y="1431750"/>
                  </a:lnTo>
                  <a:lnTo>
                    <a:pt x="16273" y="1391231"/>
                  </a:lnTo>
                  <a:lnTo>
                    <a:pt x="4190" y="1347229"/>
                  </a:lnTo>
                  <a:lnTo>
                    <a:pt x="0" y="1300480"/>
                  </a:lnTo>
                  <a:lnTo>
                    <a:pt x="0" y="260096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620515" y="3763771"/>
            <a:ext cx="13011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PREVENZIONE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160200" y="3107372"/>
            <a:ext cx="1586865" cy="1586865"/>
            <a:chOff x="5160200" y="3107372"/>
            <a:chExt cx="1586865" cy="1586865"/>
          </a:xfrm>
        </p:grpSpPr>
        <p:sp>
          <p:nvSpPr>
            <p:cNvPr id="18" name="object 18"/>
            <p:cNvSpPr/>
            <p:nvPr/>
          </p:nvSpPr>
          <p:spPr>
            <a:xfrm>
              <a:off x="5173218" y="3120390"/>
              <a:ext cx="1560830" cy="1560830"/>
            </a:xfrm>
            <a:custGeom>
              <a:avLst/>
              <a:gdLst/>
              <a:ahLst/>
              <a:cxnLst/>
              <a:rect l="l" t="t" r="r" b="b"/>
              <a:pathLst>
                <a:path w="1560829" h="1560829">
                  <a:moveTo>
                    <a:pt x="1300480" y="0"/>
                  </a:moveTo>
                  <a:lnTo>
                    <a:pt x="260096" y="0"/>
                  </a:lnTo>
                  <a:lnTo>
                    <a:pt x="213346" y="4190"/>
                  </a:lnTo>
                  <a:lnTo>
                    <a:pt x="169344" y="16273"/>
                  </a:lnTo>
                  <a:lnTo>
                    <a:pt x="128825" y="35512"/>
                  </a:lnTo>
                  <a:lnTo>
                    <a:pt x="92523" y="61174"/>
                  </a:lnTo>
                  <a:lnTo>
                    <a:pt x="61174" y="92523"/>
                  </a:lnTo>
                  <a:lnTo>
                    <a:pt x="35512" y="128825"/>
                  </a:lnTo>
                  <a:lnTo>
                    <a:pt x="16273" y="169344"/>
                  </a:lnTo>
                  <a:lnTo>
                    <a:pt x="4190" y="213346"/>
                  </a:lnTo>
                  <a:lnTo>
                    <a:pt x="0" y="260096"/>
                  </a:lnTo>
                  <a:lnTo>
                    <a:pt x="0" y="1300480"/>
                  </a:lnTo>
                  <a:lnTo>
                    <a:pt x="4190" y="1347229"/>
                  </a:lnTo>
                  <a:lnTo>
                    <a:pt x="16273" y="1391231"/>
                  </a:lnTo>
                  <a:lnTo>
                    <a:pt x="35512" y="1431750"/>
                  </a:lnTo>
                  <a:lnTo>
                    <a:pt x="61174" y="1468052"/>
                  </a:lnTo>
                  <a:lnTo>
                    <a:pt x="92523" y="1499401"/>
                  </a:lnTo>
                  <a:lnTo>
                    <a:pt x="128825" y="1525063"/>
                  </a:lnTo>
                  <a:lnTo>
                    <a:pt x="169344" y="1544302"/>
                  </a:lnTo>
                  <a:lnTo>
                    <a:pt x="213346" y="1556385"/>
                  </a:lnTo>
                  <a:lnTo>
                    <a:pt x="260096" y="1560576"/>
                  </a:lnTo>
                  <a:lnTo>
                    <a:pt x="1300480" y="1560576"/>
                  </a:lnTo>
                  <a:lnTo>
                    <a:pt x="1347229" y="1556385"/>
                  </a:lnTo>
                  <a:lnTo>
                    <a:pt x="1391231" y="1544302"/>
                  </a:lnTo>
                  <a:lnTo>
                    <a:pt x="1431750" y="1525063"/>
                  </a:lnTo>
                  <a:lnTo>
                    <a:pt x="1468052" y="1499401"/>
                  </a:lnTo>
                  <a:lnTo>
                    <a:pt x="1499401" y="1468052"/>
                  </a:lnTo>
                  <a:lnTo>
                    <a:pt x="1525063" y="1431750"/>
                  </a:lnTo>
                  <a:lnTo>
                    <a:pt x="1544302" y="1391231"/>
                  </a:lnTo>
                  <a:lnTo>
                    <a:pt x="1556385" y="1347229"/>
                  </a:lnTo>
                  <a:lnTo>
                    <a:pt x="1560576" y="1300480"/>
                  </a:lnTo>
                  <a:lnTo>
                    <a:pt x="1560576" y="260096"/>
                  </a:lnTo>
                  <a:lnTo>
                    <a:pt x="1556385" y="213346"/>
                  </a:lnTo>
                  <a:lnTo>
                    <a:pt x="1544302" y="169344"/>
                  </a:lnTo>
                  <a:lnTo>
                    <a:pt x="1525063" y="128825"/>
                  </a:lnTo>
                  <a:lnTo>
                    <a:pt x="1499401" y="92523"/>
                  </a:lnTo>
                  <a:lnTo>
                    <a:pt x="1468052" y="61174"/>
                  </a:lnTo>
                  <a:lnTo>
                    <a:pt x="1431750" y="35512"/>
                  </a:lnTo>
                  <a:lnTo>
                    <a:pt x="1391231" y="16273"/>
                  </a:lnTo>
                  <a:lnTo>
                    <a:pt x="1347229" y="4190"/>
                  </a:lnTo>
                  <a:lnTo>
                    <a:pt x="1300480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173218" y="3120390"/>
              <a:ext cx="1560830" cy="1560830"/>
            </a:xfrm>
            <a:custGeom>
              <a:avLst/>
              <a:gdLst/>
              <a:ahLst/>
              <a:cxnLst/>
              <a:rect l="l" t="t" r="r" b="b"/>
              <a:pathLst>
                <a:path w="1560829" h="1560829">
                  <a:moveTo>
                    <a:pt x="0" y="260096"/>
                  </a:moveTo>
                  <a:lnTo>
                    <a:pt x="4190" y="213346"/>
                  </a:lnTo>
                  <a:lnTo>
                    <a:pt x="16273" y="169344"/>
                  </a:lnTo>
                  <a:lnTo>
                    <a:pt x="35512" y="128825"/>
                  </a:lnTo>
                  <a:lnTo>
                    <a:pt x="61174" y="92523"/>
                  </a:lnTo>
                  <a:lnTo>
                    <a:pt x="92523" y="61174"/>
                  </a:lnTo>
                  <a:lnTo>
                    <a:pt x="128825" y="35512"/>
                  </a:lnTo>
                  <a:lnTo>
                    <a:pt x="169344" y="16273"/>
                  </a:lnTo>
                  <a:lnTo>
                    <a:pt x="213346" y="4190"/>
                  </a:lnTo>
                  <a:lnTo>
                    <a:pt x="260096" y="0"/>
                  </a:lnTo>
                  <a:lnTo>
                    <a:pt x="1300480" y="0"/>
                  </a:lnTo>
                  <a:lnTo>
                    <a:pt x="1347229" y="4190"/>
                  </a:lnTo>
                  <a:lnTo>
                    <a:pt x="1391231" y="16273"/>
                  </a:lnTo>
                  <a:lnTo>
                    <a:pt x="1431750" y="35512"/>
                  </a:lnTo>
                  <a:lnTo>
                    <a:pt x="1468052" y="61174"/>
                  </a:lnTo>
                  <a:lnTo>
                    <a:pt x="1499401" y="92523"/>
                  </a:lnTo>
                  <a:lnTo>
                    <a:pt x="1525063" y="128825"/>
                  </a:lnTo>
                  <a:lnTo>
                    <a:pt x="1544302" y="169344"/>
                  </a:lnTo>
                  <a:lnTo>
                    <a:pt x="1556385" y="213346"/>
                  </a:lnTo>
                  <a:lnTo>
                    <a:pt x="1560576" y="260096"/>
                  </a:lnTo>
                  <a:lnTo>
                    <a:pt x="1560576" y="1300480"/>
                  </a:lnTo>
                  <a:lnTo>
                    <a:pt x="1556385" y="1347229"/>
                  </a:lnTo>
                  <a:lnTo>
                    <a:pt x="1544302" y="1391231"/>
                  </a:lnTo>
                  <a:lnTo>
                    <a:pt x="1525063" y="1431750"/>
                  </a:lnTo>
                  <a:lnTo>
                    <a:pt x="1499401" y="1468052"/>
                  </a:lnTo>
                  <a:lnTo>
                    <a:pt x="1468052" y="1499401"/>
                  </a:lnTo>
                  <a:lnTo>
                    <a:pt x="1431750" y="1525063"/>
                  </a:lnTo>
                  <a:lnTo>
                    <a:pt x="1391231" y="1544302"/>
                  </a:lnTo>
                  <a:lnTo>
                    <a:pt x="1347229" y="1556385"/>
                  </a:lnTo>
                  <a:lnTo>
                    <a:pt x="1300480" y="1560576"/>
                  </a:lnTo>
                  <a:lnTo>
                    <a:pt x="260096" y="1560576"/>
                  </a:lnTo>
                  <a:lnTo>
                    <a:pt x="213346" y="1556385"/>
                  </a:lnTo>
                  <a:lnTo>
                    <a:pt x="169344" y="1544302"/>
                  </a:lnTo>
                  <a:lnTo>
                    <a:pt x="128825" y="1525063"/>
                  </a:lnTo>
                  <a:lnTo>
                    <a:pt x="92523" y="1499401"/>
                  </a:lnTo>
                  <a:lnTo>
                    <a:pt x="61174" y="1468052"/>
                  </a:lnTo>
                  <a:lnTo>
                    <a:pt x="35512" y="1431750"/>
                  </a:lnTo>
                  <a:lnTo>
                    <a:pt x="16273" y="1391231"/>
                  </a:lnTo>
                  <a:lnTo>
                    <a:pt x="4190" y="1347229"/>
                  </a:lnTo>
                  <a:lnTo>
                    <a:pt x="0" y="1300480"/>
                  </a:lnTo>
                  <a:lnTo>
                    <a:pt x="0" y="260096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555107" y="3763771"/>
            <a:ext cx="7950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ABITARE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477704" y="4788344"/>
            <a:ext cx="1588135" cy="1586865"/>
            <a:chOff x="3477704" y="4788344"/>
            <a:chExt cx="1588135" cy="1586865"/>
          </a:xfrm>
        </p:grpSpPr>
        <p:sp>
          <p:nvSpPr>
            <p:cNvPr id="22" name="object 22"/>
            <p:cNvSpPr/>
            <p:nvPr/>
          </p:nvSpPr>
          <p:spPr>
            <a:xfrm>
              <a:off x="3490721" y="4801362"/>
              <a:ext cx="1562100" cy="1560830"/>
            </a:xfrm>
            <a:custGeom>
              <a:avLst/>
              <a:gdLst/>
              <a:ahLst/>
              <a:cxnLst/>
              <a:rect l="l" t="t" r="r" b="b"/>
              <a:pathLst>
                <a:path w="1562100" h="1560829">
                  <a:moveTo>
                    <a:pt x="1302003" y="0"/>
                  </a:moveTo>
                  <a:lnTo>
                    <a:pt x="260095" y="0"/>
                  </a:lnTo>
                  <a:lnTo>
                    <a:pt x="213346" y="4190"/>
                  </a:lnTo>
                  <a:lnTo>
                    <a:pt x="169344" y="16273"/>
                  </a:lnTo>
                  <a:lnTo>
                    <a:pt x="128825" y="35512"/>
                  </a:lnTo>
                  <a:lnTo>
                    <a:pt x="92523" y="61174"/>
                  </a:lnTo>
                  <a:lnTo>
                    <a:pt x="61174" y="92523"/>
                  </a:lnTo>
                  <a:lnTo>
                    <a:pt x="35512" y="128825"/>
                  </a:lnTo>
                  <a:lnTo>
                    <a:pt x="16273" y="169344"/>
                  </a:lnTo>
                  <a:lnTo>
                    <a:pt x="4190" y="213346"/>
                  </a:lnTo>
                  <a:lnTo>
                    <a:pt x="0" y="260095"/>
                  </a:lnTo>
                  <a:lnTo>
                    <a:pt x="0" y="1300480"/>
                  </a:lnTo>
                  <a:lnTo>
                    <a:pt x="4190" y="1347233"/>
                  </a:lnTo>
                  <a:lnTo>
                    <a:pt x="16273" y="1391236"/>
                  </a:lnTo>
                  <a:lnTo>
                    <a:pt x="35512" y="1431756"/>
                  </a:lnTo>
                  <a:lnTo>
                    <a:pt x="61174" y="1468057"/>
                  </a:lnTo>
                  <a:lnTo>
                    <a:pt x="92523" y="1499405"/>
                  </a:lnTo>
                  <a:lnTo>
                    <a:pt x="128825" y="1525065"/>
                  </a:lnTo>
                  <a:lnTo>
                    <a:pt x="169344" y="1544304"/>
                  </a:lnTo>
                  <a:lnTo>
                    <a:pt x="213346" y="1556385"/>
                  </a:lnTo>
                  <a:lnTo>
                    <a:pt x="260095" y="1560576"/>
                  </a:lnTo>
                  <a:lnTo>
                    <a:pt x="1302003" y="1560576"/>
                  </a:lnTo>
                  <a:lnTo>
                    <a:pt x="1348753" y="1556385"/>
                  </a:lnTo>
                  <a:lnTo>
                    <a:pt x="1392755" y="1544304"/>
                  </a:lnTo>
                  <a:lnTo>
                    <a:pt x="1433274" y="1525065"/>
                  </a:lnTo>
                  <a:lnTo>
                    <a:pt x="1469576" y="1499405"/>
                  </a:lnTo>
                  <a:lnTo>
                    <a:pt x="1500925" y="1468057"/>
                  </a:lnTo>
                  <a:lnTo>
                    <a:pt x="1526587" y="1431756"/>
                  </a:lnTo>
                  <a:lnTo>
                    <a:pt x="1545826" y="1391236"/>
                  </a:lnTo>
                  <a:lnTo>
                    <a:pt x="1557909" y="1347233"/>
                  </a:lnTo>
                  <a:lnTo>
                    <a:pt x="1562100" y="1300480"/>
                  </a:lnTo>
                  <a:lnTo>
                    <a:pt x="1562100" y="260095"/>
                  </a:lnTo>
                  <a:lnTo>
                    <a:pt x="1557909" y="213346"/>
                  </a:lnTo>
                  <a:lnTo>
                    <a:pt x="1545826" y="169344"/>
                  </a:lnTo>
                  <a:lnTo>
                    <a:pt x="1526587" y="128825"/>
                  </a:lnTo>
                  <a:lnTo>
                    <a:pt x="1500925" y="92523"/>
                  </a:lnTo>
                  <a:lnTo>
                    <a:pt x="1469576" y="61174"/>
                  </a:lnTo>
                  <a:lnTo>
                    <a:pt x="1433274" y="35512"/>
                  </a:lnTo>
                  <a:lnTo>
                    <a:pt x="1392755" y="16273"/>
                  </a:lnTo>
                  <a:lnTo>
                    <a:pt x="1348753" y="4190"/>
                  </a:lnTo>
                  <a:lnTo>
                    <a:pt x="1302003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490721" y="4801362"/>
              <a:ext cx="1562100" cy="1560830"/>
            </a:xfrm>
            <a:custGeom>
              <a:avLst/>
              <a:gdLst/>
              <a:ahLst/>
              <a:cxnLst/>
              <a:rect l="l" t="t" r="r" b="b"/>
              <a:pathLst>
                <a:path w="1562100" h="1560829">
                  <a:moveTo>
                    <a:pt x="0" y="260095"/>
                  </a:moveTo>
                  <a:lnTo>
                    <a:pt x="4190" y="213346"/>
                  </a:lnTo>
                  <a:lnTo>
                    <a:pt x="16273" y="169344"/>
                  </a:lnTo>
                  <a:lnTo>
                    <a:pt x="35512" y="128825"/>
                  </a:lnTo>
                  <a:lnTo>
                    <a:pt x="61174" y="92523"/>
                  </a:lnTo>
                  <a:lnTo>
                    <a:pt x="92523" y="61174"/>
                  </a:lnTo>
                  <a:lnTo>
                    <a:pt x="128825" y="35512"/>
                  </a:lnTo>
                  <a:lnTo>
                    <a:pt x="169344" y="16273"/>
                  </a:lnTo>
                  <a:lnTo>
                    <a:pt x="213346" y="4190"/>
                  </a:lnTo>
                  <a:lnTo>
                    <a:pt x="260095" y="0"/>
                  </a:lnTo>
                  <a:lnTo>
                    <a:pt x="1302003" y="0"/>
                  </a:lnTo>
                  <a:lnTo>
                    <a:pt x="1348753" y="4190"/>
                  </a:lnTo>
                  <a:lnTo>
                    <a:pt x="1392755" y="16273"/>
                  </a:lnTo>
                  <a:lnTo>
                    <a:pt x="1433274" y="35512"/>
                  </a:lnTo>
                  <a:lnTo>
                    <a:pt x="1469576" y="61174"/>
                  </a:lnTo>
                  <a:lnTo>
                    <a:pt x="1500925" y="92523"/>
                  </a:lnTo>
                  <a:lnTo>
                    <a:pt x="1526587" y="128825"/>
                  </a:lnTo>
                  <a:lnTo>
                    <a:pt x="1545826" y="169344"/>
                  </a:lnTo>
                  <a:lnTo>
                    <a:pt x="1557909" y="213346"/>
                  </a:lnTo>
                  <a:lnTo>
                    <a:pt x="1562100" y="260095"/>
                  </a:lnTo>
                  <a:lnTo>
                    <a:pt x="1562100" y="1300480"/>
                  </a:lnTo>
                  <a:lnTo>
                    <a:pt x="1557909" y="1347233"/>
                  </a:lnTo>
                  <a:lnTo>
                    <a:pt x="1545826" y="1391236"/>
                  </a:lnTo>
                  <a:lnTo>
                    <a:pt x="1526587" y="1431756"/>
                  </a:lnTo>
                  <a:lnTo>
                    <a:pt x="1500925" y="1468057"/>
                  </a:lnTo>
                  <a:lnTo>
                    <a:pt x="1469576" y="1499405"/>
                  </a:lnTo>
                  <a:lnTo>
                    <a:pt x="1433274" y="1525065"/>
                  </a:lnTo>
                  <a:lnTo>
                    <a:pt x="1392755" y="1544304"/>
                  </a:lnTo>
                  <a:lnTo>
                    <a:pt x="1348753" y="1556385"/>
                  </a:lnTo>
                  <a:lnTo>
                    <a:pt x="1302003" y="1560576"/>
                  </a:lnTo>
                  <a:lnTo>
                    <a:pt x="260095" y="1560576"/>
                  </a:lnTo>
                  <a:lnTo>
                    <a:pt x="213346" y="1556385"/>
                  </a:lnTo>
                  <a:lnTo>
                    <a:pt x="169344" y="1544304"/>
                  </a:lnTo>
                  <a:lnTo>
                    <a:pt x="128825" y="1525065"/>
                  </a:lnTo>
                  <a:lnTo>
                    <a:pt x="92523" y="1499405"/>
                  </a:lnTo>
                  <a:lnTo>
                    <a:pt x="61174" y="1468057"/>
                  </a:lnTo>
                  <a:lnTo>
                    <a:pt x="35512" y="1431756"/>
                  </a:lnTo>
                  <a:lnTo>
                    <a:pt x="16273" y="1391236"/>
                  </a:lnTo>
                  <a:lnTo>
                    <a:pt x="4190" y="1347233"/>
                  </a:lnTo>
                  <a:lnTo>
                    <a:pt x="0" y="1300480"/>
                  </a:lnTo>
                  <a:lnTo>
                    <a:pt x="0" y="260095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887215" y="5445658"/>
            <a:ext cx="7677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LAVORO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160200" y="4788344"/>
            <a:ext cx="1586865" cy="1586865"/>
            <a:chOff x="5160200" y="4788344"/>
            <a:chExt cx="1586865" cy="1586865"/>
          </a:xfrm>
        </p:grpSpPr>
        <p:sp>
          <p:nvSpPr>
            <p:cNvPr id="26" name="object 26"/>
            <p:cNvSpPr/>
            <p:nvPr/>
          </p:nvSpPr>
          <p:spPr>
            <a:xfrm>
              <a:off x="5173218" y="4801362"/>
              <a:ext cx="1560830" cy="1560830"/>
            </a:xfrm>
            <a:custGeom>
              <a:avLst/>
              <a:gdLst/>
              <a:ahLst/>
              <a:cxnLst/>
              <a:rect l="l" t="t" r="r" b="b"/>
              <a:pathLst>
                <a:path w="1560829" h="1560829">
                  <a:moveTo>
                    <a:pt x="1300480" y="0"/>
                  </a:moveTo>
                  <a:lnTo>
                    <a:pt x="260096" y="0"/>
                  </a:lnTo>
                  <a:lnTo>
                    <a:pt x="213346" y="4190"/>
                  </a:lnTo>
                  <a:lnTo>
                    <a:pt x="169344" y="16273"/>
                  </a:lnTo>
                  <a:lnTo>
                    <a:pt x="128825" y="35512"/>
                  </a:lnTo>
                  <a:lnTo>
                    <a:pt x="92523" y="61174"/>
                  </a:lnTo>
                  <a:lnTo>
                    <a:pt x="61174" y="92523"/>
                  </a:lnTo>
                  <a:lnTo>
                    <a:pt x="35512" y="128825"/>
                  </a:lnTo>
                  <a:lnTo>
                    <a:pt x="16273" y="169344"/>
                  </a:lnTo>
                  <a:lnTo>
                    <a:pt x="4190" y="213346"/>
                  </a:lnTo>
                  <a:lnTo>
                    <a:pt x="0" y="260095"/>
                  </a:lnTo>
                  <a:lnTo>
                    <a:pt x="0" y="1300480"/>
                  </a:lnTo>
                  <a:lnTo>
                    <a:pt x="4190" y="1347233"/>
                  </a:lnTo>
                  <a:lnTo>
                    <a:pt x="16273" y="1391236"/>
                  </a:lnTo>
                  <a:lnTo>
                    <a:pt x="35512" y="1431756"/>
                  </a:lnTo>
                  <a:lnTo>
                    <a:pt x="61174" y="1468057"/>
                  </a:lnTo>
                  <a:lnTo>
                    <a:pt x="92523" y="1499405"/>
                  </a:lnTo>
                  <a:lnTo>
                    <a:pt x="128825" y="1525065"/>
                  </a:lnTo>
                  <a:lnTo>
                    <a:pt x="169344" y="1544304"/>
                  </a:lnTo>
                  <a:lnTo>
                    <a:pt x="213346" y="1556385"/>
                  </a:lnTo>
                  <a:lnTo>
                    <a:pt x="260096" y="1560576"/>
                  </a:lnTo>
                  <a:lnTo>
                    <a:pt x="1300480" y="1560576"/>
                  </a:lnTo>
                  <a:lnTo>
                    <a:pt x="1347229" y="1556385"/>
                  </a:lnTo>
                  <a:lnTo>
                    <a:pt x="1391231" y="1544304"/>
                  </a:lnTo>
                  <a:lnTo>
                    <a:pt x="1431750" y="1525065"/>
                  </a:lnTo>
                  <a:lnTo>
                    <a:pt x="1468052" y="1499405"/>
                  </a:lnTo>
                  <a:lnTo>
                    <a:pt x="1499401" y="1468057"/>
                  </a:lnTo>
                  <a:lnTo>
                    <a:pt x="1525063" y="1431756"/>
                  </a:lnTo>
                  <a:lnTo>
                    <a:pt x="1544302" y="1391236"/>
                  </a:lnTo>
                  <a:lnTo>
                    <a:pt x="1556385" y="1347233"/>
                  </a:lnTo>
                  <a:lnTo>
                    <a:pt x="1560576" y="1300480"/>
                  </a:lnTo>
                  <a:lnTo>
                    <a:pt x="1560576" y="260095"/>
                  </a:lnTo>
                  <a:lnTo>
                    <a:pt x="1556385" y="213346"/>
                  </a:lnTo>
                  <a:lnTo>
                    <a:pt x="1544302" y="169344"/>
                  </a:lnTo>
                  <a:lnTo>
                    <a:pt x="1525063" y="128825"/>
                  </a:lnTo>
                  <a:lnTo>
                    <a:pt x="1499401" y="92523"/>
                  </a:lnTo>
                  <a:lnTo>
                    <a:pt x="1468052" y="61174"/>
                  </a:lnTo>
                  <a:lnTo>
                    <a:pt x="1431750" y="35512"/>
                  </a:lnTo>
                  <a:lnTo>
                    <a:pt x="1391231" y="16273"/>
                  </a:lnTo>
                  <a:lnTo>
                    <a:pt x="1347229" y="4190"/>
                  </a:lnTo>
                  <a:lnTo>
                    <a:pt x="1300480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173218" y="4801362"/>
              <a:ext cx="1560830" cy="1560830"/>
            </a:xfrm>
            <a:custGeom>
              <a:avLst/>
              <a:gdLst/>
              <a:ahLst/>
              <a:cxnLst/>
              <a:rect l="l" t="t" r="r" b="b"/>
              <a:pathLst>
                <a:path w="1560829" h="1560829">
                  <a:moveTo>
                    <a:pt x="0" y="260095"/>
                  </a:moveTo>
                  <a:lnTo>
                    <a:pt x="4190" y="213346"/>
                  </a:lnTo>
                  <a:lnTo>
                    <a:pt x="16273" y="169344"/>
                  </a:lnTo>
                  <a:lnTo>
                    <a:pt x="35512" y="128825"/>
                  </a:lnTo>
                  <a:lnTo>
                    <a:pt x="61174" y="92523"/>
                  </a:lnTo>
                  <a:lnTo>
                    <a:pt x="92523" y="61174"/>
                  </a:lnTo>
                  <a:lnTo>
                    <a:pt x="128825" y="35512"/>
                  </a:lnTo>
                  <a:lnTo>
                    <a:pt x="169344" y="16273"/>
                  </a:lnTo>
                  <a:lnTo>
                    <a:pt x="213346" y="4190"/>
                  </a:lnTo>
                  <a:lnTo>
                    <a:pt x="260096" y="0"/>
                  </a:lnTo>
                  <a:lnTo>
                    <a:pt x="1300480" y="0"/>
                  </a:lnTo>
                  <a:lnTo>
                    <a:pt x="1347229" y="4190"/>
                  </a:lnTo>
                  <a:lnTo>
                    <a:pt x="1391231" y="16273"/>
                  </a:lnTo>
                  <a:lnTo>
                    <a:pt x="1431750" y="35512"/>
                  </a:lnTo>
                  <a:lnTo>
                    <a:pt x="1468052" y="61174"/>
                  </a:lnTo>
                  <a:lnTo>
                    <a:pt x="1499401" y="92523"/>
                  </a:lnTo>
                  <a:lnTo>
                    <a:pt x="1525063" y="128825"/>
                  </a:lnTo>
                  <a:lnTo>
                    <a:pt x="1544302" y="169344"/>
                  </a:lnTo>
                  <a:lnTo>
                    <a:pt x="1556385" y="213346"/>
                  </a:lnTo>
                  <a:lnTo>
                    <a:pt x="1560576" y="260095"/>
                  </a:lnTo>
                  <a:lnTo>
                    <a:pt x="1560576" y="1300480"/>
                  </a:lnTo>
                  <a:lnTo>
                    <a:pt x="1556385" y="1347233"/>
                  </a:lnTo>
                  <a:lnTo>
                    <a:pt x="1544302" y="1391236"/>
                  </a:lnTo>
                  <a:lnTo>
                    <a:pt x="1525063" y="1431756"/>
                  </a:lnTo>
                  <a:lnTo>
                    <a:pt x="1499401" y="1468057"/>
                  </a:lnTo>
                  <a:lnTo>
                    <a:pt x="1468052" y="1499405"/>
                  </a:lnTo>
                  <a:lnTo>
                    <a:pt x="1431750" y="1525065"/>
                  </a:lnTo>
                  <a:lnTo>
                    <a:pt x="1391231" y="1544304"/>
                  </a:lnTo>
                  <a:lnTo>
                    <a:pt x="1347229" y="1556385"/>
                  </a:lnTo>
                  <a:lnTo>
                    <a:pt x="1300480" y="1560576"/>
                  </a:lnTo>
                  <a:lnTo>
                    <a:pt x="260096" y="1560576"/>
                  </a:lnTo>
                  <a:lnTo>
                    <a:pt x="213346" y="1556385"/>
                  </a:lnTo>
                  <a:lnTo>
                    <a:pt x="169344" y="1544304"/>
                  </a:lnTo>
                  <a:lnTo>
                    <a:pt x="128825" y="1525065"/>
                  </a:lnTo>
                  <a:lnTo>
                    <a:pt x="92523" y="1499405"/>
                  </a:lnTo>
                  <a:lnTo>
                    <a:pt x="61174" y="1468057"/>
                  </a:lnTo>
                  <a:lnTo>
                    <a:pt x="35512" y="1431756"/>
                  </a:lnTo>
                  <a:lnTo>
                    <a:pt x="16273" y="1391236"/>
                  </a:lnTo>
                  <a:lnTo>
                    <a:pt x="4190" y="1347233"/>
                  </a:lnTo>
                  <a:lnTo>
                    <a:pt x="0" y="1300480"/>
                  </a:lnTo>
                  <a:lnTo>
                    <a:pt x="0" y="260095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375275" y="5261609"/>
            <a:ext cx="1155065" cy="60833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ctr">
              <a:lnSpc>
                <a:spcPts val="1450"/>
              </a:lnSpc>
              <a:spcBef>
                <a:spcPts val="340"/>
              </a:spcBef>
            </a:pP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CARCERE NUOVE EMERGENZE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58824" y="3217164"/>
            <a:ext cx="1656714" cy="52451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81635" marR="169545" indent="-203200">
              <a:lnSpc>
                <a:spcPct val="100000"/>
              </a:lnSpc>
              <a:spcBef>
                <a:spcPts val="325"/>
              </a:spcBef>
            </a:pPr>
            <a:r>
              <a:rPr sz="1400" b="1" spc="-25" dirty="0">
                <a:latin typeface="Arial"/>
                <a:cs typeface="Arial"/>
              </a:rPr>
              <a:t>LABORATORIO </a:t>
            </a:r>
            <a:r>
              <a:rPr sz="1400" b="1" spc="-10" dirty="0">
                <a:latin typeface="Arial"/>
                <a:cs typeface="Arial"/>
              </a:rPr>
              <a:t>SOLIDALE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58824" y="3855720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285750" marR="271145" indent="45720">
              <a:lnSpc>
                <a:spcPct val="100000"/>
              </a:lnSpc>
              <a:spcBef>
                <a:spcPts val="315"/>
              </a:spcBef>
            </a:pPr>
            <a:r>
              <a:rPr sz="1400" b="1" spc="-10" dirty="0">
                <a:latin typeface="Arial"/>
                <a:cs typeface="Arial"/>
              </a:rPr>
              <a:t>PROGETTO AUTONOMIA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15556" y="5927434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39065" marR="131445" indent="191770">
              <a:lnSpc>
                <a:spcPct val="100000"/>
              </a:lnSpc>
              <a:spcBef>
                <a:spcPts val="320"/>
              </a:spcBef>
            </a:pPr>
            <a:r>
              <a:rPr sz="1400" b="1" spc="-10" dirty="0">
                <a:latin typeface="Arial"/>
                <a:cs typeface="Arial"/>
              </a:rPr>
              <a:t>PROGETTO CRESCENZAGO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58824" y="2589276"/>
            <a:ext cx="1645920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50850" marR="443865" indent="99060">
              <a:lnSpc>
                <a:spcPct val="100000"/>
              </a:lnSpc>
              <a:spcBef>
                <a:spcPts val="315"/>
              </a:spcBef>
            </a:pPr>
            <a:r>
              <a:rPr sz="1400" b="1" spc="-10" dirty="0">
                <a:latin typeface="Arial"/>
                <a:cs typeface="Arial"/>
              </a:rPr>
              <a:t>CITTA’ VISIBILE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267967" y="2589277"/>
            <a:ext cx="5773293" cy="4153280"/>
            <a:chOff x="1267967" y="2589277"/>
            <a:chExt cx="5773293" cy="4153280"/>
          </a:xfrm>
        </p:grpSpPr>
        <p:sp>
          <p:nvSpPr>
            <p:cNvPr id="34" name="object 34"/>
            <p:cNvSpPr/>
            <p:nvPr/>
          </p:nvSpPr>
          <p:spPr>
            <a:xfrm>
              <a:off x="2990088" y="2958973"/>
              <a:ext cx="935355" cy="594995"/>
            </a:xfrm>
            <a:custGeom>
              <a:avLst/>
              <a:gdLst/>
              <a:ahLst/>
              <a:cxnLst/>
              <a:rect l="l" t="t" r="r" b="b"/>
              <a:pathLst>
                <a:path w="935354" h="594995">
                  <a:moveTo>
                    <a:pt x="88264" y="0"/>
                  </a:moveTo>
                  <a:lnTo>
                    <a:pt x="0" y="374141"/>
                  </a:lnTo>
                  <a:lnTo>
                    <a:pt x="935354" y="594740"/>
                  </a:lnTo>
                  <a:lnTo>
                    <a:pt x="8826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963166" y="2589277"/>
              <a:ext cx="105028" cy="1789684"/>
            </a:xfrm>
            <a:custGeom>
              <a:avLst/>
              <a:gdLst/>
              <a:ahLst/>
              <a:cxnLst/>
              <a:rect l="l" t="t" r="r" b="b"/>
              <a:pathLst>
                <a:path w="78105" h="2426335">
                  <a:moveTo>
                    <a:pt x="77724" y="0"/>
                  </a:moveTo>
                  <a:lnTo>
                    <a:pt x="0" y="0"/>
                  </a:lnTo>
                  <a:lnTo>
                    <a:pt x="0" y="2426208"/>
                  </a:lnTo>
                  <a:lnTo>
                    <a:pt x="77724" y="2426208"/>
                  </a:lnTo>
                  <a:lnTo>
                    <a:pt x="7772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6" name="object 36"/>
            <p:cNvSpPr/>
            <p:nvPr/>
          </p:nvSpPr>
          <p:spPr>
            <a:xfrm>
              <a:off x="6180582" y="3128137"/>
              <a:ext cx="833755" cy="436880"/>
            </a:xfrm>
            <a:custGeom>
              <a:avLst/>
              <a:gdLst/>
              <a:ahLst/>
              <a:cxnLst/>
              <a:rect l="l" t="t" r="r" b="b"/>
              <a:pathLst>
                <a:path w="833754" h="436879">
                  <a:moveTo>
                    <a:pt x="802766" y="0"/>
                  </a:moveTo>
                  <a:lnTo>
                    <a:pt x="0" y="436372"/>
                  </a:lnTo>
                  <a:lnTo>
                    <a:pt x="833500" y="366522"/>
                  </a:lnTo>
                  <a:lnTo>
                    <a:pt x="80276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963155" y="2796540"/>
              <a:ext cx="78105" cy="1811020"/>
            </a:xfrm>
            <a:custGeom>
              <a:avLst/>
              <a:gdLst/>
              <a:ahLst/>
              <a:cxnLst/>
              <a:rect l="l" t="t" r="r" b="b"/>
              <a:pathLst>
                <a:path w="78104" h="1811020">
                  <a:moveTo>
                    <a:pt x="77724" y="0"/>
                  </a:moveTo>
                  <a:lnTo>
                    <a:pt x="0" y="0"/>
                  </a:lnTo>
                  <a:lnTo>
                    <a:pt x="0" y="1810512"/>
                  </a:lnTo>
                  <a:lnTo>
                    <a:pt x="77724" y="1810512"/>
                  </a:lnTo>
                  <a:lnTo>
                    <a:pt x="7772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267967" y="6100572"/>
              <a:ext cx="1656714" cy="641985"/>
            </a:xfrm>
            <a:custGeom>
              <a:avLst/>
              <a:gdLst/>
              <a:ahLst/>
              <a:cxnLst/>
              <a:rect l="l" t="t" r="r" b="b"/>
              <a:pathLst>
                <a:path w="1656714" h="641984">
                  <a:moveTo>
                    <a:pt x="0" y="641603"/>
                  </a:moveTo>
                  <a:lnTo>
                    <a:pt x="1656588" y="641603"/>
                  </a:lnTo>
                  <a:lnTo>
                    <a:pt x="1656588" y="0"/>
                  </a:lnTo>
                  <a:lnTo>
                    <a:pt x="0" y="0"/>
                  </a:lnTo>
                  <a:lnTo>
                    <a:pt x="0" y="641603"/>
                  </a:lnTo>
                  <a:close/>
                </a:path>
              </a:pathLst>
            </a:custGeom>
            <a:ln w="9144">
              <a:solidFill>
                <a:srgbClr val="00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7106411" y="2810255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29259" marR="247650" indent="-173990">
              <a:lnSpc>
                <a:spcPct val="100000"/>
              </a:lnSpc>
              <a:spcBef>
                <a:spcPts val="315"/>
              </a:spcBef>
            </a:pPr>
            <a:r>
              <a:rPr sz="1400" b="1" spc="-10" dirty="0">
                <a:latin typeface="Arial"/>
                <a:cs typeface="Arial"/>
              </a:rPr>
              <a:t>PROVIAMOCI ASSIEME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106411" y="3447288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14020" marR="265430" indent="-139065">
              <a:lnSpc>
                <a:spcPct val="100000"/>
              </a:lnSpc>
              <a:spcBef>
                <a:spcPts val="320"/>
              </a:spcBef>
            </a:pPr>
            <a:r>
              <a:rPr sz="1400" b="1" spc="-10" dirty="0">
                <a:latin typeface="Arial"/>
                <a:cs typeface="Arial"/>
              </a:rPr>
              <a:t>SUPPORTED HOUSING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15556" y="4084320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10185" marR="201930" indent="91440">
              <a:lnSpc>
                <a:spcPct val="100000"/>
              </a:lnSpc>
              <a:spcBef>
                <a:spcPts val="325"/>
              </a:spcBef>
            </a:pPr>
            <a:r>
              <a:rPr sz="1400" b="1" spc="-10" dirty="0">
                <a:latin typeface="Arial"/>
                <a:cs typeface="Arial"/>
              </a:rPr>
              <a:t>INTERVENTI TERRITORIALI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281683" y="5332476"/>
            <a:ext cx="1623060" cy="64198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40690" marR="294005" indent="-134620">
              <a:lnSpc>
                <a:spcPct val="100000"/>
              </a:lnSpc>
              <a:spcBef>
                <a:spcPts val="325"/>
              </a:spcBef>
            </a:pPr>
            <a:r>
              <a:rPr sz="1400" b="1" spc="-10" dirty="0">
                <a:latin typeface="Arial"/>
                <a:cs typeface="Arial"/>
              </a:rPr>
              <a:t>FUTURO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AL </a:t>
            </a:r>
            <a:r>
              <a:rPr sz="1400" b="1" spc="-10" dirty="0">
                <a:latin typeface="Arial"/>
                <a:cs typeface="Arial"/>
              </a:rPr>
              <a:t>LAVORO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83233" y="6129629"/>
            <a:ext cx="12299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444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PRASSI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E </a:t>
            </a:r>
            <a:r>
              <a:rPr sz="1400" b="1" dirty="0">
                <a:latin typeface="Arial"/>
                <a:cs typeface="Arial"/>
              </a:rPr>
              <a:t>PERCORSI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AL </a:t>
            </a:r>
            <a:r>
              <a:rPr sz="1400" b="1" spc="-10" dirty="0">
                <a:latin typeface="Arial"/>
                <a:cs typeface="Arial"/>
              </a:rPr>
              <a:t>LAVORO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2970276" y="5332474"/>
            <a:ext cx="4102989" cy="1409700"/>
            <a:chOff x="2970276" y="5332474"/>
            <a:chExt cx="4102989" cy="1409700"/>
          </a:xfrm>
        </p:grpSpPr>
        <p:sp>
          <p:nvSpPr>
            <p:cNvPr id="45" name="object 45"/>
            <p:cNvSpPr/>
            <p:nvPr/>
          </p:nvSpPr>
          <p:spPr>
            <a:xfrm>
              <a:off x="3000248" y="5618708"/>
              <a:ext cx="741680" cy="392430"/>
            </a:xfrm>
            <a:custGeom>
              <a:avLst/>
              <a:gdLst/>
              <a:ahLst/>
              <a:cxnLst/>
              <a:rect l="l" t="t" r="r" b="b"/>
              <a:pathLst>
                <a:path w="741679" h="392429">
                  <a:moveTo>
                    <a:pt x="741172" y="0"/>
                  </a:moveTo>
                  <a:lnTo>
                    <a:pt x="0" y="107657"/>
                  </a:lnTo>
                  <a:lnTo>
                    <a:pt x="41401" y="392150"/>
                  </a:lnTo>
                  <a:lnTo>
                    <a:pt x="74117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970276" y="5332474"/>
              <a:ext cx="78105" cy="1409700"/>
            </a:xfrm>
            <a:custGeom>
              <a:avLst/>
              <a:gdLst/>
              <a:ahLst/>
              <a:cxnLst/>
              <a:rect l="l" t="t" r="r" b="b"/>
              <a:pathLst>
                <a:path w="78105" h="1409700">
                  <a:moveTo>
                    <a:pt x="77724" y="0"/>
                  </a:moveTo>
                  <a:lnTo>
                    <a:pt x="0" y="0"/>
                  </a:lnTo>
                  <a:lnTo>
                    <a:pt x="0" y="1409699"/>
                  </a:lnTo>
                  <a:lnTo>
                    <a:pt x="77724" y="1409699"/>
                  </a:lnTo>
                  <a:lnTo>
                    <a:pt x="7772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529451" y="5433568"/>
              <a:ext cx="504190" cy="136525"/>
            </a:xfrm>
            <a:custGeom>
              <a:avLst/>
              <a:gdLst/>
              <a:ahLst/>
              <a:cxnLst/>
              <a:rect l="l" t="t" r="r" b="b"/>
              <a:pathLst>
                <a:path w="504190" h="136525">
                  <a:moveTo>
                    <a:pt x="473582" y="0"/>
                  </a:moveTo>
                  <a:lnTo>
                    <a:pt x="0" y="105409"/>
                  </a:lnTo>
                  <a:lnTo>
                    <a:pt x="503808" y="136016"/>
                  </a:lnTo>
                  <a:lnTo>
                    <a:pt x="47358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014337" y="5355336"/>
              <a:ext cx="58928" cy="1095338"/>
            </a:xfrm>
            <a:custGeom>
              <a:avLst/>
              <a:gdLst/>
              <a:ahLst/>
              <a:cxnLst/>
              <a:rect l="l" t="t" r="r" b="b"/>
              <a:pathLst>
                <a:path w="78104" h="523239">
                  <a:moveTo>
                    <a:pt x="77724" y="0"/>
                  </a:moveTo>
                  <a:lnTo>
                    <a:pt x="0" y="0"/>
                  </a:lnTo>
                  <a:lnTo>
                    <a:pt x="0" y="522731"/>
                  </a:lnTo>
                  <a:lnTo>
                    <a:pt x="77724" y="522731"/>
                  </a:lnTo>
                  <a:lnTo>
                    <a:pt x="7772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7115556" y="5359908"/>
            <a:ext cx="1656714" cy="523240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363855" marR="321310" indent="-32384">
              <a:lnSpc>
                <a:spcPct val="100000"/>
              </a:lnSpc>
              <a:spcBef>
                <a:spcPts val="320"/>
              </a:spcBef>
            </a:pPr>
            <a:r>
              <a:rPr sz="1400" b="1" spc="-10" dirty="0">
                <a:latin typeface="Arial"/>
                <a:cs typeface="Arial"/>
              </a:rPr>
              <a:t>PROGETTO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10" dirty="0">
                <a:latin typeface="Arial"/>
                <a:cs typeface="Arial"/>
              </a:rPr>
              <a:t> ITINERE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732" y="2034539"/>
            <a:ext cx="7753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Milano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816376"/>
          </a:xfrm>
          <a:prstGeom prst="rect">
            <a:avLst/>
          </a:prstGeom>
        </p:spPr>
        <p:txBody>
          <a:bodyPr vert="horz" wrap="square" lIns="0" tIns="76961" rIns="0" bIns="0" rtlCol="0">
            <a:spAutoFit/>
          </a:bodyPr>
          <a:lstStyle/>
          <a:p>
            <a:pPr marL="29400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LE</a:t>
            </a:r>
            <a:r>
              <a:rPr sz="2400" spc="-30" dirty="0"/>
              <a:t> </a:t>
            </a:r>
            <a:r>
              <a:rPr sz="2400" dirty="0"/>
              <a:t>AZIONI</a:t>
            </a:r>
            <a:r>
              <a:rPr sz="2400" spc="-30" dirty="0"/>
              <a:t> </a:t>
            </a:r>
            <a:r>
              <a:rPr sz="2400" dirty="0"/>
              <a:t>IN</a:t>
            </a:r>
            <a:r>
              <a:rPr sz="2400" spc="-15" dirty="0"/>
              <a:t> </a:t>
            </a:r>
            <a:r>
              <a:rPr sz="2400" dirty="0"/>
              <a:t>CITTA’,</a:t>
            </a:r>
            <a:r>
              <a:rPr sz="2400" spc="-5" dirty="0"/>
              <a:t> </a:t>
            </a:r>
            <a:r>
              <a:rPr sz="2400" dirty="0"/>
              <a:t>NEI</a:t>
            </a:r>
            <a:r>
              <a:rPr sz="2400" spc="-30" dirty="0"/>
              <a:t> </a:t>
            </a:r>
            <a:r>
              <a:rPr sz="2400" dirty="0"/>
              <a:t>QUARTIERI</a:t>
            </a:r>
            <a:r>
              <a:rPr sz="2400" spc="-40" dirty="0"/>
              <a:t> </a:t>
            </a:r>
            <a:r>
              <a:rPr sz="2400" dirty="0"/>
              <a:t>E</a:t>
            </a:r>
            <a:r>
              <a:rPr sz="2400" spc="-10" dirty="0"/>
              <a:t> </a:t>
            </a:r>
            <a:r>
              <a:rPr sz="2400" dirty="0"/>
              <a:t>NELLE</a:t>
            </a:r>
            <a:r>
              <a:rPr sz="2400" spc="-30" dirty="0"/>
              <a:t> </a:t>
            </a:r>
            <a:r>
              <a:rPr sz="2400" spc="-10" dirty="0"/>
              <a:t>PRIFERIE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78863" y="1285748"/>
            <a:ext cx="15716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Arial"/>
                <a:cs typeface="Arial"/>
              </a:rPr>
              <a:t>81</a:t>
            </a:r>
            <a:r>
              <a:rPr sz="2800" b="1" spc="-1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Azioni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41119" y="1264919"/>
            <a:ext cx="413384" cy="532130"/>
            <a:chOff x="1341119" y="1264919"/>
            <a:chExt cx="413384" cy="532130"/>
          </a:xfrm>
        </p:grpSpPr>
        <p:sp>
          <p:nvSpPr>
            <p:cNvPr id="6" name="object 6"/>
            <p:cNvSpPr/>
            <p:nvPr/>
          </p:nvSpPr>
          <p:spPr>
            <a:xfrm>
              <a:off x="1345691" y="1269491"/>
              <a:ext cx="403860" cy="523240"/>
            </a:xfrm>
            <a:custGeom>
              <a:avLst/>
              <a:gdLst/>
              <a:ahLst/>
              <a:cxnLst/>
              <a:rect l="l" t="t" r="r" b="b"/>
              <a:pathLst>
                <a:path w="403860" h="523239">
                  <a:moveTo>
                    <a:pt x="0" y="0"/>
                  </a:moveTo>
                  <a:lnTo>
                    <a:pt x="0" y="522732"/>
                  </a:lnTo>
                  <a:lnTo>
                    <a:pt x="403859" y="2613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45691" y="1269491"/>
              <a:ext cx="403860" cy="523240"/>
            </a:xfrm>
            <a:custGeom>
              <a:avLst/>
              <a:gdLst/>
              <a:ahLst/>
              <a:cxnLst/>
              <a:rect l="l" t="t" r="r" b="b"/>
              <a:pathLst>
                <a:path w="403860" h="523239">
                  <a:moveTo>
                    <a:pt x="0" y="0"/>
                  </a:moveTo>
                  <a:lnTo>
                    <a:pt x="403859" y="261366"/>
                  </a:lnTo>
                  <a:lnTo>
                    <a:pt x="0" y="522732"/>
                  </a:lnTo>
                  <a:lnTo>
                    <a:pt x="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5067" y="6006084"/>
            <a:ext cx="452755" cy="360045"/>
          </a:xfrm>
          <a:custGeom>
            <a:avLst/>
            <a:gdLst/>
            <a:ahLst/>
            <a:cxnLst/>
            <a:rect l="l" t="t" r="r" b="b"/>
            <a:pathLst>
              <a:path w="452755" h="360045">
                <a:moveTo>
                  <a:pt x="272795" y="0"/>
                </a:moveTo>
                <a:lnTo>
                  <a:pt x="0" y="0"/>
                </a:lnTo>
                <a:lnTo>
                  <a:pt x="0" y="359663"/>
                </a:lnTo>
                <a:lnTo>
                  <a:pt x="272795" y="359663"/>
                </a:lnTo>
                <a:lnTo>
                  <a:pt x="452628" y="179831"/>
                </a:lnTo>
                <a:lnTo>
                  <a:pt x="272795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87527" y="5943091"/>
            <a:ext cx="5975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620" marR="5080" indent="-121920" algn="just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Interventi </a:t>
            </a:r>
            <a:r>
              <a:rPr sz="1000" b="1" dirty="0">
                <a:latin typeface="Arial"/>
                <a:cs typeface="Arial"/>
              </a:rPr>
              <a:t>rivolti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50" dirty="0">
                <a:latin typeface="Arial"/>
                <a:cs typeface="Arial"/>
              </a:rPr>
              <a:t>a </a:t>
            </a:r>
            <a:r>
              <a:rPr sz="1000" b="1" dirty="0">
                <a:latin typeface="Arial"/>
                <a:cs typeface="Arial"/>
              </a:rPr>
              <a:t>tutta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la</a:t>
            </a:r>
            <a:endParaRPr sz="1000">
              <a:latin typeface="Arial"/>
              <a:cs typeface="Arial"/>
            </a:endParaRPr>
          </a:p>
          <a:p>
            <a:pPr marL="323215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città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9844" y="2162555"/>
            <a:ext cx="1501165" cy="567537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1539239" y="3637788"/>
            <a:ext cx="5233035" cy="2988945"/>
            <a:chOff x="1539239" y="3637788"/>
            <a:chExt cx="5233035" cy="2988945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57955" y="3637788"/>
              <a:ext cx="3314078" cy="298856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9239" y="4434840"/>
              <a:ext cx="1516380" cy="554736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4012691" y="1086624"/>
            <a:ext cx="4838700" cy="1784985"/>
            <a:chOff x="4012691" y="1086624"/>
            <a:chExt cx="4838700" cy="1784985"/>
          </a:xfrm>
        </p:grpSpPr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18075" y="2034539"/>
              <a:ext cx="1448409" cy="64318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53839" y="1104887"/>
              <a:ext cx="4797552" cy="103480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18503" y="2226563"/>
              <a:ext cx="1448409" cy="64456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12691" y="1086624"/>
              <a:ext cx="4821936" cy="1130795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4328159" y="2767583"/>
            <a:ext cx="1655445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latin typeface="Arial"/>
                <a:cs typeface="Arial"/>
              </a:rPr>
              <a:t>LABORATORIO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SOLIDALE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34428" y="5248655"/>
            <a:ext cx="1771014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345"/>
              </a:spcBef>
            </a:pPr>
            <a:r>
              <a:rPr sz="900" b="1" dirty="0">
                <a:latin typeface="Arial"/>
                <a:cs typeface="Arial"/>
              </a:rPr>
              <a:t>PROGETTO</a:t>
            </a:r>
            <a:r>
              <a:rPr sz="900" b="1" spc="-10" dirty="0">
                <a:latin typeface="Arial"/>
                <a:cs typeface="Arial"/>
              </a:rPr>
              <a:t> CRESCENZAGO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42484" y="2996437"/>
            <a:ext cx="2099945" cy="2381250"/>
          </a:xfrm>
          <a:custGeom>
            <a:avLst/>
            <a:gdLst/>
            <a:ahLst/>
            <a:cxnLst/>
            <a:rect l="l" t="t" r="r" b="b"/>
            <a:pathLst>
              <a:path w="2099945" h="2381250">
                <a:moveTo>
                  <a:pt x="350901" y="1136142"/>
                </a:moveTo>
                <a:lnTo>
                  <a:pt x="322872" y="1143381"/>
                </a:lnTo>
                <a:lnTo>
                  <a:pt x="27940" y="0"/>
                </a:lnTo>
                <a:lnTo>
                  <a:pt x="0" y="7112"/>
                </a:lnTo>
                <a:lnTo>
                  <a:pt x="294817" y="1150632"/>
                </a:lnTo>
                <a:lnTo>
                  <a:pt x="266827" y="1157859"/>
                </a:lnTo>
                <a:lnTo>
                  <a:pt x="330581" y="1231138"/>
                </a:lnTo>
                <a:lnTo>
                  <a:pt x="344779" y="1164717"/>
                </a:lnTo>
                <a:lnTo>
                  <a:pt x="350901" y="1136142"/>
                </a:lnTo>
                <a:close/>
              </a:path>
              <a:path w="2099945" h="2381250">
                <a:moveTo>
                  <a:pt x="2099818" y="2355850"/>
                </a:moveTo>
                <a:lnTo>
                  <a:pt x="1291018" y="1879231"/>
                </a:lnTo>
                <a:lnTo>
                  <a:pt x="1295349" y="1871853"/>
                </a:lnTo>
                <a:lnTo>
                  <a:pt x="1305687" y="1854327"/>
                </a:lnTo>
                <a:lnTo>
                  <a:pt x="1208786" y="1847596"/>
                </a:lnTo>
                <a:lnTo>
                  <a:pt x="1261618" y="1929130"/>
                </a:lnTo>
                <a:lnTo>
                  <a:pt x="1276273" y="1904250"/>
                </a:lnTo>
                <a:lnTo>
                  <a:pt x="2085086" y="2380869"/>
                </a:lnTo>
                <a:lnTo>
                  <a:pt x="2099818" y="2355850"/>
                </a:lnTo>
                <a:close/>
              </a:path>
            </a:pathLst>
          </a:custGeom>
          <a:solidFill>
            <a:srgbClr val="E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505711" y="5097779"/>
            <a:ext cx="1656714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350"/>
              </a:spcBef>
            </a:pPr>
            <a:r>
              <a:rPr sz="900" b="1" dirty="0">
                <a:latin typeface="Arial"/>
                <a:cs typeface="Arial"/>
              </a:rPr>
              <a:t>PROGETTO</a:t>
            </a:r>
            <a:r>
              <a:rPr sz="900" b="1" spc="-10" dirty="0">
                <a:latin typeface="Arial"/>
                <a:cs typeface="Arial"/>
              </a:rPr>
              <a:t> AUTONOMIA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66672" y="6208776"/>
            <a:ext cx="1813560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350"/>
              </a:spcBef>
            </a:pPr>
            <a:r>
              <a:rPr sz="900" b="1" dirty="0">
                <a:latin typeface="Arial"/>
                <a:cs typeface="Arial"/>
              </a:rPr>
              <a:t>INTERVENTI </a:t>
            </a:r>
            <a:r>
              <a:rPr sz="900" b="1" spc="-10" dirty="0">
                <a:latin typeface="Arial"/>
                <a:cs typeface="Arial"/>
              </a:rPr>
              <a:t>TERRITORIALI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485009" y="3276980"/>
            <a:ext cx="2345055" cy="2320290"/>
          </a:xfrm>
          <a:custGeom>
            <a:avLst/>
            <a:gdLst/>
            <a:ahLst/>
            <a:cxnLst/>
            <a:rect l="l" t="t" r="r" b="b"/>
            <a:pathLst>
              <a:path w="2345054" h="2320290">
                <a:moveTo>
                  <a:pt x="2121535" y="1655445"/>
                </a:moveTo>
                <a:lnTo>
                  <a:pt x="2120608" y="1655191"/>
                </a:lnTo>
                <a:lnTo>
                  <a:pt x="2027936" y="1629537"/>
                </a:lnTo>
                <a:lnTo>
                  <a:pt x="2033485" y="1657985"/>
                </a:lnTo>
                <a:lnTo>
                  <a:pt x="675259" y="1923669"/>
                </a:lnTo>
                <a:lnTo>
                  <a:pt x="680847" y="1952129"/>
                </a:lnTo>
                <a:lnTo>
                  <a:pt x="2039010" y="1686293"/>
                </a:lnTo>
                <a:lnTo>
                  <a:pt x="2044573" y="1714754"/>
                </a:lnTo>
                <a:lnTo>
                  <a:pt x="2121535" y="1655445"/>
                </a:lnTo>
                <a:close/>
              </a:path>
              <a:path w="2345054" h="2320290">
                <a:moveTo>
                  <a:pt x="2324354" y="1259840"/>
                </a:moveTo>
                <a:lnTo>
                  <a:pt x="2308656" y="1235964"/>
                </a:lnTo>
                <a:lnTo>
                  <a:pt x="2271014" y="1178687"/>
                </a:lnTo>
                <a:lnTo>
                  <a:pt x="2256485" y="1203706"/>
                </a:lnTo>
                <a:lnTo>
                  <a:pt x="180848" y="0"/>
                </a:lnTo>
                <a:lnTo>
                  <a:pt x="166370" y="25146"/>
                </a:lnTo>
                <a:lnTo>
                  <a:pt x="2241981" y="1228712"/>
                </a:lnTo>
                <a:lnTo>
                  <a:pt x="2227453" y="1253744"/>
                </a:lnTo>
                <a:lnTo>
                  <a:pt x="2324354" y="1259840"/>
                </a:lnTo>
                <a:close/>
              </a:path>
              <a:path w="2345054" h="2320290">
                <a:moveTo>
                  <a:pt x="2344801" y="2285238"/>
                </a:moveTo>
                <a:lnTo>
                  <a:pt x="2262632" y="2233549"/>
                </a:lnTo>
                <a:lnTo>
                  <a:pt x="2259787" y="2262365"/>
                </a:lnTo>
                <a:lnTo>
                  <a:pt x="2794" y="2040382"/>
                </a:lnTo>
                <a:lnTo>
                  <a:pt x="0" y="2069084"/>
                </a:lnTo>
                <a:lnTo>
                  <a:pt x="2256955" y="2291194"/>
                </a:lnTo>
                <a:lnTo>
                  <a:pt x="2254123" y="2319959"/>
                </a:lnTo>
                <a:lnTo>
                  <a:pt x="2325560" y="2292604"/>
                </a:lnTo>
                <a:lnTo>
                  <a:pt x="2344801" y="2285238"/>
                </a:lnTo>
                <a:close/>
              </a:path>
            </a:pathLst>
          </a:custGeom>
          <a:solidFill>
            <a:srgbClr val="E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558795" y="2782823"/>
            <a:ext cx="1655445" cy="230504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335"/>
              </a:spcBef>
            </a:pPr>
            <a:r>
              <a:rPr sz="900" b="1" dirty="0">
                <a:latin typeface="Arial"/>
                <a:cs typeface="Arial"/>
              </a:rPr>
              <a:t>CITTA’</a:t>
            </a:r>
            <a:r>
              <a:rPr sz="900" b="1" spc="-30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VISIBILE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636390" y="3013836"/>
            <a:ext cx="1009015" cy="1258570"/>
          </a:xfrm>
          <a:custGeom>
            <a:avLst/>
            <a:gdLst/>
            <a:ahLst/>
            <a:cxnLst/>
            <a:rect l="l" t="t" r="r" b="b"/>
            <a:pathLst>
              <a:path w="1009014" h="1258570">
                <a:moveTo>
                  <a:pt x="943223" y="1199265"/>
                </a:moveTo>
                <a:lnTo>
                  <a:pt x="920623" y="1217295"/>
                </a:lnTo>
                <a:lnTo>
                  <a:pt x="1008761" y="1258189"/>
                </a:lnTo>
                <a:lnTo>
                  <a:pt x="998573" y="1210564"/>
                </a:lnTo>
                <a:lnTo>
                  <a:pt x="952246" y="1210564"/>
                </a:lnTo>
                <a:lnTo>
                  <a:pt x="943223" y="1199265"/>
                </a:lnTo>
                <a:close/>
              </a:path>
              <a:path w="1009014" h="1258570">
                <a:moveTo>
                  <a:pt x="965829" y="1181231"/>
                </a:moveTo>
                <a:lnTo>
                  <a:pt x="943223" y="1199265"/>
                </a:lnTo>
                <a:lnTo>
                  <a:pt x="952246" y="1210564"/>
                </a:lnTo>
                <a:lnTo>
                  <a:pt x="974851" y="1192530"/>
                </a:lnTo>
                <a:lnTo>
                  <a:pt x="965829" y="1181231"/>
                </a:lnTo>
                <a:close/>
              </a:path>
              <a:path w="1009014" h="1258570">
                <a:moveTo>
                  <a:pt x="988441" y="1163193"/>
                </a:moveTo>
                <a:lnTo>
                  <a:pt x="965829" y="1181231"/>
                </a:lnTo>
                <a:lnTo>
                  <a:pt x="974851" y="1192530"/>
                </a:lnTo>
                <a:lnTo>
                  <a:pt x="952246" y="1210564"/>
                </a:lnTo>
                <a:lnTo>
                  <a:pt x="998573" y="1210564"/>
                </a:lnTo>
                <a:lnTo>
                  <a:pt x="988441" y="1163193"/>
                </a:lnTo>
                <a:close/>
              </a:path>
              <a:path w="1009014" h="1258570">
                <a:moveTo>
                  <a:pt x="22606" y="0"/>
                </a:moveTo>
                <a:lnTo>
                  <a:pt x="0" y="18034"/>
                </a:lnTo>
                <a:lnTo>
                  <a:pt x="943223" y="1199265"/>
                </a:lnTo>
                <a:lnTo>
                  <a:pt x="965829" y="1181231"/>
                </a:lnTo>
                <a:lnTo>
                  <a:pt x="22606" y="0"/>
                </a:lnTo>
                <a:close/>
              </a:path>
            </a:pathLst>
          </a:custGeom>
          <a:solidFill>
            <a:srgbClr val="E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156704" y="6240779"/>
            <a:ext cx="1656714" cy="230504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340"/>
              </a:spcBef>
            </a:pPr>
            <a:r>
              <a:rPr sz="900" b="1" spc="-10" dirty="0">
                <a:latin typeface="Arial"/>
                <a:cs typeface="Arial"/>
              </a:rPr>
              <a:t>PROVIAMOCIASSIEME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424939" y="3381755"/>
            <a:ext cx="7247890" cy="2986405"/>
            <a:chOff x="1424939" y="3381755"/>
            <a:chExt cx="7247890" cy="2986405"/>
          </a:xfrm>
        </p:grpSpPr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4427" y="5620511"/>
              <a:ext cx="1437799" cy="54335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287261" y="5680710"/>
              <a:ext cx="880110" cy="687705"/>
            </a:xfrm>
            <a:custGeom>
              <a:avLst/>
              <a:gdLst/>
              <a:ahLst/>
              <a:cxnLst/>
              <a:rect l="l" t="t" r="r" b="b"/>
              <a:pathLst>
                <a:path w="880109" h="687704">
                  <a:moveTo>
                    <a:pt x="77503" y="41824"/>
                  </a:moveTo>
                  <a:lnTo>
                    <a:pt x="59745" y="64726"/>
                  </a:lnTo>
                  <a:lnTo>
                    <a:pt x="862203" y="687260"/>
                  </a:lnTo>
                  <a:lnTo>
                    <a:pt x="879983" y="664387"/>
                  </a:lnTo>
                  <a:lnTo>
                    <a:pt x="77503" y="41824"/>
                  </a:lnTo>
                  <a:close/>
                </a:path>
                <a:path w="880109" h="687704">
                  <a:moveTo>
                    <a:pt x="0" y="0"/>
                  </a:moveTo>
                  <a:lnTo>
                    <a:pt x="42037" y="87566"/>
                  </a:lnTo>
                  <a:lnTo>
                    <a:pt x="59745" y="64726"/>
                  </a:lnTo>
                  <a:lnTo>
                    <a:pt x="48260" y="55816"/>
                  </a:lnTo>
                  <a:lnTo>
                    <a:pt x="66039" y="32931"/>
                  </a:lnTo>
                  <a:lnTo>
                    <a:pt x="84398" y="32931"/>
                  </a:lnTo>
                  <a:lnTo>
                    <a:pt x="95250" y="18935"/>
                  </a:lnTo>
                  <a:lnTo>
                    <a:pt x="0" y="0"/>
                  </a:lnTo>
                  <a:close/>
                </a:path>
                <a:path w="880109" h="687704">
                  <a:moveTo>
                    <a:pt x="66039" y="32931"/>
                  </a:moveTo>
                  <a:lnTo>
                    <a:pt x="48260" y="55816"/>
                  </a:lnTo>
                  <a:lnTo>
                    <a:pt x="59745" y="64726"/>
                  </a:lnTo>
                  <a:lnTo>
                    <a:pt x="77503" y="41824"/>
                  </a:lnTo>
                  <a:lnTo>
                    <a:pt x="66039" y="32931"/>
                  </a:lnTo>
                  <a:close/>
                </a:path>
                <a:path w="880109" h="687704">
                  <a:moveTo>
                    <a:pt x="84398" y="32931"/>
                  </a:moveTo>
                  <a:lnTo>
                    <a:pt x="66039" y="32931"/>
                  </a:lnTo>
                  <a:lnTo>
                    <a:pt x="77503" y="41824"/>
                  </a:lnTo>
                  <a:lnTo>
                    <a:pt x="84398" y="32931"/>
                  </a:lnTo>
                  <a:close/>
                </a:path>
              </a:pathLst>
            </a:custGeom>
            <a:solidFill>
              <a:srgbClr val="EA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24939" y="3381755"/>
              <a:ext cx="1392936" cy="51054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3351" y="5577839"/>
              <a:ext cx="1514856" cy="608076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1187196" y="3941064"/>
            <a:ext cx="1975485" cy="36893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744220" marR="308610" indent="-429895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latin typeface="Arial"/>
                <a:cs typeface="Arial"/>
              </a:rPr>
              <a:t>PRASSI</a:t>
            </a:r>
            <a:r>
              <a:rPr sz="900" b="1" spc="-1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E</a:t>
            </a:r>
            <a:r>
              <a:rPr sz="900" b="1" spc="-1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PERCORSI</a:t>
            </a:r>
            <a:r>
              <a:rPr sz="900" b="1" spc="-15" dirty="0">
                <a:latin typeface="Arial"/>
                <a:cs typeface="Arial"/>
              </a:rPr>
              <a:t> </a:t>
            </a:r>
            <a:r>
              <a:rPr sz="900" b="1" spc="-25" dirty="0">
                <a:latin typeface="Arial"/>
                <a:cs typeface="Arial"/>
              </a:rPr>
              <a:t>AL </a:t>
            </a:r>
            <a:r>
              <a:rPr sz="900" b="1" spc="-10" dirty="0">
                <a:latin typeface="Arial"/>
                <a:cs typeface="Arial"/>
              </a:rPr>
              <a:t>LAVORO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134360" y="2999232"/>
            <a:ext cx="5668645" cy="1513205"/>
            <a:chOff x="3134360" y="2999232"/>
            <a:chExt cx="5668645" cy="1513205"/>
          </a:xfrm>
        </p:grpSpPr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01483" y="3409188"/>
              <a:ext cx="1501165" cy="56753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134360" y="3064001"/>
              <a:ext cx="4325620" cy="1448435"/>
            </a:xfrm>
            <a:custGeom>
              <a:avLst/>
              <a:gdLst/>
              <a:ahLst/>
              <a:cxnLst/>
              <a:rect l="l" t="t" r="r" b="b"/>
              <a:pathLst>
                <a:path w="4325620" h="1448435">
                  <a:moveTo>
                    <a:pt x="520827" y="1285875"/>
                  </a:moveTo>
                  <a:lnTo>
                    <a:pt x="420497" y="1059434"/>
                  </a:lnTo>
                  <a:lnTo>
                    <a:pt x="126111" y="945769"/>
                  </a:lnTo>
                  <a:lnTo>
                    <a:pt x="0" y="1272413"/>
                  </a:lnTo>
                  <a:lnTo>
                    <a:pt x="294386" y="1386078"/>
                  </a:lnTo>
                  <a:lnTo>
                    <a:pt x="520827" y="1285875"/>
                  </a:lnTo>
                  <a:close/>
                </a:path>
                <a:path w="4325620" h="1448435">
                  <a:moveTo>
                    <a:pt x="3722497" y="140208"/>
                  </a:moveTo>
                  <a:lnTo>
                    <a:pt x="3192780" y="0"/>
                  </a:lnTo>
                  <a:lnTo>
                    <a:pt x="3060446" y="499745"/>
                  </a:lnTo>
                  <a:lnTo>
                    <a:pt x="3255264" y="834644"/>
                  </a:lnTo>
                  <a:lnTo>
                    <a:pt x="3590163" y="639953"/>
                  </a:lnTo>
                  <a:lnTo>
                    <a:pt x="3722497" y="140208"/>
                  </a:lnTo>
                  <a:close/>
                </a:path>
                <a:path w="4325620" h="1448435">
                  <a:moveTo>
                    <a:pt x="4325493" y="1286891"/>
                  </a:moveTo>
                  <a:lnTo>
                    <a:pt x="4197604" y="969391"/>
                  </a:lnTo>
                  <a:lnTo>
                    <a:pt x="3797681" y="1130681"/>
                  </a:lnTo>
                  <a:lnTo>
                    <a:pt x="3713480" y="1349121"/>
                  </a:lnTo>
                  <a:lnTo>
                    <a:pt x="3925570" y="1448054"/>
                  </a:lnTo>
                  <a:lnTo>
                    <a:pt x="4325493" y="1286891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303264" y="2999232"/>
              <a:ext cx="1656714" cy="231775"/>
            </a:xfrm>
            <a:custGeom>
              <a:avLst/>
              <a:gdLst/>
              <a:ahLst/>
              <a:cxnLst/>
              <a:rect l="l" t="t" r="r" b="b"/>
              <a:pathLst>
                <a:path w="1656715" h="231775">
                  <a:moveTo>
                    <a:pt x="1656588" y="0"/>
                  </a:moveTo>
                  <a:lnTo>
                    <a:pt x="0" y="0"/>
                  </a:lnTo>
                  <a:lnTo>
                    <a:pt x="0" y="231648"/>
                  </a:lnTo>
                  <a:lnTo>
                    <a:pt x="1656588" y="231648"/>
                  </a:lnTo>
                  <a:lnTo>
                    <a:pt x="16565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303264" y="2999232"/>
            <a:ext cx="1656714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94945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latin typeface="Arial"/>
                <a:cs typeface="Arial"/>
              </a:rPr>
              <a:t>PROGETTO IN</a:t>
            </a:r>
            <a:r>
              <a:rPr sz="900" b="1" spc="-15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ITINERE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7301483" y="4037076"/>
            <a:ext cx="1711960" cy="1202690"/>
            <a:chOff x="7301483" y="4037076"/>
            <a:chExt cx="1711960" cy="1202690"/>
          </a:xfrm>
        </p:grpSpPr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339583" y="4462272"/>
              <a:ext cx="1673352" cy="777239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7301483" y="4037076"/>
              <a:ext cx="1656714" cy="231775"/>
            </a:xfrm>
            <a:custGeom>
              <a:avLst/>
              <a:gdLst/>
              <a:ahLst/>
              <a:cxnLst/>
              <a:rect l="l" t="t" r="r" b="b"/>
              <a:pathLst>
                <a:path w="1656715" h="231775">
                  <a:moveTo>
                    <a:pt x="1656587" y="0"/>
                  </a:moveTo>
                  <a:lnTo>
                    <a:pt x="0" y="0"/>
                  </a:lnTo>
                  <a:lnTo>
                    <a:pt x="0" y="231648"/>
                  </a:lnTo>
                  <a:lnTo>
                    <a:pt x="1656587" y="231648"/>
                  </a:lnTo>
                  <a:lnTo>
                    <a:pt x="16565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7301483" y="4037076"/>
            <a:ext cx="1656714" cy="231775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240665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latin typeface="Arial"/>
                <a:cs typeface="Arial"/>
              </a:rPr>
              <a:t>FUTURO</a:t>
            </a:r>
            <a:r>
              <a:rPr sz="900" b="1" spc="-2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AL</a:t>
            </a:r>
            <a:r>
              <a:rPr sz="900" b="1" spc="5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LAVORO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830323" y="3058667"/>
            <a:ext cx="1656714" cy="230504"/>
          </a:xfrm>
          <a:prstGeom prst="rect">
            <a:avLst/>
          </a:prstGeom>
          <a:ln w="9144">
            <a:solidFill>
              <a:srgbClr val="0066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335"/>
              </a:spcBef>
            </a:pPr>
            <a:r>
              <a:rPr sz="900" b="1" dirty="0">
                <a:latin typeface="Arial"/>
                <a:cs typeface="Arial"/>
              </a:rPr>
              <a:t>SUPPORTED</a:t>
            </a:r>
            <a:r>
              <a:rPr sz="900" b="1" spc="-10" dirty="0">
                <a:latin typeface="Arial"/>
                <a:cs typeface="Arial"/>
              </a:rPr>
              <a:t> HOUSING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3161538" y="2983229"/>
            <a:ext cx="2886710" cy="3347085"/>
            <a:chOff x="3161538" y="2983229"/>
            <a:chExt cx="2886710" cy="3347085"/>
          </a:xfrm>
        </p:grpSpPr>
        <p:sp>
          <p:nvSpPr>
            <p:cNvPr id="45" name="object 45"/>
            <p:cNvSpPr/>
            <p:nvPr/>
          </p:nvSpPr>
          <p:spPr>
            <a:xfrm>
              <a:off x="3161538" y="4014977"/>
              <a:ext cx="1073785" cy="2315845"/>
            </a:xfrm>
            <a:custGeom>
              <a:avLst/>
              <a:gdLst/>
              <a:ahLst/>
              <a:cxnLst/>
              <a:rect l="l" t="t" r="r" b="b"/>
              <a:pathLst>
                <a:path w="1073785" h="2315845">
                  <a:moveTo>
                    <a:pt x="520827" y="340106"/>
                  </a:moveTo>
                  <a:lnTo>
                    <a:pt x="420624" y="113792"/>
                  </a:lnTo>
                  <a:lnTo>
                    <a:pt x="126111" y="0"/>
                  </a:lnTo>
                  <a:lnTo>
                    <a:pt x="0" y="326644"/>
                  </a:lnTo>
                  <a:lnTo>
                    <a:pt x="294513" y="440309"/>
                  </a:lnTo>
                  <a:lnTo>
                    <a:pt x="520827" y="340106"/>
                  </a:lnTo>
                  <a:close/>
                </a:path>
                <a:path w="1073785" h="2315845">
                  <a:moveTo>
                    <a:pt x="1073785" y="1714512"/>
                  </a:moveTo>
                  <a:lnTo>
                    <a:pt x="767334" y="1624761"/>
                  </a:lnTo>
                  <a:lnTo>
                    <a:pt x="229235" y="1919046"/>
                  </a:lnTo>
                  <a:lnTo>
                    <a:pt x="446024" y="2315235"/>
                  </a:lnTo>
                  <a:lnTo>
                    <a:pt x="984123" y="2020951"/>
                  </a:lnTo>
                  <a:lnTo>
                    <a:pt x="1073785" y="1714512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142484" y="2983229"/>
              <a:ext cx="906144" cy="1729739"/>
            </a:xfrm>
            <a:custGeom>
              <a:avLst/>
              <a:gdLst/>
              <a:ahLst/>
              <a:cxnLst/>
              <a:rect l="l" t="t" r="r" b="b"/>
              <a:pathLst>
                <a:path w="906145" h="1729739">
                  <a:moveTo>
                    <a:pt x="350901" y="1161542"/>
                  </a:moveTo>
                  <a:lnTo>
                    <a:pt x="322872" y="1168781"/>
                  </a:lnTo>
                  <a:lnTo>
                    <a:pt x="27940" y="25400"/>
                  </a:lnTo>
                  <a:lnTo>
                    <a:pt x="0" y="32512"/>
                  </a:lnTo>
                  <a:lnTo>
                    <a:pt x="294817" y="1176032"/>
                  </a:lnTo>
                  <a:lnTo>
                    <a:pt x="266827" y="1183259"/>
                  </a:lnTo>
                  <a:lnTo>
                    <a:pt x="330581" y="1256538"/>
                  </a:lnTo>
                  <a:lnTo>
                    <a:pt x="344779" y="1190117"/>
                  </a:lnTo>
                  <a:lnTo>
                    <a:pt x="350901" y="1161542"/>
                  </a:lnTo>
                  <a:close/>
                </a:path>
                <a:path w="906145" h="1729739">
                  <a:moveTo>
                    <a:pt x="905637" y="1632585"/>
                  </a:moveTo>
                  <a:lnTo>
                    <a:pt x="879271" y="1644713"/>
                  </a:lnTo>
                  <a:lnTo>
                    <a:pt x="123190" y="0"/>
                  </a:lnTo>
                  <a:lnTo>
                    <a:pt x="96774" y="12192"/>
                  </a:lnTo>
                  <a:lnTo>
                    <a:pt x="852932" y="1656816"/>
                  </a:lnTo>
                  <a:lnTo>
                    <a:pt x="826643" y="1668907"/>
                  </a:lnTo>
                  <a:lnTo>
                    <a:pt x="902462" y="1729740"/>
                  </a:lnTo>
                  <a:lnTo>
                    <a:pt x="904405" y="1670050"/>
                  </a:lnTo>
                  <a:lnTo>
                    <a:pt x="905637" y="1632585"/>
                  </a:lnTo>
                  <a:close/>
                </a:path>
              </a:pathLst>
            </a:custGeom>
            <a:solidFill>
              <a:srgbClr val="EA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4084320" y="1135380"/>
            <a:ext cx="4686300" cy="923925"/>
          </a:xfrm>
          <a:prstGeom prst="rect">
            <a:avLst/>
          </a:prstGeom>
          <a:ln w="9144">
            <a:solidFill>
              <a:srgbClr val="EA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 marR="205740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latin typeface="Arial"/>
                <a:cs typeface="Arial"/>
              </a:rPr>
              <a:t>Le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azioni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sono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attività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operative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mirate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ai </a:t>
            </a:r>
            <a:r>
              <a:rPr sz="1800" dirty="0">
                <a:latin typeface="Arial"/>
                <a:cs typeface="Arial"/>
              </a:rPr>
              <a:t>bisogni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quartieri 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degli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utenti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cui</a:t>
            </a:r>
            <a:r>
              <a:rPr sz="1800" spc="-25" dirty="0">
                <a:latin typeface="Arial"/>
                <a:cs typeface="Arial"/>
              </a:rPr>
              <a:t> si </a:t>
            </a:r>
            <a:r>
              <a:rPr sz="1800" dirty="0">
                <a:latin typeface="Arial"/>
                <a:cs typeface="Arial"/>
              </a:rPr>
              <a:t>articola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ciascuno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10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interventi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497828"/>
          </a:xfrm>
          <a:prstGeom prst="rect">
            <a:avLst/>
          </a:prstGeom>
        </p:spPr>
        <p:txBody>
          <a:bodyPr vert="horz" wrap="square" lIns="0" tIns="188213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OBIETTIVI</a:t>
            </a:r>
            <a:r>
              <a:rPr sz="2000" spc="-10" dirty="0"/>
              <a:t> </a:t>
            </a:r>
            <a:r>
              <a:rPr sz="2000" dirty="0"/>
              <a:t>DEGLI</a:t>
            </a:r>
            <a:r>
              <a:rPr sz="2000" spc="-20" dirty="0"/>
              <a:t> </a:t>
            </a:r>
            <a:r>
              <a:rPr sz="2000" dirty="0"/>
              <a:t>INTERVENTI</a:t>
            </a:r>
            <a:r>
              <a:rPr sz="2000" spc="-30" dirty="0"/>
              <a:t> </a:t>
            </a:r>
            <a:r>
              <a:rPr sz="2000" dirty="0"/>
              <a:t>NELL’AREA</a:t>
            </a:r>
            <a:r>
              <a:rPr sz="2000" spc="-55" dirty="0"/>
              <a:t> </a:t>
            </a:r>
            <a:r>
              <a:rPr sz="2000" spc="-10" dirty="0"/>
              <a:t>«PREVENZIONE»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48383" y="1158239"/>
            <a:ext cx="1943100" cy="1169035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50">
              <a:latin typeface="Times New Roman"/>
              <a:cs typeface="Times New Roman"/>
            </a:endParaRPr>
          </a:p>
          <a:p>
            <a:pPr marL="548005" marR="541020" indent="116839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CITTA’ VISIBILE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4635" y="1158239"/>
            <a:ext cx="4966970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72415" indent="-182245">
              <a:lnSpc>
                <a:spcPct val="100000"/>
              </a:lnSpc>
              <a:spcBef>
                <a:spcPts val="310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promuovere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partecipazione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attiva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degli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utenti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nell’ottica</a:t>
            </a:r>
            <a:endParaRPr sz="1400">
              <a:latin typeface="Arial"/>
              <a:cs typeface="Arial"/>
            </a:endParaRPr>
          </a:p>
          <a:p>
            <a:pPr marL="272415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Arial"/>
                <a:cs typeface="Arial"/>
              </a:rPr>
              <a:t>dell’</a:t>
            </a:r>
            <a:r>
              <a:rPr sz="1400" i="1" spc="-10" dirty="0">
                <a:latin typeface="Arial"/>
                <a:cs typeface="Arial"/>
              </a:rPr>
              <a:t>empowerment</a:t>
            </a:r>
            <a:endParaRPr sz="1400">
              <a:latin typeface="Arial"/>
              <a:cs typeface="Arial"/>
            </a:endParaRPr>
          </a:p>
          <a:p>
            <a:pPr marL="272415" marR="831850" indent="-181610">
              <a:lnSpc>
                <a:spcPct val="100000"/>
              </a:lnSpc>
              <a:buChar char="•"/>
              <a:tabLst>
                <a:tab pos="273050" algn="l"/>
              </a:tabLst>
            </a:pPr>
            <a:r>
              <a:rPr sz="1400" spc="-10" dirty="0">
                <a:latin typeface="Arial"/>
                <a:cs typeface="Arial"/>
              </a:rPr>
              <a:t>sensibilizzare,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eventi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ed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iniziative,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la </a:t>
            </a:r>
            <a:r>
              <a:rPr sz="1400" spc="-10" dirty="0">
                <a:latin typeface="Arial"/>
                <a:cs typeface="Arial"/>
              </a:rPr>
              <a:t>cittadinanza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sulle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tematiche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della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salute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mentale, dell’inclusione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sociale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della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lotta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allo </a:t>
            </a:r>
            <a:r>
              <a:rPr sz="1400" spc="-10" dirty="0">
                <a:latin typeface="Arial"/>
                <a:cs typeface="Arial"/>
              </a:rPr>
              <a:t>stigma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4635" y="2542032"/>
            <a:ext cx="4966970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2415" indent="-182245">
              <a:lnSpc>
                <a:spcPct val="100000"/>
              </a:lnSpc>
              <a:spcBef>
                <a:spcPts val="320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attivare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risorse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informali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favore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persone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carico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ai</a:t>
            </a:r>
            <a:endParaRPr sz="1400">
              <a:latin typeface="Arial"/>
              <a:cs typeface="Arial"/>
            </a:endParaRPr>
          </a:p>
          <a:p>
            <a:pPr marL="272415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servizi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psichiatrici</a:t>
            </a:r>
            <a:endParaRPr sz="1400">
              <a:latin typeface="Arial"/>
              <a:cs typeface="Arial"/>
            </a:endParaRPr>
          </a:p>
          <a:p>
            <a:pPr marL="272415" marR="269875" indent="-181610">
              <a:lnSpc>
                <a:spcPct val="100000"/>
              </a:lnSpc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ridurre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stigma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sulla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malattia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mentale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favorire l’accessibilità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dei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CPS</a:t>
            </a:r>
            <a:r>
              <a:rPr sz="1400" spc="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ed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maggiore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integrazione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nel </a:t>
            </a:r>
            <a:r>
              <a:rPr sz="1400" spc="-10" dirty="0">
                <a:latin typeface="Arial"/>
                <a:cs typeface="Arial"/>
              </a:rPr>
              <a:t>territorio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6860" y="2540507"/>
            <a:ext cx="1945005" cy="1170940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109220" algn="ctr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LABORATORIO</a:t>
            </a:r>
            <a:endParaRPr sz="1600">
              <a:latin typeface="Arial"/>
              <a:cs typeface="Arial"/>
            </a:endParaRPr>
          </a:p>
          <a:p>
            <a:pPr marL="109220"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SOLIDALE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72578" y="3924937"/>
            <a:ext cx="1945005" cy="1211580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197485" rIns="0" bIns="0" rtlCol="0">
            <a:spAutoFit/>
          </a:bodyPr>
          <a:lstStyle/>
          <a:p>
            <a:pPr marL="406400">
              <a:lnSpc>
                <a:spcPct val="100000"/>
              </a:lnSpc>
              <a:spcBef>
                <a:spcPts val="1555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PROGETTO</a:t>
            </a:r>
            <a:endParaRPr sz="1600">
              <a:latin typeface="Arial"/>
              <a:cs typeface="Arial"/>
            </a:endParaRPr>
          </a:p>
          <a:p>
            <a:pPr marL="351790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AUTONOMIA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64635" y="3937002"/>
            <a:ext cx="4966970" cy="119951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3685" marR="272415" indent="-182880">
              <a:lnSpc>
                <a:spcPct val="100000"/>
              </a:lnSpc>
              <a:spcBef>
                <a:spcPts val="320"/>
              </a:spcBef>
              <a:buChar char="•"/>
              <a:tabLst>
                <a:tab pos="274320" algn="l"/>
              </a:tabLst>
            </a:pPr>
            <a:r>
              <a:rPr sz="1400" dirty="0">
                <a:latin typeface="Arial"/>
                <a:cs typeface="Arial"/>
              </a:rPr>
              <a:t>recuperare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rinforzare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il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ruolo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familiare,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amicale, </a:t>
            </a:r>
            <a:r>
              <a:rPr sz="1400" dirty="0">
                <a:latin typeface="Arial"/>
                <a:cs typeface="Arial"/>
              </a:rPr>
              <a:t>scolastico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sociale</a:t>
            </a:r>
            <a:r>
              <a:rPr sz="1400" spc="3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all’insorgere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disturbo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mentale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in </a:t>
            </a:r>
            <a:r>
              <a:rPr sz="1400" dirty="0">
                <a:latin typeface="Arial"/>
                <a:cs typeface="Arial"/>
              </a:rPr>
              <a:t>un’ottica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prevenzione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dello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stigma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sociale</a:t>
            </a:r>
            <a:endParaRPr sz="1400">
              <a:latin typeface="Arial"/>
              <a:cs typeface="Arial"/>
            </a:endParaRPr>
          </a:p>
          <a:p>
            <a:pPr marL="273685" marR="601980" indent="-182880">
              <a:lnSpc>
                <a:spcPct val="100000"/>
              </a:lnSpc>
              <a:buChar char="•"/>
              <a:tabLst>
                <a:tab pos="274320" algn="l"/>
              </a:tabLst>
            </a:pPr>
            <a:r>
              <a:rPr sz="1400" spc="-10" dirty="0">
                <a:latin typeface="Arial"/>
                <a:cs typeface="Arial"/>
              </a:rPr>
              <a:t>sensibilizzare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studenti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docenti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sul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disagio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psichico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interventi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nelle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scuole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557511"/>
          </a:xfrm>
          <a:prstGeom prst="rect">
            <a:avLst/>
          </a:prstGeom>
        </p:spPr>
        <p:txBody>
          <a:bodyPr vert="horz" wrap="square" lIns="0" tIns="247319" rIns="0" bIns="0" rtlCol="0">
            <a:spAutoFit/>
          </a:bodyPr>
          <a:lstStyle/>
          <a:p>
            <a:pPr marL="513715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OBIETTIVI</a:t>
            </a:r>
            <a:r>
              <a:rPr sz="2000" spc="-10" dirty="0"/>
              <a:t> </a:t>
            </a:r>
            <a:r>
              <a:rPr sz="2000" dirty="0"/>
              <a:t>DEGLI</a:t>
            </a:r>
            <a:r>
              <a:rPr sz="2000" spc="-15" dirty="0"/>
              <a:t> </a:t>
            </a:r>
            <a:r>
              <a:rPr sz="2000" dirty="0"/>
              <a:t>INTERVENTI</a:t>
            </a:r>
            <a:r>
              <a:rPr sz="2000" spc="-30" dirty="0"/>
              <a:t> </a:t>
            </a:r>
            <a:r>
              <a:rPr sz="2000" dirty="0"/>
              <a:t>NELL’AREA</a:t>
            </a:r>
            <a:r>
              <a:rPr sz="2000" spc="-55" dirty="0"/>
              <a:t> </a:t>
            </a:r>
            <a:r>
              <a:rPr sz="2000" spc="-10" dirty="0"/>
              <a:t>«ABITARE»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48383" y="1158239"/>
            <a:ext cx="1943100" cy="1169035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PROVIAMOCI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ASSIEME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8352" y="1158239"/>
            <a:ext cx="4968240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73050" marR="121920" indent="-181610">
              <a:lnSpc>
                <a:spcPct val="100000"/>
              </a:lnSpc>
              <a:spcBef>
                <a:spcPts val="310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sviluppare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rete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supporto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alle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persone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sofferenti connettendo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servizi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dedicati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disagio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psichico,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domiciliari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0" dirty="0">
                <a:latin typeface="Arial"/>
                <a:cs typeface="Arial"/>
              </a:rPr>
              <a:t> territoriali</a:t>
            </a:r>
            <a:endParaRPr sz="1400">
              <a:latin typeface="Arial"/>
              <a:cs typeface="Arial"/>
            </a:endParaRPr>
          </a:p>
          <a:p>
            <a:pPr marL="273050" marR="374650" indent="-181610">
              <a:lnSpc>
                <a:spcPct val="100000"/>
              </a:lnSpc>
              <a:spcBef>
                <a:spcPts val="5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promuovere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10" dirty="0">
                <a:latin typeface="Arial"/>
                <a:cs typeface="Arial"/>
              </a:rPr>
              <a:t> motivazione,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favorire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l’apprendimento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di </a:t>
            </a:r>
            <a:r>
              <a:rPr sz="1400" dirty="0">
                <a:latin typeface="Arial"/>
                <a:cs typeface="Arial"/>
              </a:rPr>
              <a:t>abilità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valorizzando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lavoro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gruppo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4635" y="3942588"/>
            <a:ext cx="4966970" cy="95440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73685" marR="237490" indent="-182880">
              <a:lnSpc>
                <a:spcPct val="100000"/>
              </a:lnSpc>
              <a:spcBef>
                <a:spcPts val="325"/>
              </a:spcBef>
              <a:buChar char="•"/>
              <a:tabLst>
                <a:tab pos="274320" algn="l"/>
              </a:tabLst>
            </a:pPr>
            <a:r>
              <a:rPr sz="1400" dirty="0">
                <a:latin typeface="Arial"/>
                <a:cs typeface="Arial"/>
              </a:rPr>
              <a:t>fornire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ai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pazienti,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pasti,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affiancamento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ed </a:t>
            </a:r>
            <a:r>
              <a:rPr sz="1400" dirty="0">
                <a:latin typeface="Arial"/>
                <a:cs typeface="Arial"/>
              </a:rPr>
              <a:t>un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accompagnamento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verso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progressiva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autonomia</a:t>
            </a:r>
            <a:endParaRPr sz="1400">
              <a:latin typeface="Arial"/>
              <a:cs typeface="Arial"/>
            </a:endParaRPr>
          </a:p>
          <a:p>
            <a:pPr marL="274320" indent="-183515">
              <a:lnSpc>
                <a:spcPct val="100000"/>
              </a:lnSpc>
              <a:buChar char="•"/>
              <a:tabLst>
                <a:tab pos="274320" algn="l"/>
              </a:tabLst>
            </a:pPr>
            <a:r>
              <a:rPr sz="1400" spc="-10" dirty="0">
                <a:latin typeface="Arial"/>
                <a:cs typeface="Arial"/>
              </a:rPr>
              <a:t>monitorare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condizioni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salute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psichica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organica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degli</a:t>
            </a:r>
            <a:endParaRPr sz="1400">
              <a:latin typeface="Arial"/>
              <a:cs typeface="Arial"/>
            </a:endParaRPr>
          </a:p>
          <a:p>
            <a:pPr marL="273685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utenti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coinvolti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nel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progetto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4635" y="2542032"/>
            <a:ext cx="4966970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2415" marR="144145" indent="-181610">
              <a:lnSpc>
                <a:spcPct val="100000"/>
              </a:lnSpc>
              <a:spcBef>
                <a:spcPts val="320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garantire,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il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supporto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personalizzato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domiciliare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0" dirty="0">
                <a:latin typeface="Arial"/>
                <a:cs typeface="Arial"/>
              </a:rPr>
              <a:t> d’inclusione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sociale,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riabilitazione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 pazienti</a:t>
            </a:r>
            <a:r>
              <a:rPr sz="1400" spc="-25" dirty="0">
                <a:latin typeface="Arial"/>
                <a:cs typeface="Arial"/>
              </a:rPr>
              <a:t> con </a:t>
            </a:r>
            <a:r>
              <a:rPr sz="1400" dirty="0">
                <a:latin typeface="Arial"/>
                <a:cs typeface="Arial"/>
              </a:rPr>
              <a:t>grave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disagio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psichico</a:t>
            </a:r>
            <a:endParaRPr sz="1400">
              <a:latin typeface="Arial"/>
              <a:cs typeface="Arial"/>
            </a:endParaRPr>
          </a:p>
          <a:p>
            <a:pPr marL="272415" marR="412115" indent="-181610">
              <a:lnSpc>
                <a:spcPct val="100000"/>
              </a:lnSpc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Migliorare,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stimolando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l’autonomia,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condizioni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0" dirty="0">
                <a:latin typeface="Arial"/>
                <a:cs typeface="Arial"/>
              </a:rPr>
              <a:t> vita </a:t>
            </a:r>
            <a:r>
              <a:rPr sz="1400" dirty="0">
                <a:latin typeface="Arial"/>
                <a:cs typeface="Arial"/>
              </a:rPr>
              <a:t>nelle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sfere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dell’abitare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vivere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comunità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6860" y="2540507"/>
            <a:ext cx="1945005" cy="1170940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SUPPORTED</a:t>
            </a:r>
            <a:endParaRPr sz="16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6860" y="3936491"/>
            <a:ext cx="1945005" cy="960119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67970" marR="259079" indent="103505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INTERVENTI 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TERRITORIALI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557511"/>
          </a:xfrm>
          <a:prstGeom prst="rect">
            <a:avLst/>
          </a:prstGeom>
        </p:spPr>
        <p:txBody>
          <a:bodyPr vert="horz" wrap="square" lIns="0" tIns="247319" rIns="0" bIns="0" rtlCol="0">
            <a:spAutoFit/>
          </a:bodyPr>
          <a:lstStyle/>
          <a:p>
            <a:pPr marL="69215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OBIETTIVI</a:t>
            </a:r>
            <a:r>
              <a:rPr sz="2000" spc="-10" dirty="0"/>
              <a:t> </a:t>
            </a:r>
            <a:r>
              <a:rPr sz="2000" dirty="0"/>
              <a:t>GLI</a:t>
            </a:r>
            <a:r>
              <a:rPr sz="2000" spc="-20" dirty="0"/>
              <a:t> </a:t>
            </a:r>
            <a:r>
              <a:rPr sz="2000" dirty="0"/>
              <a:t>INTERVENTI NELL’AREA</a:t>
            </a:r>
            <a:r>
              <a:rPr sz="2000" spc="-50" dirty="0"/>
              <a:t> </a:t>
            </a:r>
            <a:r>
              <a:rPr sz="2000" spc="-10" dirty="0"/>
              <a:t>«LAVORO»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48383" y="1484375"/>
            <a:ext cx="1943100" cy="954405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900" dirty="0">
              <a:latin typeface="Times New Roman"/>
              <a:cs typeface="Times New Roman"/>
            </a:endParaRPr>
          </a:p>
          <a:p>
            <a:pPr marL="386715" marR="378460" indent="162560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FUTURO 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40" dirty="0">
                <a:solidFill>
                  <a:srgbClr val="FFFFFF"/>
                </a:solidFill>
                <a:latin typeface="Arial"/>
                <a:cs typeface="Arial"/>
              </a:rPr>
              <a:t>LAVORO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4635" y="1484375"/>
            <a:ext cx="5183505" cy="95440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2415" marR="454659" indent="-181610">
              <a:lnSpc>
                <a:spcPct val="100000"/>
              </a:lnSpc>
              <a:spcBef>
                <a:spcPts val="320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orientare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riqualificare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formazione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professionale</a:t>
            </a:r>
            <a:r>
              <a:rPr sz="1400" spc="30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dei </a:t>
            </a:r>
            <a:r>
              <a:rPr sz="1400" dirty="0">
                <a:latin typeface="Arial"/>
                <a:cs typeface="Arial"/>
              </a:rPr>
              <a:t>giovani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tra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16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ed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anni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carico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servizi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psichiatrici</a:t>
            </a:r>
            <a:endParaRPr sz="1400">
              <a:latin typeface="Arial"/>
              <a:cs typeface="Arial"/>
            </a:endParaRPr>
          </a:p>
          <a:p>
            <a:pPr marL="272415" marR="837565" indent="-181610">
              <a:lnSpc>
                <a:spcPct val="100000"/>
              </a:lnSpc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favorire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fruibilità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tutte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opportunità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formative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0" dirty="0">
                <a:latin typeface="Arial"/>
                <a:cs typeface="Arial"/>
              </a:rPr>
              <a:t>e </a:t>
            </a:r>
            <a:r>
              <a:rPr sz="1400" dirty="0">
                <a:latin typeface="Arial"/>
                <a:cs typeface="Arial"/>
              </a:rPr>
              <a:t>lavorative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presenti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Milano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7203" y="2753867"/>
            <a:ext cx="5184775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3050" marR="589280" indent="-181610">
              <a:lnSpc>
                <a:spcPct val="100000"/>
              </a:lnSpc>
              <a:spcBef>
                <a:spcPts val="320"/>
              </a:spcBef>
              <a:buChar char="•"/>
              <a:tabLst>
                <a:tab pos="273685" algn="l"/>
              </a:tabLst>
            </a:pPr>
            <a:r>
              <a:rPr sz="1400" spc="-10" dirty="0">
                <a:latin typeface="Arial"/>
                <a:cs typeface="Arial"/>
              </a:rPr>
              <a:t>predisporre,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il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lavoro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rete,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azioni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di </a:t>
            </a:r>
            <a:r>
              <a:rPr sz="1400" spc="-10" dirty="0">
                <a:latin typeface="Arial"/>
                <a:cs typeface="Arial"/>
              </a:rPr>
              <a:t>mantenimento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posto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lavoro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rivolte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agli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utenti,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alle </a:t>
            </a:r>
            <a:r>
              <a:rPr sz="1400" dirty="0">
                <a:latin typeface="Arial"/>
                <a:cs typeface="Arial"/>
              </a:rPr>
              <a:t>aziende,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mondo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cooperativistico</a:t>
            </a:r>
            <a:endParaRPr sz="1400">
              <a:latin typeface="Arial"/>
              <a:cs typeface="Arial"/>
            </a:endParaRPr>
          </a:p>
          <a:p>
            <a:pPr marL="273050" indent="-181610">
              <a:lnSpc>
                <a:spcPct val="100000"/>
              </a:lnSpc>
              <a:buChar char="•"/>
              <a:tabLst>
                <a:tab pos="273685" algn="l"/>
              </a:tabLst>
            </a:pPr>
            <a:r>
              <a:rPr sz="1400" dirty="0">
                <a:latin typeface="Arial"/>
                <a:cs typeface="Arial"/>
              </a:rPr>
              <a:t>valutare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valorizzare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potenzialità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individuali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degli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utenti</a:t>
            </a:r>
            <a:endParaRPr sz="1400">
              <a:latin typeface="Arial"/>
              <a:cs typeface="Arial"/>
            </a:endParaRPr>
          </a:p>
          <a:p>
            <a:pPr marL="27305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con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fragilità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loro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accesso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lavoro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0952" y="2750820"/>
            <a:ext cx="1945005" cy="1172210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356870" marR="208279" indent="-3175" algn="ctr">
              <a:lnSpc>
                <a:spcPct val="100000"/>
              </a:lnSpc>
              <a:spcBef>
                <a:spcPts val="1095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PRASSI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PERCORSI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AL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LAVORO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450" y="115888"/>
            <a:ext cx="7775575" cy="412215"/>
          </a:xfrm>
          <a:prstGeom prst="rect">
            <a:avLst/>
          </a:prstGeom>
        </p:spPr>
        <p:txBody>
          <a:bodyPr vert="horz" wrap="square" lIns="0" tIns="103428" rIns="0" bIns="0" rtlCol="0">
            <a:spAutoFit/>
          </a:bodyPr>
          <a:lstStyle/>
          <a:p>
            <a:pPr marL="6858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OBIETTIVI</a:t>
            </a:r>
            <a:r>
              <a:rPr sz="2000" spc="-5" dirty="0"/>
              <a:t> </a:t>
            </a:r>
            <a:r>
              <a:rPr sz="2000" dirty="0"/>
              <a:t>NELL’AREA</a:t>
            </a:r>
            <a:r>
              <a:rPr sz="2000" spc="-35" dirty="0"/>
              <a:t> </a:t>
            </a:r>
            <a:r>
              <a:rPr sz="2000" dirty="0"/>
              <a:t>«CARCERE</a:t>
            </a:r>
            <a:r>
              <a:rPr sz="2000" spc="-15" dirty="0"/>
              <a:t> </a:t>
            </a:r>
            <a:r>
              <a:rPr sz="2000" dirty="0"/>
              <a:t>–</a:t>
            </a:r>
            <a:r>
              <a:rPr sz="2000" spc="-5" dirty="0"/>
              <a:t> </a:t>
            </a:r>
            <a:r>
              <a:rPr sz="2000" dirty="0"/>
              <a:t>NUOVE</a:t>
            </a:r>
            <a:r>
              <a:rPr sz="2000" spc="-20" dirty="0"/>
              <a:t> </a:t>
            </a:r>
            <a:r>
              <a:rPr sz="2000" spc="-10" dirty="0"/>
              <a:t>EMERGENZE»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48383" y="1341119"/>
            <a:ext cx="1943100" cy="954405"/>
          </a:xfrm>
          <a:prstGeom prst="rect">
            <a:avLst/>
          </a:prstGeom>
          <a:solidFill>
            <a:srgbClr val="C00000"/>
          </a:solidFill>
          <a:ln w="9144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440690" marR="396240" indent="-35560">
              <a:lnSpc>
                <a:spcPct val="100000"/>
              </a:lnSpc>
              <a:spcBef>
                <a:spcPts val="5"/>
              </a:spcBef>
            </a:pP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PROGETTO 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 ITINERE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4635" y="1341119"/>
            <a:ext cx="4966970" cy="95440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272415" marR="231775" indent="-181610">
              <a:lnSpc>
                <a:spcPct val="100000"/>
              </a:lnSpc>
              <a:spcBef>
                <a:spcPts val="315"/>
              </a:spcBef>
              <a:buChar char="•"/>
              <a:tabLst>
                <a:tab pos="273050" algn="l"/>
              </a:tabLst>
            </a:pPr>
            <a:r>
              <a:rPr sz="1400" dirty="0">
                <a:latin typeface="Arial"/>
                <a:cs typeface="Arial"/>
              </a:rPr>
              <a:t>elaborare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percorsi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volti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all’autonomia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all’inclusione </a:t>
            </a:r>
            <a:r>
              <a:rPr sz="1400" dirty="0">
                <a:latin typeface="Arial"/>
                <a:cs typeface="Arial"/>
              </a:rPr>
              <a:t>sociale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persone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senza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fissa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dimora,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migranti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rifugiati </a:t>
            </a:r>
            <a:r>
              <a:rPr sz="1400" dirty="0">
                <a:latin typeface="Arial"/>
                <a:cs typeface="Arial"/>
              </a:rPr>
              <a:t>affetti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disagio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psichico,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attraverso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presa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carico </a:t>
            </a:r>
            <a:r>
              <a:rPr sz="1400" dirty="0">
                <a:latin typeface="Arial"/>
                <a:cs typeface="Arial"/>
              </a:rPr>
              <a:t>psicosociale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integrato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multiprofessionale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9">
            <a:extLst>
              <a:ext uri="{FF2B5EF4-FFF2-40B4-BE49-F238E27FC236}">
                <a16:creationId xmlns:a16="http://schemas.microsoft.com/office/drawing/2014/main" id="{295BC7DD-C8F2-9E63-C6E5-99DAC9AA5EA6}"/>
              </a:ext>
            </a:extLst>
          </p:cNvPr>
          <p:cNvSpPr txBox="1"/>
          <p:nvPr/>
        </p:nvSpPr>
        <p:spPr>
          <a:xfrm>
            <a:off x="1548383" y="2524022"/>
            <a:ext cx="1945005" cy="1169035"/>
          </a:xfrm>
          <a:prstGeom prst="rect">
            <a:avLst/>
          </a:prstGeom>
          <a:solidFill>
            <a:srgbClr val="C00000"/>
          </a:solidFill>
          <a:ln w="9144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200660" marR="165100" indent="217804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PROGETTO 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CRESCENZAGO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A99B6E0D-1E1E-9FAC-357D-05C8CBEBDD3C}"/>
              </a:ext>
            </a:extLst>
          </p:cNvPr>
          <p:cNvSpPr txBox="1"/>
          <p:nvPr/>
        </p:nvSpPr>
        <p:spPr>
          <a:xfrm>
            <a:off x="3564635" y="2524022"/>
            <a:ext cx="4966970" cy="11690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73685" marR="593725" indent="-182880" algn="just">
              <a:lnSpc>
                <a:spcPct val="100000"/>
              </a:lnSpc>
              <a:spcBef>
                <a:spcPts val="320"/>
              </a:spcBef>
              <a:buChar char="•"/>
              <a:tabLst>
                <a:tab pos="274320" algn="l"/>
              </a:tabLst>
            </a:pPr>
            <a:r>
              <a:rPr sz="1400" dirty="0">
                <a:latin typeface="Arial"/>
                <a:cs typeface="Arial"/>
              </a:rPr>
              <a:t>ottimizzare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risorse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ed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il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lavoro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rete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</a:t>
            </a:r>
            <a:r>
              <a:rPr sz="1400" spc="3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problemi </a:t>
            </a:r>
            <a:r>
              <a:rPr sz="1400" dirty="0">
                <a:latin typeface="Arial"/>
                <a:cs typeface="Arial"/>
              </a:rPr>
              <a:t>sociali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gravosi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(gravi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marginalità,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senza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fissi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dimora, stranieri)</a:t>
            </a:r>
            <a:endParaRPr sz="1400" dirty="0">
              <a:latin typeface="Arial"/>
              <a:cs typeface="Arial"/>
            </a:endParaRPr>
          </a:p>
          <a:p>
            <a:pPr marL="273685" marR="120650" indent="-18288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274320" algn="l"/>
              </a:tabLst>
            </a:pPr>
            <a:r>
              <a:rPr sz="1400" dirty="0">
                <a:latin typeface="Arial"/>
                <a:cs typeface="Arial"/>
              </a:rPr>
              <a:t>realizzare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laboratori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0" dirty="0">
                <a:latin typeface="Arial"/>
                <a:cs typeface="Arial"/>
              </a:rPr>
              <a:t> risocializzazione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servizi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</a:t>
            </a:r>
            <a:r>
              <a:rPr sz="1400" spc="-10" dirty="0">
                <a:latin typeface="Arial"/>
                <a:cs typeface="Arial"/>
              </a:rPr>
              <a:t> dimora temporanea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Microsoft YaHei"/>
        <a:cs typeface=""/>
      </a:majorFont>
      <a:minorFont>
        <a:latin typeface="Frutiger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4259</TotalTime>
  <Words>1462</Words>
  <Application>Microsoft Macintosh PowerPoint</Application>
  <PresentationFormat>Presentazione su schermo (4:3)</PresentationFormat>
  <Paragraphs>206</Paragraphs>
  <Slides>12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3" baseType="lpstr">
      <vt:lpstr>Arial</vt:lpstr>
      <vt:lpstr>Calibri</vt:lpstr>
      <vt:lpstr>CIDFont+F4</vt:lpstr>
      <vt:lpstr>Frutiger</vt:lpstr>
      <vt:lpstr>Frutiger 75 Black</vt:lpstr>
      <vt:lpstr>Helvetica Neue</vt:lpstr>
      <vt:lpstr>Lato Black</vt:lpstr>
      <vt:lpstr>Lato Medium</vt:lpstr>
      <vt:lpstr>Milano</vt:lpstr>
      <vt:lpstr>Times New Roman</vt:lpstr>
      <vt:lpstr>1_Tema di Office</vt:lpstr>
      <vt:lpstr>Presentazione standard di PowerPoint</vt:lpstr>
      <vt:lpstr>ATTIVITA’ AREA SALUTE MENTALE 2022/23</vt:lpstr>
      <vt:lpstr>SALUTE MENTALE</vt:lpstr>
      <vt:lpstr>GLI INTERVENTI CONTINUATIVI</vt:lpstr>
      <vt:lpstr>LE AZIONI IN CITTA’, NEI QUARTIERI E NELLE PRIFERIE</vt:lpstr>
      <vt:lpstr>OBIETTIVI DEGLI INTERVENTI NELL’AREA «PREVENZIONE»</vt:lpstr>
      <vt:lpstr>OBIETTIVI DEGLI INTERVENTI NELL’AREA «ABITARE»</vt:lpstr>
      <vt:lpstr>OBIETTIVI GLI INTERVENTI NELL’AREA «LAVORO»</vt:lpstr>
      <vt:lpstr>OBIETTIVI NELL’AREA «CARCERE – NUOVE EMERGENZE»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Leonardo Calzeroni</dc:creator>
  <cp:lastModifiedBy>Marco Papa</cp:lastModifiedBy>
  <cp:revision>301</cp:revision>
  <cp:lastPrinted>2020-04-09T13:04:21Z</cp:lastPrinted>
  <dcterms:created xsi:type="dcterms:W3CDTF">2020-03-24T15:25:46Z</dcterms:created>
  <dcterms:modified xsi:type="dcterms:W3CDTF">2023-10-10T15:32:03Z</dcterms:modified>
</cp:coreProperties>
</file>