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71" r:id="rId9"/>
    <p:sldId id="268" r:id="rId10"/>
    <p:sldId id="273" r:id="rId11"/>
    <p:sldId id="274" r:id="rId12"/>
    <p:sldId id="275" r:id="rId13"/>
    <p:sldId id="264" r:id="rId14"/>
    <p:sldId id="272" r:id="rId15"/>
    <p:sldId id="276" r:id="rId16"/>
    <p:sldId id="277" r:id="rId17"/>
    <p:sldId id="278" r:id="rId18"/>
    <p:sldId id="279" r:id="rId19"/>
    <p:sldId id="280" r:id="rId20"/>
    <p:sldId id="281" r:id="rId21"/>
    <p:sldId id="285" r:id="rId22"/>
    <p:sldId id="293" r:id="rId23"/>
    <p:sldId id="294" r:id="rId24"/>
    <p:sldId id="296" r:id="rId25"/>
    <p:sldId id="286" r:id="rId26"/>
    <p:sldId id="287" r:id="rId27"/>
    <p:sldId id="288" r:id="rId28"/>
    <p:sldId id="295" r:id="rId29"/>
    <p:sldId id="291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/>
    <p:restoredTop sz="96296"/>
  </p:normalViewPr>
  <p:slideViewPr>
    <p:cSldViewPr snapToGrid="0">
      <p:cViewPr varScale="1">
        <p:scale>
          <a:sx n="88" d="100"/>
          <a:sy n="88" d="100"/>
        </p:scale>
        <p:origin x="8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78A24-5A68-3C46-BA44-CE58514D3AA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9FA864F-D301-384C-AB13-D6382779EF57}">
      <dgm:prSet phldrT="[Testo]"/>
      <dgm:spPr>
        <a:noFill/>
        <a:ln w="57150">
          <a:solidFill>
            <a:srgbClr val="FF0000"/>
          </a:solidFill>
        </a:ln>
      </dgm:spPr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BASSA SOGLIA</a:t>
          </a:r>
          <a:endParaRPr lang="it-IT" dirty="0">
            <a:solidFill>
              <a:schemeClr val="tx1"/>
            </a:solidFill>
          </a:endParaRPr>
        </a:p>
      </dgm:t>
    </dgm:pt>
    <dgm:pt modelId="{DA851AD6-983B-DC4B-8FBA-184884EF617F}" type="parTrans" cxnId="{BC24C5AB-1D8E-A747-88C2-0DE8E2F3B832}">
      <dgm:prSet/>
      <dgm:spPr/>
      <dgm:t>
        <a:bodyPr/>
        <a:lstStyle/>
        <a:p>
          <a:endParaRPr lang="it-IT"/>
        </a:p>
      </dgm:t>
    </dgm:pt>
    <dgm:pt modelId="{AF389D6A-303C-DC4A-8CAF-A77B7DD972FD}" type="sibTrans" cxnId="{BC24C5AB-1D8E-A747-88C2-0DE8E2F3B832}">
      <dgm:prSet/>
      <dgm:spPr/>
      <dgm:t>
        <a:bodyPr/>
        <a:lstStyle/>
        <a:p>
          <a:endParaRPr lang="it-IT"/>
        </a:p>
      </dgm:t>
    </dgm:pt>
    <dgm:pt modelId="{EE3C1E78-E429-EC44-8ABB-07FCCBA97F55}">
      <dgm:prSet phldrT="[Testo]"/>
      <dgm:spPr>
        <a:noFill/>
        <a:ln w="57150">
          <a:solidFill>
            <a:srgbClr val="FF0000"/>
          </a:solidFill>
        </a:ln>
      </dgm:spPr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SOLUZIONI RESIDENZIALI</a:t>
          </a:r>
          <a:endParaRPr lang="it-IT" dirty="0">
            <a:solidFill>
              <a:schemeClr val="tx1"/>
            </a:solidFill>
          </a:endParaRPr>
        </a:p>
      </dgm:t>
    </dgm:pt>
    <dgm:pt modelId="{429A088B-EB6E-5844-9B81-7F501D5CB40F}" type="parTrans" cxnId="{30BBFDDC-27C9-C044-87DF-B925461669CE}">
      <dgm:prSet/>
      <dgm:spPr/>
      <dgm:t>
        <a:bodyPr/>
        <a:lstStyle/>
        <a:p>
          <a:endParaRPr lang="it-IT"/>
        </a:p>
      </dgm:t>
    </dgm:pt>
    <dgm:pt modelId="{69F480C2-9F04-074F-A7BB-51435F6F9DE0}" type="sibTrans" cxnId="{30BBFDDC-27C9-C044-87DF-B925461669CE}">
      <dgm:prSet/>
      <dgm:spPr/>
      <dgm:t>
        <a:bodyPr/>
        <a:lstStyle/>
        <a:p>
          <a:endParaRPr lang="it-IT"/>
        </a:p>
      </dgm:t>
    </dgm:pt>
    <dgm:pt modelId="{E5B59128-FBFC-8D4B-AA66-4244295572BD}">
      <dgm:prSet phldrT="[Testo]"/>
      <dgm:spPr>
        <a:noFill/>
        <a:ln w="57150">
          <a:solidFill>
            <a:srgbClr val="FF0000"/>
          </a:solidFill>
        </a:ln>
      </dgm:spPr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PRESA IN CARICO</a:t>
          </a:r>
          <a:endParaRPr lang="it-IT" dirty="0">
            <a:solidFill>
              <a:schemeClr val="tx1"/>
            </a:solidFill>
          </a:endParaRPr>
        </a:p>
      </dgm:t>
    </dgm:pt>
    <dgm:pt modelId="{A2BF2AF5-4C27-A84B-AB20-63248FD2160D}" type="parTrans" cxnId="{9CC1F0B8-CF50-DB47-9EC5-8A6AC871DF6C}">
      <dgm:prSet/>
      <dgm:spPr/>
      <dgm:t>
        <a:bodyPr/>
        <a:lstStyle/>
        <a:p>
          <a:endParaRPr lang="it-IT"/>
        </a:p>
      </dgm:t>
    </dgm:pt>
    <dgm:pt modelId="{9B12AAA5-EB1A-4449-A9B5-12DDA8AB1B39}" type="sibTrans" cxnId="{9CC1F0B8-CF50-DB47-9EC5-8A6AC871DF6C}">
      <dgm:prSet/>
      <dgm:spPr/>
      <dgm:t>
        <a:bodyPr/>
        <a:lstStyle/>
        <a:p>
          <a:endParaRPr lang="it-IT"/>
        </a:p>
      </dgm:t>
    </dgm:pt>
    <dgm:pt modelId="{F3724417-8BF9-5E4C-B0DD-BEA8FD809905}">
      <dgm:prSet phldrT="[Testo]"/>
      <dgm:spPr>
        <a:noFill/>
        <a:ln w="57150">
          <a:solidFill>
            <a:srgbClr val="FF0000"/>
          </a:solidFill>
        </a:ln>
      </dgm:spPr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AZIONI TRASVERSALI E DI SISTEMA</a:t>
          </a:r>
          <a:endParaRPr lang="it-IT" dirty="0">
            <a:solidFill>
              <a:schemeClr val="tx1"/>
            </a:solidFill>
          </a:endParaRPr>
        </a:p>
      </dgm:t>
    </dgm:pt>
    <dgm:pt modelId="{046B3241-145E-6947-BBB8-5B75AF66BB4F}" type="parTrans" cxnId="{6DECB59D-E12B-2648-AF99-A74934AFEDD0}">
      <dgm:prSet/>
      <dgm:spPr/>
      <dgm:t>
        <a:bodyPr/>
        <a:lstStyle/>
        <a:p>
          <a:endParaRPr lang="it-IT"/>
        </a:p>
      </dgm:t>
    </dgm:pt>
    <dgm:pt modelId="{A72A00AE-4141-114B-9988-BD79F206BEF7}" type="sibTrans" cxnId="{6DECB59D-E12B-2648-AF99-A74934AFEDD0}">
      <dgm:prSet/>
      <dgm:spPr/>
      <dgm:t>
        <a:bodyPr/>
        <a:lstStyle/>
        <a:p>
          <a:endParaRPr lang="it-IT"/>
        </a:p>
      </dgm:t>
    </dgm:pt>
    <dgm:pt modelId="{E4E6ACD4-3A3C-4F49-8BC1-3208A0D3E2AC}" type="pres">
      <dgm:prSet presAssocID="{99378A24-5A68-3C46-BA44-CE58514D3AA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DBB5D433-5156-2942-888F-D56DE2034469}" type="pres">
      <dgm:prSet presAssocID="{19FA864F-D301-384C-AB13-D6382779EF57}" presName="composite" presStyleCnt="0"/>
      <dgm:spPr/>
    </dgm:pt>
    <dgm:pt modelId="{CCCFE564-E99F-134E-81D2-74A2ABCD8EBF}" type="pres">
      <dgm:prSet presAssocID="{19FA864F-D301-384C-AB13-D6382779EF57}" presName="bentUpArrow1" presStyleLbl="alignImgPlace1" presStyleIdx="0" presStyleCnt="3"/>
      <dgm:spPr/>
    </dgm:pt>
    <dgm:pt modelId="{18ADAB96-9511-024A-A8C3-C811C6EC6286}" type="pres">
      <dgm:prSet presAssocID="{19FA864F-D301-384C-AB13-D6382779EF57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2BFC2F-8647-3044-92F0-11F2D613474F}" type="pres">
      <dgm:prSet presAssocID="{19FA864F-D301-384C-AB13-D6382779EF5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7400771-64C7-154C-9116-9C276B7A5673}" type="pres">
      <dgm:prSet presAssocID="{AF389D6A-303C-DC4A-8CAF-A77B7DD972FD}" presName="sibTrans" presStyleCnt="0"/>
      <dgm:spPr/>
    </dgm:pt>
    <dgm:pt modelId="{A9804A1F-E10E-C244-B58B-CAA722FDB3D2}" type="pres">
      <dgm:prSet presAssocID="{EE3C1E78-E429-EC44-8ABB-07FCCBA97F55}" presName="composite" presStyleCnt="0"/>
      <dgm:spPr/>
    </dgm:pt>
    <dgm:pt modelId="{FE652998-188E-FC4E-98A7-9C8E196D7543}" type="pres">
      <dgm:prSet presAssocID="{EE3C1E78-E429-EC44-8ABB-07FCCBA97F55}" presName="bentUpArrow1" presStyleLbl="alignImgPlace1" presStyleIdx="1" presStyleCnt="3"/>
      <dgm:spPr/>
    </dgm:pt>
    <dgm:pt modelId="{915E6E52-B813-5A4B-BD14-3A75C3B4B4FF}" type="pres">
      <dgm:prSet presAssocID="{EE3C1E78-E429-EC44-8ABB-07FCCBA97F55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351F8C-F4AF-4847-901C-AEB75860B631}" type="pres">
      <dgm:prSet presAssocID="{EE3C1E78-E429-EC44-8ABB-07FCCBA97F55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F3942B2-08A8-4248-B6E6-6A4DC8063C71}" type="pres">
      <dgm:prSet presAssocID="{69F480C2-9F04-074F-A7BB-51435F6F9DE0}" presName="sibTrans" presStyleCnt="0"/>
      <dgm:spPr/>
    </dgm:pt>
    <dgm:pt modelId="{3A07E91B-A633-9B40-8A33-D67DEAB77E88}" type="pres">
      <dgm:prSet presAssocID="{E5B59128-FBFC-8D4B-AA66-4244295572BD}" presName="composite" presStyleCnt="0"/>
      <dgm:spPr/>
    </dgm:pt>
    <dgm:pt modelId="{9AEB61CF-2E46-AB49-828B-5105D78A42CC}" type="pres">
      <dgm:prSet presAssocID="{E5B59128-FBFC-8D4B-AA66-4244295572BD}" presName="bentUpArrow1" presStyleLbl="alignImgPlace1" presStyleIdx="2" presStyleCnt="3"/>
      <dgm:spPr/>
    </dgm:pt>
    <dgm:pt modelId="{951C9EE6-41B5-D949-90CB-5835C809BF5F}" type="pres">
      <dgm:prSet presAssocID="{E5B59128-FBFC-8D4B-AA66-4244295572BD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766EFD-9865-DA4A-B1CA-57F361D8F9E9}" type="pres">
      <dgm:prSet presAssocID="{E5B59128-FBFC-8D4B-AA66-4244295572BD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9F29014-C0E6-6741-9DA8-A58F7739DD13}" type="pres">
      <dgm:prSet presAssocID="{9B12AAA5-EB1A-4449-A9B5-12DDA8AB1B39}" presName="sibTrans" presStyleCnt="0"/>
      <dgm:spPr/>
    </dgm:pt>
    <dgm:pt modelId="{7E094254-3695-7F47-8D7C-EC93C78B0894}" type="pres">
      <dgm:prSet presAssocID="{F3724417-8BF9-5E4C-B0DD-BEA8FD809905}" presName="composite" presStyleCnt="0"/>
      <dgm:spPr/>
    </dgm:pt>
    <dgm:pt modelId="{7F1B920A-C476-0D4C-9AFE-2AD4A1AF7171}" type="pres">
      <dgm:prSet presAssocID="{F3724417-8BF9-5E4C-B0DD-BEA8FD809905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CC1F0B8-CF50-DB47-9EC5-8A6AC871DF6C}" srcId="{99378A24-5A68-3C46-BA44-CE58514D3AA6}" destId="{E5B59128-FBFC-8D4B-AA66-4244295572BD}" srcOrd="2" destOrd="0" parTransId="{A2BF2AF5-4C27-A84B-AB20-63248FD2160D}" sibTransId="{9B12AAA5-EB1A-4449-A9B5-12DDA8AB1B39}"/>
    <dgm:cxn modelId="{DE450BEE-BBD9-814F-9E6A-75D91A40B5D7}" type="presOf" srcId="{19FA864F-D301-384C-AB13-D6382779EF57}" destId="{18ADAB96-9511-024A-A8C3-C811C6EC6286}" srcOrd="0" destOrd="0" presId="urn:microsoft.com/office/officeart/2005/8/layout/StepDownProcess"/>
    <dgm:cxn modelId="{0B3D1CFC-39D7-8642-B597-6E6B4AFB6A0B}" type="presOf" srcId="{E5B59128-FBFC-8D4B-AA66-4244295572BD}" destId="{951C9EE6-41B5-D949-90CB-5835C809BF5F}" srcOrd="0" destOrd="0" presId="urn:microsoft.com/office/officeart/2005/8/layout/StepDownProcess"/>
    <dgm:cxn modelId="{BC24C5AB-1D8E-A747-88C2-0DE8E2F3B832}" srcId="{99378A24-5A68-3C46-BA44-CE58514D3AA6}" destId="{19FA864F-D301-384C-AB13-D6382779EF57}" srcOrd="0" destOrd="0" parTransId="{DA851AD6-983B-DC4B-8FBA-184884EF617F}" sibTransId="{AF389D6A-303C-DC4A-8CAF-A77B7DD972FD}"/>
    <dgm:cxn modelId="{A2A255E7-387A-BE42-98DC-FA9EA8147639}" type="presOf" srcId="{EE3C1E78-E429-EC44-8ABB-07FCCBA97F55}" destId="{915E6E52-B813-5A4B-BD14-3A75C3B4B4FF}" srcOrd="0" destOrd="0" presId="urn:microsoft.com/office/officeart/2005/8/layout/StepDownProcess"/>
    <dgm:cxn modelId="{30BBFDDC-27C9-C044-87DF-B925461669CE}" srcId="{99378A24-5A68-3C46-BA44-CE58514D3AA6}" destId="{EE3C1E78-E429-EC44-8ABB-07FCCBA97F55}" srcOrd="1" destOrd="0" parTransId="{429A088B-EB6E-5844-9B81-7F501D5CB40F}" sibTransId="{69F480C2-9F04-074F-A7BB-51435F6F9DE0}"/>
    <dgm:cxn modelId="{65420B82-9C4A-6247-A79A-3089B7A26D3F}" type="presOf" srcId="{F3724417-8BF9-5E4C-B0DD-BEA8FD809905}" destId="{7F1B920A-C476-0D4C-9AFE-2AD4A1AF7171}" srcOrd="0" destOrd="0" presId="urn:microsoft.com/office/officeart/2005/8/layout/StepDownProcess"/>
    <dgm:cxn modelId="{6DECB59D-E12B-2648-AF99-A74934AFEDD0}" srcId="{99378A24-5A68-3C46-BA44-CE58514D3AA6}" destId="{F3724417-8BF9-5E4C-B0DD-BEA8FD809905}" srcOrd="3" destOrd="0" parTransId="{046B3241-145E-6947-BBB8-5B75AF66BB4F}" sibTransId="{A72A00AE-4141-114B-9988-BD79F206BEF7}"/>
    <dgm:cxn modelId="{00CB3541-7D44-8740-BA19-A35A8A877D1E}" type="presOf" srcId="{99378A24-5A68-3C46-BA44-CE58514D3AA6}" destId="{E4E6ACD4-3A3C-4F49-8BC1-3208A0D3E2AC}" srcOrd="0" destOrd="0" presId="urn:microsoft.com/office/officeart/2005/8/layout/StepDownProcess"/>
    <dgm:cxn modelId="{BBD534ED-4EAF-B242-94AF-2AD904AD4D5C}" type="presParOf" srcId="{E4E6ACD4-3A3C-4F49-8BC1-3208A0D3E2AC}" destId="{DBB5D433-5156-2942-888F-D56DE2034469}" srcOrd="0" destOrd="0" presId="urn:microsoft.com/office/officeart/2005/8/layout/StepDownProcess"/>
    <dgm:cxn modelId="{65E8BAEF-F21B-CE47-8872-03206057044C}" type="presParOf" srcId="{DBB5D433-5156-2942-888F-D56DE2034469}" destId="{CCCFE564-E99F-134E-81D2-74A2ABCD8EBF}" srcOrd="0" destOrd="0" presId="urn:microsoft.com/office/officeart/2005/8/layout/StepDownProcess"/>
    <dgm:cxn modelId="{5DE87B1F-5A3D-2B43-96B3-7CA097EE0345}" type="presParOf" srcId="{DBB5D433-5156-2942-888F-D56DE2034469}" destId="{18ADAB96-9511-024A-A8C3-C811C6EC6286}" srcOrd="1" destOrd="0" presId="urn:microsoft.com/office/officeart/2005/8/layout/StepDownProcess"/>
    <dgm:cxn modelId="{2B8C4987-0061-A049-B315-CDBA79733F1F}" type="presParOf" srcId="{DBB5D433-5156-2942-888F-D56DE2034469}" destId="{572BFC2F-8647-3044-92F0-11F2D613474F}" srcOrd="2" destOrd="0" presId="urn:microsoft.com/office/officeart/2005/8/layout/StepDownProcess"/>
    <dgm:cxn modelId="{312B3DF4-9BAD-0346-8849-CFEC626CADE4}" type="presParOf" srcId="{E4E6ACD4-3A3C-4F49-8BC1-3208A0D3E2AC}" destId="{87400771-64C7-154C-9116-9C276B7A5673}" srcOrd="1" destOrd="0" presId="urn:microsoft.com/office/officeart/2005/8/layout/StepDownProcess"/>
    <dgm:cxn modelId="{60D758D5-35BF-D34E-A0AD-131D9A953C61}" type="presParOf" srcId="{E4E6ACD4-3A3C-4F49-8BC1-3208A0D3E2AC}" destId="{A9804A1F-E10E-C244-B58B-CAA722FDB3D2}" srcOrd="2" destOrd="0" presId="urn:microsoft.com/office/officeart/2005/8/layout/StepDownProcess"/>
    <dgm:cxn modelId="{FE6BF11B-F9AE-9D42-96BD-B32A733B527D}" type="presParOf" srcId="{A9804A1F-E10E-C244-B58B-CAA722FDB3D2}" destId="{FE652998-188E-FC4E-98A7-9C8E196D7543}" srcOrd="0" destOrd="0" presId="urn:microsoft.com/office/officeart/2005/8/layout/StepDownProcess"/>
    <dgm:cxn modelId="{EA7E9E66-7FE3-464D-86AF-7EB4CD165D3A}" type="presParOf" srcId="{A9804A1F-E10E-C244-B58B-CAA722FDB3D2}" destId="{915E6E52-B813-5A4B-BD14-3A75C3B4B4FF}" srcOrd="1" destOrd="0" presId="urn:microsoft.com/office/officeart/2005/8/layout/StepDownProcess"/>
    <dgm:cxn modelId="{0FF3AEF5-86E4-364E-8D9F-D32D745EBE4C}" type="presParOf" srcId="{A9804A1F-E10E-C244-B58B-CAA722FDB3D2}" destId="{0C351F8C-F4AF-4847-901C-AEB75860B631}" srcOrd="2" destOrd="0" presId="urn:microsoft.com/office/officeart/2005/8/layout/StepDownProcess"/>
    <dgm:cxn modelId="{C0818254-E9A3-8145-B0EE-C7FF53509B5D}" type="presParOf" srcId="{E4E6ACD4-3A3C-4F49-8BC1-3208A0D3E2AC}" destId="{EF3942B2-08A8-4248-B6E6-6A4DC8063C71}" srcOrd="3" destOrd="0" presId="urn:microsoft.com/office/officeart/2005/8/layout/StepDownProcess"/>
    <dgm:cxn modelId="{58388B16-1861-2C47-9D75-D60F34887A78}" type="presParOf" srcId="{E4E6ACD4-3A3C-4F49-8BC1-3208A0D3E2AC}" destId="{3A07E91B-A633-9B40-8A33-D67DEAB77E88}" srcOrd="4" destOrd="0" presId="urn:microsoft.com/office/officeart/2005/8/layout/StepDownProcess"/>
    <dgm:cxn modelId="{E61723B7-D019-984E-BFE3-44FD485A141A}" type="presParOf" srcId="{3A07E91B-A633-9B40-8A33-D67DEAB77E88}" destId="{9AEB61CF-2E46-AB49-828B-5105D78A42CC}" srcOrd="0" destOrd="0" presId="urn:microsoft.com/office/officeart/2005/8/layout/StepDownProcess"/>
    <dgm:cxn modelId="{DC5B8A0B-DBB5-9848-A9CA-054C9F959DB1}" type="presParOf" srcId="{3A07E91B-A633-9B40-8A33-D67DEAB77E88}" destId="{951C9EE6-41B5-D949-90CB-5835C809BF5F}" srcOrd="1" destOrd="0" presId="urn:microsoft.com/office/officeart/2005/8/layout/StepDownProcess"/>
    <dgm:cxn modelId="{466CF52C-4909-A94E-A63B-AC1E15160F79}" type="presParOf" srcId="{3A07E91B-A633-9B40-8A33-D67DEAB77E88}" destId="{DB766EFD-9865-DA4A-B1CA-57F361D8F9E9}" srcOrd="2" destOrd="0" presId="urn:microsoft.com/office/officeart/2005/8/layout/StepDownProcess"/>
    <dgm:cxn modelId="{AB23E255-8B07-844C-9E57-C94D92CC3FBC}" type="presParOf" srcId="{E4E6ACD4-3A3C-4F49-8BC1-3208A0D3E2AC}" destId="{19F29014-C0E6-6741-9DA8-A58F7739DD13}" srcOrd="5" destOrd="0" presId="urn:microsoft.com/office/officeart/2005/8/layout/StepDownProcess"/>
    <dgm:cxn modelId="{FB2E3BCA-1302-F340-B6DE-779873C23A49}" type="presParOf" srcId="{E4E6ACD4-3A3C-4F49-8BC1-3208A0D3E2AC}" destId="{7E094254-3695-7F47-8D7C-EC93C78B0894}" srcOrd="6" destOrd="0" presId="urn:microsoft.com/office/officeart/2005/8/layout/StepDownProcess"/>
    <dgm:cxn modelId="{3EEB7A40-066F-774C-A673-039EA10CEA22}" type="presParOf" srcId="{7E094254-3695-7F47-8D7C-EC93C78B0894}" destId="{7F1B920A-C476-0D4C-9AFE-2AD4A1AF7171}" srcOrd="0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4CEB44-20A0-4870-A59F-4086595562C6}" type="doc">
      <dgm:prSet loTypeId="urn:microsoft.com/office/officeart/2008/layout/LinedLis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26E8A-927C-4209-996F-C3C5BD99FE4C}">
      <dgm:prSet custT="1"/>
      <dgm:spPr/>
      <dgm:t>
        <a:bodyPr/>
        <a:lstStyle/>
        <a:p>
          <a:pPr algn="just"/>
          <a:r>
            <a:rPr lang="it-IT" sz="2000" dirty="0" smtClean="0"/>
            <a:t>Fornire </a:t>
          </a:r>
          <a:r>
            <a:rPr lang="it-IT" sz="2000" dirty="0"/>
            <a:t>a </a:t>
          </a:r>
          <a:r>
            <a:rPr lang="it-IT" sz="2000" dirty="0" smtClean="0"/>
            <a:t>persone in condizioni di </a:t>
          </a:r>
          <a:r>
            <a:rPr lang="it-IT" sz="2000" dirty="0" err="1" smtClean="0"/>
            <a:t>homelessness</a:t>
          </a:r>
          <a:r>
            <a:rPr lang="it-IT" sz="2000" dirty="0" smtClean="0"/>
            <a:t> </a:t>
          </a:r>
          <a:r>
            <a:rPr lang="it-IT" sz="2000" dirty="0"/>
            <a:t>l’opportunità di costruire percorsi di integrazione e di riscatto sociale e </a:t>
          </a:r>
          <a:r>
            <a:rPr lang="it-IT" sz="2000" dirty="0" smtClean="0"/>
            <a:t>favorire </a:t>
          </a:r>
          <a:r>
            <a:rPr lang="it-IT" sz="2000" dirty="0"/>
            <a:t>ed accompagnare l’accesso al sistema complessivo di welfare socio assistenziale e sanitario della città</a:t>
          </a:r>
          <a:endParaRPr lang="en-US" sz="2000" dirty="0"/>
        </a:p>
      </dgm:t>
    </dgm:pt>
    <dgm:pt modelId="{A3482BDE-0537-4657-BE26-1200D2A89EF7}" type="parTrans" cxnId="{FFFD97A7-D27C-40AB-BC21-97A35645AA01}">
      <dgm:prSet/>
      <dgm:spPr/>
      <dgm:t>
        <a:bodyPr/>
        <a:lstStyle/>
        <a:p>
          <a:endParaRPr lang="en-US"/>
        </a:p>
      </dgm:t>
    </dgm:pt>
    <dgm:pt modelId="{ED11D8CC-E3ED-4642-84F3-DCAB51E7708E}" type="sibTrans" cxnId="{FFFD97A7-D27C-40AB-BC21-97A35645AA01}">
      <dgm:prSet/>
      <dgm:spPr/>
      <dgm:t>
        <a:bodyPr/>
        <a:lstStyle/>
        <a:p>
          <a:endParaRPr lang="en-US"/>
        </a:p>
      </dgm:t>
    </dgm:pt>
    <dgm:pt modelId="{B15193A3-34CA-4753-A964-A117325CAEE5}">
      <dgm:prSet custT="1"/>
      <dgm:spPr/>
      <dgm:t>
        <a:bodyPr/>
        <a:lstStyle/>
        <a:p>
          <a:pPr algn="just"/>
          <a:r>
            <a:rPr lang="it-IT" sz="2000" dirty="0" smtClean="0"/>
            <a:t>Supportare </a:t>
          </a:r>
          <a:r>
            <a:rPr lang="it-IT" sz="2000" dirty="0"/>
            <a:t>l’inclusione sociale, economica, e alloggiativa di persone adulte senza dimora attraverso l’accoglienza, l’attività di ascolto competente, di counselling e l’orientamento ad altri servizi del territorio</a:t>
          </a:r>
          <a:endParaRPr lang="en-US" sz="2000" dirty="0"/>
        </a:p>
      </dgm:t>
    </dgm:pt>
    <dgm:pt modelId="{3C825EDE-0AED-4579-A453-4B4466416029}" type="parTrans" cxnId="{EA92A87C-E386-4AFB-9941-E457A7A63223}">
      <dgm:prSet/>
      <dgm:spPr/>
      <dgm:t>
        <a:bodyPr/>
        <a:lstStyle/>
        <a:p>
          <a:endParaRPr lang="en-US"/>
        </a:p>
      </dgm:t>
    </dgm:pt>
    <dgm:pt modelId="{55F979FB-2B10-45ED-BE37-97B3C5F508AC}" type="sibTrans" cxnId="{EA92A87C-E386-4AFB-9941-E457A7A63223}">
      <dgm:prSet/>
      <dgm:spPr/>
      <dgm:t>
        <a:bodyPr/>
        <a:lstStyle/>
        <a:p>
          <a:endParaRPr lang="en-US"/>
        </a:p>
      </dgm:t>
    </dgm:pt>
    <dgm:pt modelId="{33328C4F-18F3-4B89-8734-AC3A125704A3}">
      <dgm:prSet custT="1"/>
      <dgm:spPr/>
      <dgm:t>
        <a:bodyPr/>
        <a:lstStyle/>
        <a:p>
          <a:pPr algn="just"/>
          <a:r>
            <a:rPr lang="it-IT" sz="2000" dirty="0" smtClean="0"/>
            <a:t>Agganciare </a:t>
          </a:r>
          <a:r>
            <a:rPr lang="it-IT" sz="2000" dirty="0"/>
            <a:t>le persone sulla strada e agire per la costruzione di relazioni di </a:t>
          </a:r>
          <a:r>
            <a:rPr lang="it-IT" sz="2000" dirty="0" smtClean="0"/>
            <a:t>fiducia che consentano di attivare prese in carico e di creare condizioni per progetti di autonomia</a:t>
          </a:r>
          <a:endParaRPr lang="en-US" sz="2000" dirty="0"/>
        </a:p>
      </dgm:t>
    </dgm:pt>
    <dgm:pt modelId="{8C735687-CEB2-452D-AAB6-033EE5246E74}" type="parTrans" cxnId="{81EE55EE-2ED8-4B00-A442-5614749EDF17}">
      <dgm:prSet/>
      <dgm:spPr/>
      <dgm:t>
        <a:bodyPr/>
        <a:lstStyle/>
        <a:p>
          <a:endParaRPr lang="en-US"/>
        </a:p>
      </dgm:t>
    </dgm:pt>
    <dgm:pt modelId="{7E6D3513-071A-42DD-9122-16AC3E827C0B}" type="sibTrans" cxnId="{81EE55EE-2ED8-4B00-A442-5614749EDF17}">
      <dgm:prSet/>
      <dgm:spPr/>
      <dgm:t>
        <a:bodyPr/>
        <a:lstStyle/>
        <a:p>
          <a:endParaRPr lang="en-US"/>
        </a:p>
      </dgm:t>
    </dgm:pt>
    <dgm:pt modelId="{95B80338-2517-0740-8A48-34B8F5C8E804}">
      <dgm:prSet custT="1"/>
      <dgm:spPr/>
      <dgm:t>
        <a:bodyPr/>
        <a:lstStyle/>
        <a:p>
          <a:pPr algn="just"/>
          <a:r>
            <a:rPr lang="en-US" sz="2400" dirty="0"/>
            <a:t>OBIETTIVI</a:t>
          </a:r>
        </a:p>
      </dgm:t>
    </dgm:pt>
    <dgm:pt modelId="{D5FC2A1C-5E3C-6C4E-98BB-15003D494C59}" type="parTrans" cxnId="{94B3785D-98AF-1848-AE6F-27C4A32F2EC5}">
      <dgm:prSet/>
      <dgm:spPr/>
      <dgm:t>
        <a:bodyPr/>
        <a:lstStyle/>
        <a:p>
          <a:endParaRPr lang="it-IT"/>
        </a:p>
      </dgm:t>
    </dgm:pt>
    <dgm:pt modelId="{26EC2673-2D4F-994A-8E3C-EB43781BB957}" type="sibTrans" cxnId="{94B3785D-98AF-1848-AE6F-27C4A32F2EC5}">
      <dgm:prSet/>
      <dgm:spPr/>
      <dgm:t>
        <a:bodyPr/>
        <a:lstStyle/>
        <a:p>
          <a:endParaRPr lang="it-IT"/>
        </a:p>
      </dgm:t>
    </dgm:pt>
    <dgm:pt modelId="{6B5158F0-40AB-FB4D-9186-71105886509C}" type="pres">
      <dgm:prSet presAssocID="{214CEB44-20A0-4870-A59F-4086595562C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2E7D415-5F22-F348-9E08-DCC3712BD8B3}" type="pres">
      <dgm:prSet presAssocID="{95B80338-2517-0740-8A48-34B8F5C8E804}" presName="thickLine" presStyleLbl="alignNode1" presStyleIdx="0" presStyleCnt="1"/>
      <dgm:spPr/>
    </dgm:pt>
    <dgm:pt modelId="{9F876A8F-D5C7-AC4E-A610-D897DE6818DC}" type="pres">
      <dgm:prSet presAssocID="{95B80338-2517-0740-8A48-34B8F5C8E804}" presName="horz1" presStyleCnt="0"/>
      <dgm:spPr/>
    </dgm:pt>
    <dgm:pt modelId="{78C2B03F-8D81-7F44-BA1C-13902512C389}" type="pres">
      <dgm:prSet presAssocID="{95B80338-2517-0740-8A48-34B8F5C8E804}" presName="tx1" presStyleLbl="revTx" presStyleIdx="0" presStyleCnt="4" custScaleX="71649"/>
      <dgm:spPr/>
      <dgm:t>
        <a:bodyPr/>
        <a:lstStyle/>
        <a:p>
          <a:endParaRPr lang="it-IT"/>
        </a:p>
      </dgm:t>
    </dgm:pt>
    <dgm:pt modelId="{E3296963-CED1-194A-A7A5-6006DB98C942}" type="pres">
      <dgm:prSet presAssocID="{95B80338-2517-0740-8A48-34B8F5C8E804}" presName="vert1" presStyleCnt="0"/>
      <dgm:spPr/>
    </dgm:pt>
    <dgm:pt modelId="{92B13DD0-A4DD-9C43-B9F4-3B5E270FC997}" type="pres">
      <dgm:prSet presAssocID="{FEC26E8A-927C-4209-996F-C3C5BD99FE4C}" presName="vertSpace2a" presStyleCnt="0"/>
      <dgm:spPr/>
    </dgm:pt>
    <dgm:pt modelId="{2CD15BD0-B9CC-D740-A19E-DB08995F523F}" type="pres">
      <dgm:prSet presAssocID="{FEC26E8A-927C-4209-996F-C3C5BD99FE4C}" presName="horz2" presStyleCnt="0"/>
      <dgm:spPr/>
    </dgm:pt>
    <dgm:pt modelId="{226D9382-987F-474B-BC55-BBA3D6DF10F7}" type="pres">
      <dgm:prSet presAssocID="{FEC26E8A-927C-4209-996F-C3C5BD99FE4C}" presName="horzSpace2" presStyleCnt="0"/>
      <dgm:spPr/>
    </dgm:pt>
    <dgm:pt modelId="{C139C62B-C386-FF42-8CE1-8D14320276E2}" type="pres">
      <dgm:prSet presAssocID="{FEC26E8A-927C-4209-996F-C3C5BD99FE4C}" presName="tx2" presStyleLbl="revTx" presStyleIdx="1" presStyleCnt="4"/>
      <dgm:spPr/>
      <dgm:t>
        <a:bodyPr/>
        <a:lstStyle/>
        <a:p>
          <a:endParaRPr lang="it-IT"/>
        </a:p>
      </dgm:t>
    </dgm:pt>
    <dgm:pt modelId="{E2108238-3D86-6A40-A619-FE050AC1EFC4}" type="pres">
      <dgm:prSet presAssocID="{FEC26E8A-927C-4209-996F-C3C5BD99FE4C}" presName="vert2" presStyleCnt="0"/>
      <dgm:spPr/>
    </dgm:pt>
    <dgm:pt modelId="{477EFE39-F57C-DD48-8DC4-C88E7FAC6699}" type="pres">
      <dgm:prSet presAssocID="{FEC26E8A-927C-4209-996F-C3C5BD99FE4C}" presName="thinLine2b" presStyleLbl="callout" presStyleIdx="0" presStyleCnt="3"/>
      <dgm:spPr/>
    </dgm:pt>
    <dgm:pt modelId="{55B8C0C6-70A2-CD47-9603-108A55198167}" type="pres">
      <dgm:prSet presAssocID="{FEC26E8A-927C-4209-996F-C3C5BD99FE4C}" presName="vertSpace2b" presStyleCnt="0"/>
      <dgm:spPr/>
    </dgm:pt>
    <dgm:pt modelId="{E40D20E4-FD14-EA4C-AC3D-D08356A08DF1}" type="pres">
      <dgm:prSet presAssocID="{B15193A3-34CA-4753-A964-A117325CAEE5}" presName="horz2" presStyleCnt="0"/>
      <dgm:spPr/>
    </dgm:pt>
    <dgm:pt modelId="{206AF303-F21D-D444-B177-8F815CD28D96}" type="pres">
      <dgm:prSet presAssocID="{B15193A3-34CA-4753-A964-A117325CAEE5}" presName="horzSpace2" presStyleCnt="0"/>
      <dgm:spPr/>
    </dgm:pt>
    <dgm:pt modelId="{B6380155-A4FC-5D47-A630-E425D04010BA}" type="pres">
      <dgm:prSet presAssocID="{B15193A3-34CA-4753-A964-A117325CAEE5}" presName="tx2" presStyleLbl="revTx" presStyleIdx="2" presStyleCnt="4"/>
      <dgm:spPr/>
      <dgm:t>
        <a:bodyPr/>
        <a:lstStyle/>
        <a:p>
          <a:endParaRPr lang="it-IT"/>
        </a:p>
      </dgm:t>
    </dgm:pt>
    <dgm:pt modelId="{C0CDF25F-2EAC-4541-B40F-44892D506AFE}" type="pres">
      <dgm:prSet presAssocID="{B15193A3-34CA-4753-A964-A117325CAEE5}" presName="vert2" presStyleCnt="0"/>
      <dgm:spPr/>
    </dgm:pt>
    <dgm:pt modelId="{15778957-9750-AA4B-8942-27632A1F2D5F}" type="pres">
      <dgm:prSet presAssocID="{B15193A3-34CA-4753-A964-A117325CAEE5}" presName="thinLine2b" presStyleLbl="callout" presStyleIdx="1" presStyleCnt="3"/>
      <dgm:spPr/>
    </dgm:pt>
    <dgm:pt modelId="{B22F443A-F6EB-AA45-9757-6AA8DEA49684}" type="pres">
      <dgm:prSet presAssocID="{B15193A3-34CA-4753-A964-A117325CAEE5}" presName="vertSpace2b" presStyleCnt="0"/>
      <dgm:spPr/>
    </dgm:pt>
    <dgm:pt modelId="{BE420E42-8BD9-5D4C-AD47-6CA6BEE7425B}" type="pres">
      <dgm:prSet presAssocID="{33328C4F-18F3-4B89-8734-AC3A125704A3}" presName="horz2" presStyleCnt="0"/>
      <dgm:spPr/>
    </dgm:pt>
    <dgm:pt modelId="{CFC014CF-B363-DF40-A14D-0F1AF179670D}" type="pres">
      <dgm:prSet presAssocID="{33328C4F-18F3-4B89-8734-AC3A125704A3}" presName="horzSpace2" presStyleCnt="0"/>
      <dgm:spPr/>
    </dgm:pt>
    <dgm:pt modelId="{6448581D-355C-AB41-99C0-B6B8CEA86220}" type="pres">
      <dgm:prSet presAssocID="{33328C4F-18F3-4B89-8734-AC3A125704A3}" presName="tx2" presStyleLbl="revTx" presStyleIdx="3" presStyleCnt="4"/>
      <dgm:spPr/>
      <dgm:t>
        <a:bodyPr/>
        <a:lstStyle/>
        <a:p>
          <a:endParaRPr lang="it-IT"/>
        </a:p>
      </dgm:t>
    </dgm:pt>
    <dgm:pt modelId="{5727FEA5-4F1E-814B-94C2-140D7B0C107C}" type="pres">
      <dgm:prSet presAssocID="{33328C4F-18F3-4B89-8734-AC3A125704A3}" presName="vert2" presStyleCnt="0"/>
      <dgm:spPr/>
    </dgm:pt>
    <dgm:pt modelId="{AFCC0C1C-BE34-C647-8AA8-B7FAB284209E}" type="pres">
      <dgm:prSet presAssocID="{33328C4F-18F3-4B89-8734-AC3A125704A3}" presName="thinLine2b" presStyleLbl="callout" presStyleIdx="2" presStyleCnt="3"/>
      <dgm:spPr/>
    </dgm:pt>
    <dgm:pt modelId="{E8529B9E-4453-3647-963B-4A8B3A69887D}" type="pres">
      <dgm:prSet presAssocID="{33328C4F-18F3-4B89-8734-AC3A125704A3}" presName="vertSpace2b" presStyleCnt="0"/>
      <dgm:spPr/>
    </dgm:pt>
  </dgm:ptLst>
  <dgm:cxnLst>
    <dgm:cxn modelId="{15CC7439-E323-074D-9C4A-007D41AD44C2}" type="presOf" srcId="{95B80338-2517-0740-8A48-34B8F5C8E804}" destId="{78C2B03F-8D81-7F44-BA1C-13902512C389}" srcOrd="0" destOrd="0" presId="urn:microsoft.com/office/officeart/2008/layout/LinedList"/>
    <dgm:cxn modelId="{EA92A87C-E386-4AFB-9941-E457A7A63223}" srcId="{95B80338-2517-0740-8A48-34B8F5C8E804}" destId="{B15193A3-34CA-4753-A964-A117325CAEE5}" srcOrd="1" destOrd="0" parTransId="{3C825EDE-0AED-4579-A453-4B4466416029}" sibTransId="{55F979FB-2B10-45ED-BE37-97B3C5F508AC}"/>
    <dgm:cxn modelId="{B794DCC7-171D-5C4A-A3AD-E5D4F89ADAB6}" type="presOf" srcId="{214CEB44-20A0-4870-A59F-4086595562C6}" destId="{6B5158F0-40AB-FB4D-9186-71105886509C}" srcOrd="0" destOrd="0" presId="urn:microsoft.com/office/officeart/2008/layout/LinedList"/>
    <dgm:cxn modelId="{2EC247AE-617D-B843-A42F-DDA9F2CCAD19}" type="presOf" srcId="{FEC26E8A-927C-4209-996F-C3C5BD99FE4C}" destId="{C139C62B-C386-FF42-8CE1-8D14320276E2}" srcOrd="0" destOrd="0" presId="urn:microsoft.com/office/officeart/2008/layout/LinedList"/>
    <dgm:cxn modelId="{E69DAA95-47EF-A745-9163-7F0F55F6CE9D}" type="presOf" srcId="{33328C4F-18F3-4B89-8734-AC3A125704A3}" destId="{6448581D-355C-AB41-99C0-B6B8CEA86220}" srcOrd="0" destOrd="0" presId="urn:microsoft.com/office/officeart/2008/layout/LinedList"/>
    <dgm:cxn modelId="{365BC93B-71E8-A347-8665-AC307B7FBB4C}" type="presOf" srcId="{B15193A3-34CA-4753-A964-A117325CAEE5}" destId="{B6380155-A4FC-5D47-A630-E425D04010BA}" srcOrd="0" destOrd="0" presId="urn:microsoft.com/office/officeart/2008/layout/LinedList"/>
    <dgm:cxn modelId="{94B3785D-98AF-1848-AE6F-27C4A32F2EC5}" srcId="{214CEB44-20A0-4870-A59F-4086595562C6}" destId="{95B80338-2517-0740-8A48-34B8F5C8E804}" srcOrd="0" destOrd="0" parTransId="{D5FC2A1C-5E3C-6C4E-98BB-15003D494C59}" sibTransId="{26EC2673-2D4F-994A-8E3C-EB43781BB957}"/>
    <dgm:cxn modelId="{81EE55EE-2ED8-4B00-A442-5614749EDF17}" srcId="{95B80338-2517-0740-8A48-34B8F5C8E804}" destId="{33328C4F-18F3-4B89-8734-AC3A125704A3}" srcOrd="2" destOrd="0" parTransId="{8C735687-CEB2-452D-AAB6-033EE5246E74}" sibTransId="{7E6D3513-071A-42DD-9122-16AC3E827C0B}"/>
    <dgm:cxn modelId="{FFFD97A7-D27C-40AB-BC21-97A35645AA01}" srcId="{95B80338-2517-0740-8A48-34B8F5C8E804}" destId="{FEC26E8A-927C-4209-996F-C3C5BD99FE4C}" srcOrd="0" destOrd="0" parTransId="{A3482BDE-0537-4657-BE26-1200D2A89EF7}" sibTransId="{ED11D8CC-E3ED-4642-84F3-DCAB51E7708E}"/>
    <dgm:cxn modelId="{899E1763-2C18-9D4D-B7B9-E3459CE01392}" type="presParOf" srcId="{6B5158F0-40AB-FB4D-9186-71105886509C}" destId="{A2E7D415-5F22-F348-9E08-DCC3712BD8B3}" srcOrd="0" destOrd="0" presId="urn:microsoft.com/office/officeart/2008/layout/LinedList"/>
    <dgm:cxn modelId="{0C7312EA-65A8-314D-882A-956F2498CD5D}" type="presParOf" srcId="{6B5158F0-40AB-FB4D-9186-71105886509C}" destId="{9F876A8F-D5C7-AC4E-A610-D897DE6818DC}" srcOrd="1" destOrd="0" presId="urn:microsoft.com/office/officeart/2008/layout/LinedList"/>
    <dgm:cxn modelId="{121DC49C-5B09-0F4F-9CB1-A39CC1254504}" type="presParOf" srcId="{9F876A8F-D5C7-AC4E-A610-D897DE6818DC}" destId="{78C2B03F-8D81-7F44-BA1C-13902512C389}" srcOrd="0" destOrd="0" presId="urn:microsoft.com/office/officeart/2008/layout/LinedList"/>
    <dgm:cxn modelId="{3DF53147-18A4-9648-827D-EEE9D2B3E10B}" type="presParOf" srcId="{9F876A8F-D5C7-AC4E-A610-D897DE6818DC}" destId="{E3296963-CED1-194A-A7A5-6006DB98C942}" srcOrd="1" destOrd="0" presId="urn:microsoft.com/office/officeart/2008/layout/LinedList"/>
    <dgm:cxn modelId="{314A701A-7D92-8B47-B1EB-4DBAF604560A}" type="presParOf" srcId="{E3296963-CED1-194A-A7A5-6006DB98C942}" destId="{92B13DD0-A4DD-9C43-B9F4-3B5E270FC997}" srcOrd="0" destOrd="0" presId="urn:microsoft.com/office/officeart/2008/layout/LinedList"/>
    <dgm:cxn modelId="{25BB8F5D-F6B6-6E47-B511-0CF5DD9CF19C}" type="presParOf" srcId="{E3296963-CED1-194A-A7A5-6006DB98C942}" destId="{2CD15BD0-B9CC-D740-A19E-DB08995F523F}" srcOrd="1" destOrd="0" presId="urn:microsoft.com/office/officeart/2008/layout/LinedList"/>
    <dgm:cxn modelId="{5AD1975C-67B1-BE42-A6D6-073F3AC12A1C}" type="presParOf" srcId="{2CD15BD0-B9CC-D740-A19E-DB08995F523F}" destId="{226D9382-987F-474B-BC55-BBA3D6DF10F7}" srcOrd="0" destOrd="0" presId="urn:microsoft.com/office/officeart/2008/layout/LinedList"/>
    <dgm:cxn modelId="{AF6C45D8-8513-0E42-A414-ADBE9B39304D}" type="presParOf" srcId="{2CD15BD0-B9CC-D740-A19E-DB08995F523F}" destId="{C139C62B-C386-FF42-8CE1-8D14320276E2}" srcOrd="1" destOrd="0" presId="urn:microsoft.com/office/officeart/2008/layout/LinedList"/>
    <dgm:cxn modelId="{5F266432-7657-034D-95F1-DDEF4902AE4A}" type="presParOf" srcId="{2CD15BD0-B9CC-D740-A19E-DB08995F523F}" destId="{E2108238-3D86-6A40-A619-FE050AC1EFC4}" srcOrd="2" destOrd="0" presId="urn:microsoft.com/office/officeart/2008/layout/LinedList"/>
    <dgm:cxn modelId="{08C4B00C-5CDC-964A-8268-6CB8CA75554D}" type="presParOf" srcId="{E3296963-CED1-194A-A7A5-6006DB98C942}" destId="{477EFE39-F57C-DD48-8DC4-C88E7FAC6699}" srcOrd="2" destOrd="0" presId="urn:microsoft.com/office/officeart/2008/layout/LinedList"/>
    <dgm:cxn modelId="{D6D43DC9-9211-F94E-A2AD-EE3B4992E829}" type="presParOf" srcId="{E3296963-CED1-194A-A7A5-6006DB98C942}" destId="{55B8C0C6-70A2-CD47-9603-108A55198167}" srcOrd="3" destOrd="0" presId="urn:microsoft.com/office/officeart/2008/layout/LinedList"/>
    <dgm:cxn modelId="{CE07EB6F-D9B9-B447-BC97-DC794CA61FD4}" type="presParOf" srcId="{E3296963-CED1-194A-A7A5-6006DB98C942}" destId="{E40D20E4-FD14-EA4C-AC3D-D08356A08DF1}" srcOrd="4" destOrd="0" presId="urn:microsoft.com/office/officeart/2008/layout/LinedList"/>
    <dgm:cxn modelId="{CC720CF3-6A95-AD41-88B9-BC86C57AB917}" type="presParOf" srcId="{E40D20E4-FD14-EA4C-AC3D-D08356A08DF1}" destId="{206AF303-F21D-D444-B177-8F815CD28D96}" srcOrd="0" destOrd="0" presId="urn:microsoft.com/office/officeart/2008/layout/LinedList"/>
    <dgm:cxn modelId="{78857197-7B8F-6945-A61F-63908C3274CE}" type="presParOf" srcId="{E40D20E4-FD14-EA4C-AC3D-D08356A08DF1}" destId="{B6380155-A4FC-5D47-A630-E425D04010BA}" srcOrd="1" destOrd="0" presId="urn:microsoft.com/office/officeart/2008/layout/LinedList"/>
    <dgm:cxn modelId="{DF6CF227-CEC7-0A47-96D2-4434E2B00E5B}" type="presParOf" srcId="{E40D20E4-FD14-EA4C-AC3D-D08356A08DF1}" destId="{C0CDF25F-2EAC-4541-B40F-44892D506AFE}" srcOrd="2" destOrd="0" presId="urn:microsoft.com/office/officeart/2008/layout/LinedList"/>
    <dgm:cxn modelId="{E6001A59-C1C5-154C-B1BB-90851C879F26}" type="presParOf" srcId="{E3296963-CED1-194A-A7A5-6006DB98C942}" destId="{15778957-9750-AA4B-8942-27632A1F2D5F}" srcOrd="5" destOrd="0" presId="urn:microsoft.com/office/officeart/2008/layout/LinedList"/>
    <dgm:cxn modelId="{DB104B47-BBDE-284D-9032-E40C323386B4}" type="presParOf" srcId="{E3296963-CED1-194A-A7A5-6006DB98C942}" destId="{B22F443A-F6EB-AA45-9757-6AA8DEA49684}" srcOrd="6" destOrd="0" presId="urn:microsoft.com/office/officeart/2008/layout/LinedList"/>
    <dgm:cxn modelId="{FAF67730-1587-FB45-922C-C6F73A415F98}" type="presParOf" srcId="{E3296963-CED1-194A-A7A5-6006DB98C942}" destId="{BE420E42-8BD9-5D4C-AD47-6CA6BEE7425B}" srcOrd="7" destOrd="0" presId="urn:microsoft.com/office/officeart/2008/layout/LinedList"/>
    <dgm:cxn modelId="{7605AA18-AA2F-0C45-AEBE-8C3F7BC11F08}" type="presParOf" srcId="{BE420E42-8BD9-5D4C-AD47-6CA6BEE7425B}" destId="{CFC014CF-B363-DF40-A14D-0F1AF179670D}" srcOrd="0" destOrd="0" presId="urn:microsoft.com/office/officeart/2008/layout/LinedList"/>
    <dgm:cxn modelId="{62B38FAA-32ED-E446-8E46-20ED7D20BE7E}" type="presParOf" srcId="{BE420E42-8BD9-5D4C-AD47-6CA6BEE7425B}" destId="{6448581D-355C-AB41-99C0-B6B8CEA86220}" srcOrd="1" destOrd="0" presId="urn:microsoft.com/office/officeart/2008/layout/LinedList"/>
    <dgm:cxn modelId="{409D694E-53F9-674A-A35F-017545E8E7CD}" type="presParOf" srcId="{BE420E42-8BD9-5D4C-AD47-6CA6BEE7425B}" destId="{5727FEA5-4F1E-814B-94C2-140D7B0C107C}" srcOrd="2" destOrd="0" presId="urn:microsoft.com/office/officeart/2008/layout/LinedList"/>
    <dgm:cxn modelId="{FB184D4D-3521-D141-A34E-F653FB36EA47}" type="presParOf" srcId="{E3296963-CED1-194A-A7A5-6006DB98C942}" destId="{AFCC0C1C-BE34-C647-8AA8-B7FAB284209E}" srcOrd="8" destOrd="0" presId="urn:microsoft.com/office/officeart/2008/layout/LinedList"/>
    <dgm:cxn modelId="{2795F552-F269-5F47-A1C4-EB8DABCCD938}" type="presParOf" srcId="{E3296963-CED1-194A-A7A5-6006DB98C942}" destId="{E8529B9E-4453-3647-963B-4A8B3A69887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C16876-B8B2-3F4C-BCD9-854F80B8EA8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FECE5DA-6C59-5149-B3CB-98A298509000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/>
            <a:t>RIFUGIO </a:t>
          </a:r>
        </a:p>
        <a:p>
          <a:r>
            <a:rPr lang="it-IT" dirty="0"/>
            <a:t>DROP IN </a:t>
          </a:r>
        </a:p>
      </dgm:t>
    </dgm:pt>
    <dgm:pt modelId="{0943AD31-65B0-5B4D-84A1-57352B7CB4C7}" type="parTrans" cxnId="{85DA3E54-E882-DD48-A553-23E0A2084C12}">
      <dgm:prSet/>
      <dgm:spPr/>
      <dgm:t>
        <a:bodyPr/>
        <a:lstStyle/>
        <a:p>
          <a:endParaRPr lang="it-IT"/>
        </a:p>
      </dgm:t>
    </dgm:pt>
    <dgm:pt modelId="{F1DAFADA-BAF2-904C-B3FB-D5451F3600B2}" type="sibTrans" cxnId="{85DA3E54-E882-DD48-A553-23E0A2084C12}">
      <dgm:prSet/>
      <dgm:spPr/>
      <dgm:t>
        <a:bodyPr/>
        <a:lstStyle/>
        <a:p>
          <a:endParaRPr lang="it-IT"/>
        </a:p>
      </dgm:t>
    </dgm:pt>
    <dgm:pt modelId="{D642A8FD-B4A4-1843-AC69-6C307A5B2E58}">
      <dgm:prSet phldrT="[Testo]" custT="1"/>
      <dgm:spPr/>
      <dgm:t>
        <a:bodyPr/>
        <a:lstStyle/>
        <a:p>
          <a:pPr algn="ctr"/>
          <a:r>
            <a:rPr lang="en-US" altLang="it-IT" sz="1800" dirty="0" err="1"/>
            <a:t>Massima</a:t>
          </a:r>
          <a:r>
            <a:rPr lang="en-US" altLang="it-IT" sz="1800" dirty="0"/>
            <a:t> </a:t>
          </a:r>
          <a:r>
            <a:rPr lang="en-US" altLang="it-IT" sz="1800" dirty="0" err="1"/>
            <a:t>accessibilità</a:t>
          </a:r>
          <a:r>
            <a:rPr lang="en-US" altLang="it-IT" sz="1800" dirty="0"/>
            <a:t> per dare </a:t>
          </a:r>
          <a:r>
            <a:rPr lang="en-US" altLang="it-IT" sz="1800" dirty="0" err="1"/>
            <a:t>risposta</a:t>
          </a:r>
          <a:r>
            <a:rPr lang="en-US" altLang="it-IT" sz="1800" dirty="0"/>
            <a:t> a </a:t>
          </a:r>
          <a:r>
            <a:rPr lang="en-US" altLang="it-IT" sz="1800" dirty="0" err="1"/>
            <a:t>bisogni</a:t>
          </a:r>
          <a:r>
            <a:rPr lang="en-US" altLang="it-IT" sz="1800" dirty="0"/>
            <a:t> </a:t>
          </a:r>
          <a:r>
            <a:rPr lang="en-US" altLang="it-IT" sz="1800" dirty="0" err="1"/>
            <a:t>primari</a:t>
          </a:r>
          <a:r>
            <a:rPr lang="en-US" altLang="it-IT" sz="1800" dirty="0"/>
            <a:t>, </a:t>
          </a:r>
          <a:r>
            <a:rPr lang="en-US" altLang="it-IT" sz="1800" dirty="0" err="1"/>
            <a:t>fondamentali</a:t>
          </a:r>
          <a:r>
            <a:rPr lang="en-US" altLang="it-IT" sz="1800" dirty="0"/>
            <a:t> </a:t>
          </a:r>
          <a:r>
            <a:rPr lang="en-US" altLang="it-IT" sz="1800" dirty="0" err="1"/>
            <a:t>alla</a:t>
          </a:r>
          <a:r>
            <a:rPr lang="en-US" altLang="it-IT" sz="1800" dirty="0"/>
            <a:t> tutela </a:t>
          </a:r>
          <a:r>
            <a:rPr lang="en-US" altLang="it-IT" sz="1800" dirty="0" err="1"/>
            <a:t>della</a:t>
          </a:r>
          <a:r>
            <a:rPr lang="en-US" altLang="it-IT" sz="1800" dirty="0"/>
            <a:t> salute, e </a:t>
          </a:r>
          <a:r>
            <a:rPr lang="en-US" altLang="it-IT" sz="1800" dirty="0" err="1"/>
            <a:t>alla</a:t>
          </a:r>
          <a:r>
            <a:rPr lang="en-US" altLang="it-IT" sz="1800" dirty="0"/>
            <a:t> </a:t>
          </a:r>
          <a:r>
            <a:rPr lang="en-US" altLang="it-IT" sz="1800" dirty="0" err="1"/>
            <a:t>riduzione</a:t>
          </a:r>
          <a:r>
            <a:rPr lang="en-US" altLang="it-IT" sz="1800" dirty="0"/>
            <a:t> del </a:t>
          </a:r>
          <a:r>
            <a:rPr lang="en-US" altLang="it-IT" sz="1800" dirty="0" err="1"/>
            <a:t>danno</a:t>
          </a:r>
          <a:r>
            <a:rPr lang="en-US" altLang="it-IT" sz="1400" dirty="0"/>
            <a:t>.</a:t>
          </a:r>
          <a:endParaRPr lang="it-IT" sz="1400" dirty="0"/>
        </a:p>
      </dgm:t>
    </dgm:pt>
    <dgm:pt modelId="{153A4CC9-C0CE-D54C-B1E7-EE8A09B9B619}" type="parTrans" cxnId="{0CB414E6-1A13-9444-B855-58FAD21CE2F9}">
      <dgm:prSet/>
      <dgm:spPr/>
      <dgm:t>
        <a:bodyPr/>
        <a:lstStyle/>
        <a:p>
          <a:endParaRPr lang="it-IT"/>
        </a:p>
      </dgm:t>
    </dgm:pt>
    <dgm:pt modelId="{DE374DB0-593C-BD48-B0A5-21E2FC5217CA}" type="sibTrans" cxnId="{0CB414E6-1A13-9444-B855-58FAD21CE2F9}">
      <dgm:prSet/>
      <dgm:spPr/>
      <dgm:t>
        <a:bodyPr/>
        <a:lstStyle/>
        <a:p>
          <a:endParaRPr lang="it-IT"/>
        </a:p>
      </dgm:t>
    </dgm:pt>
    <dgm:pt modelId="{5A6D9845-3436-434A-8615-0CC17CCE6938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/>
            <a:t>CENTRO DIURNO</a:t>
          </a:r>
        </a:p>
      </dgm:t>
    </dgm:pt>
    <dgm:pt modelId="{F13EAEB6-C371-684D-BF01-139334B2811B}" type="parTrans" cxnId="{5BF7793D-0EE2-2644-9C20-605461BD626F}">
      <dgm:prSet/>
      <dgm:spPr/>
      <dgm:t>
        <a:bodyPr/>
        <a:lstStyle/>
        <a:p>
          <a:endParaRPr lang="it-IT"/>
        </a:p>
      </dgm:t>
    </dgm:pt>
    <dgm:pt modelId="{2A12EAFB-8318-3F45-9418-56612E6189FF}" type="sibTrans" cxnId="{5BF7793D-0EE2-2644-9C20-605461BD626F}">
      <dgm:prSet/>
      <dgm:spPr/>
      <dgm:t>
        <a:bodyPr/>
        <a:lstStyle/>
        <a:p>
          <a:endParaRPr lang="it-IT"/>
        </a:p>
      </dgm:t>
    </dgm:pt>
    <dgm:pt modelId="{0C3E2FD1-B566-D943-820F-7720719A0421}">
      <dgm:prSet phldrT="[Testo]" custT="1"/>
      <dgm:spPr/>
      <dgm:t>
        <a:bodyPr/>
        <a:lstStyle/>
        <a:p>
          <a:pPr algn="ctr"/>
          <a:r>
            <a:rPr lang="en-US" altLang="it-IT" sz="1800" dirty="0" err="1"/>
            <a:t>Percorsi</a:t>
          </a:r>
          <a:r>
            <a:rPr lang="en-US" altLang="it-IT" sz="1800" dirty="0"/>
            <a:t> </a:t>
          </a:r>
          <a:r>
            <a:rPr lang="en-US" altLang="it-IT" sz="1800" dirty="0" err="1"/>
            <a:t>relazionali</a:t>
          </a:r>
          <a:r>
            <a:rPr lang="en-US" altLang="it-IT" sz="1800" dirty="0"/>
            <a:t> ed </a:t>
          </a:r>
          <a:r>
            <a:rPr lang="en-US" altLang="it-IT" sz="1800" dirty="0" err="1"/>
            <a:t>educativi</a:t>
          </a:r>
          <a:r>
            <a:rPr lang="en-US" altLang="it-IT" sz="1800" dirty="0"/>
            <a:t>, </a:t>
          </a:r>
          <a:r>
            <a:rPr lang="en-US" altLang="it-IT" sz="1800" dirty="0" err="1"/>
            <a:t>abilità</a:t>
          </a:r>
          <a:r>
            <a:rPr lang="en-US" altLang="it-IT" sz="1800" dirty="0"/>
            <a:t> e </a:t>
          </a:r>
          <a:r>
            <a:rPr lang="en-US" altLang="it-IT" sz="1800" dirty="0" err="1"/>
            <a:t>competenze</a:t>
          </a:r>
          <a:r>
            <a:rPr lang="en-US" altLang="it-IT" sz="1800" dirty="0"/>
            <a:t> per </a:t>
          </a:r>
          <a:r>
            <a:rPr lang="en-US" altLang="it-IT" sz="1800" dirty="0" err="1"/>
            <a:t>impiegare</a:t>
          </a:r>
          <a:r>
            <a:rPr lang="en-US" altLang="it-IT" sz="1800" dirty="0"/>
            <a:t> in modo </a:t>
          </a:r>
          <a:r>
            <a:rPr lang="en-US" altLang="it-IT" sz="1800" dirty="0" err="1"/>
            <a:t>produttivo</a:t>
          </a:r>
          <a:r>
            <a:rPr lang="en-US" altLang="it-IT" sz="1800" dirty="0"/>
            <a:t> e </a:t>
          </a:r>
          <a:r>
            <a:rPr lang="en-US" altLang="it-IT" sz="1800" dirty="0" err="1"/>
            <a:t>significativo</a:t>
          </a:r>
          <a:r>
            <a:rPr lang="en-US" altLang="it-IT" sz="1800" dirty="0"/>
            <a:t> il proprio tempo</a:t>
          </a:r>
          <a:r>
            <a:rPr lang="en-US" altLang="it-IT" sz="1600" dirty="0"/>
            <a:t>. </a:t>
          </a:r>
          <a:endParaRPr lang="it-IT" sz="1600" dirty="0"/>
        </a:p>
      </dgm:t>
    </dgm:pt>
    <dgm:pt modelId="{2553524B-4AAD-A049-A1A0-B7CD1EE896AF}" type="parTrans" cxnId="{2DB0E7D2-75D3-8F46-8704-760894196CD5}">
      <dgm:prSet/>
      <dgm:spPr/>
      <dgm:t>
        <a:bodyPr/>
        <a:lstStyle/>
        <a:p>
          <a:endParaRPr lang="it-IT"/>
        </a:p>
      </dgm:t>
    </dgm:pt>
    <dgm:pt modelId="{DCE5B318-34F9-4D44-B745-36DD05A1F889}" type="sibTrans" cxnId="{2DB0E7D2-75D3-8F46-8704-760894196CD5}">
      <dgm:prSet/>
      <dgm:spPr/>
      <dgm:t>
        <a:bodyPr/>
        <a:lstStyle/>
        <a:p>
          <a:endParaRPr lang="it-IT"/>
        </a:p>
      </dgm:t>
    </dgm:pt>
    <dgm:pt modelId="{4BC82C7A-E001-3A4A-8F52-5023974B3DC2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/>
            <a:t>NODO DELLA RETE</a:t>
          </a:r>
        </a:p>
      </dgm:t>
    </dgm:pt>
    <dgm:pt modelId="{61B74FFC-D800-B747-AECD-49494975B4FA}" type="parTrans" cxnId="{CE184279-D321-4F4E-B3DE-86644E0B73F9}">
      <dgm:prSet/>
      <dgm:spPr/>
      <dgm:t>
        <a:bodyPr/>
        <a:lstStyle/>
        <a:p>
          <a:endParaRPr lang="it-IT"/>
        </a:p>
      </dgm:t>
    </dgm:pt>
    <dgm:pt modelId="{D8E564D8-1A24-A341-90F8-C1D37C3A78F9}" type="sibTrans" cxnId="{CE184279-D321-4F4E-B3DE-86644E0B73F9}">
      <dgm:prSet/>
      <dgm:spPr/>
      <dgm:t>
        <a:bodyPr/>
        <a:lstStyle/>
        <a:p>
          <a:endParaRPr lang="it-IT"/>
        </a:p>
      </dgm:t>
    </dgm:pt>
    <dgm:pt modelId="{967F6F58-69C7-764A-80C1-F8BFB25027D9}">
      <dgm:prSet phldrT="[Testo]" custT="1"/>
      <dgm:spPr/>
      <dgm:t>
        <a:bodyPr/>
        <a:lstStyle/>
        <a:p>
          <a:pPr algn="ctr"/>
          <a:r>
            <a:rPr lang="en-US" altLang="it-IT" sz="1800" dirty="0" err="1"/>
            <a:t>Offerta</a:t>
          </a:r>
          <a:r>
            <a:rPr lang="en-US" altLang="it-IT" sz="1800" dirty="0"/>
            <a:t> </a:t>
          </a:r>
          <a:r>
            <a:rPr lang="en-US" altLang="it-IT" sz="1800" dirty="0" err="1"/>
            <a:t>più</a:t>
          </a:r>
          <a:r>
            <a:rPr lang="en-US" altLang="it-IT" sz="1800" dirty="0"/>
            <a:t> </a:t>
          </a:r>
          <a:r>
            <a:rPr lang="en-US" altLang="it-IT" sz="1800" dirty="0" err="1"/>
            <a:t>articolata</a:t>
          </a:r>
          <a:r>
            <a:rPr lang="en-US" altLang="it-IT" sz="1800" dirty="0"/>
            <a:t> e </a:t>
          </a:r>
          <a:r>
            <a:rPr lang="en-US" altLang="it-IT" sz="1800" dirty="0" err="1"/>
            <a:t>professionale</a:t>
          </a:r>
          <a:r>
            <a:rPr lang="en-US" altLang="it-IT" sz="1800" dirty="0"/>
            <a:t> di </a:t>
          </a:r>
          <a:r>
            <a:rPr lang="en-US" altLang="it-IT" sz="1800" dirty="0" err="1"/>
            <a:t>percorsi</a:t>
          </a:r>
          <a:r>
            <a:rPr lang="en-US" altLang="it-IT" sz="1800" dirty="0"/>
            <a:t> </a:t>
          </a:r>
          <a:r>
            <a:rPr lang="en-US" altLang="it-IT" sz="1800" dirty="0" err="1"/>
            <a:t>individualizzati</a:t>
          </a:r>
          <a:r>
            <a:rPr lang="en-US" altLang="it-IT" sz="1800" dirty="0"/>
            <a:t>. Prese in </a:t>
          </a:r>
          <a:r>
            <a:rPr lang="en-US" altLang="it-IT" sz="1800" dirty="0" err="1"/>
            <a:t>carico</a:t>
          </a:r>
          <a:r>
            <a:rPr lang="en-US" altLang="it-IT" sz="1800" dirty="0"/>
            <a:t> verso </a:t>
          </a:r>
          <a:r>
            <a:rPr lang="en-US" altLang="it-IT" sz="1800" dirty="0" err="1"/>
            <a:t>l’autonomia</a:t>
          </a:r>
          <a:r>
            <a:rPr lang="en-US" altLang="it-IT" sz="1800" dirty="0"/>
            <a:t>, </a:t>
          </a:r>
          <a:r>
            <a:rPr lang="en-US" altLang="it-IT" sz="1800" dirty="0" err="1"/>
            <a:t>l’orientamento</a:t>
          </a:r>
          <a:r>
            <a:rPr lang="en-US" altLang="it-IT" sz="1800" dirty="0"/>
            <a:t> </a:t>
          </a:r>
          <a:r>
            <a:rPr lang="en-US" altLang="it-IT" sz="1800" dirty="0" err="1"/>
            <a:t>professionale</a:t>
          </a:r>
          <a:r>
            <a:rPr lang="en-US" altLang="it-IT" sz="1800" dirty="0"/>
            <a:t> e </a:t>
          </a:r>
          <a:r>
            <a:rPr lang="en-US" altLang="it-IT" sz="1800" dirty="0" err="1"/>
            <a:t>l’integrazione</a:t>
          </a:r>
          <a:r>
            <a:rPr lang="en-US" altLang="it-IT" sz="1800" dirty="0"/>
            <a:t> socio </a:t>
          </a:r>
          <a:r>
            <a:rPr lang="en-US" altLang="it-IT" sz="1800" dirty="0" err="1"/>
            <a:t>lavorativa</a:t>
          </a:r>
          <a:r>
            <a:rPr lang="en-US" altLang="it-IT" sz="1800" dirty="0"/>
            <a:t>.</a:t>
          </a:r>
          <a:endParaRPr lang="it-IT" sz="1800" dirty="0"/>
        </a:p>
      </dgm:t>
    </dgm:pt>
    <dgm:pt modelId="{8B8075A4-576F-3646-92D9-8E8F43E11902}" type="parTrans" cxnId="{7FEF3B22-1BE4-6349-9A61-04423559FF8E}">
      <dgm:prSet/>
      <dgm:spPr/>
      <dgm:t>
        <a:bodyPr/>
        <a:lstStyle/>
        <a:p>
          <a:endParaRPr lang="it-IT"/>
        </a:p>
      </dgm:t>
    </dgm:pt>
    <dgm:pt modelId="{352AA128-F479-8745-90A3-6312DA337034}" type="sibTrans" cxnId="{7FEF3B22-1BE4-6349-9A61-04423559FF8E}">
      <dgm:prSet/>
      <dgm:spPr/>
      <dgm:t>
        <a:bodyPr/>
        <a:lstStyle/>
        <a:p>
          <a:endParaRPr lang="it-IT"/>
        </a:p>
      </dgm:t>
    </dgm:pt>
    <dgm:pt modelId="{03889993-D497-6846-94F5-2B9BD1FADB12}" type="pres">
      <dgm:prSet presAssocID="{97C16876-B8B2-3F4C-BCD9-854F80B8EA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48D33A4-2D70-A841-8789-8727E73A90D6}" type="pres">
      <dgm:prSet presAssocID="{97C16876-B8B2-3F4C-BCD9-854F80B8EA87}" presName="tSp" presStyleCnt="0"/>
      <dgm:spPr/>
    </dgm:pt>
    <dgm:pt modelId="{2FF44D69-0222-1246-8367-6B17341F1653}" type="pres">
      <dgm:prSet presAssocID="{97C16876-B8B2-3F4C-BCD9-854F80B8EA87}" presName="bSp" presStyleCnt="0"/>
      <dgm:spPr/>
    </dgm:pt>
    <dgm:pt modelId="{55F8FD9A-7AB1-AD4C-87B3-EED2A901A66A}" type="pres">
      <dgm:prSet presAssocID="{97C16876-B8B2-3F4C-BCD9-854F80B8EA87}" presName="process" presStyleCnt="0"/>
      <dgm:spPr/>
    </dgm:pt>
    <dgm:pt modelId="{A73CDBCA-6DD6-4C45-8CA9-5B9A71CDBAEE}" type="pres">
      <dgm:prSet presAssocID="{AFECE5DA-6C59-5149-B3CB-98A298509000}" presName="composite1" presStyleCnt="0"/>
      <dgm:spPr/>
    </dgm:pt>
    <dgm:pt modelId="{1B30097D-5FDF-FC4F-9765-22D0DE7E9EE2}" type="pres">
      <dgm:prSet presAssocID="{AFECE5DA-6C59-5149-B3CB-98A298509000}" presName="dummyNode1" presStyleLbl="node1" presStyleIdx="0" presStyleCnt="3"/>
      <dgm:spPr/>
    </dgm:pt>
    <dgm:pt modelId="{1EFAD9E4-BD62-9240-AAB8-ED050D2B02D0}" type="pres">
      <dgm:prSet presAssocID="{AFECE5DA-6C59-5149-B3CB-98A29850900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02F2F8-E558-8C46-BE61-59860105010D}" type="pres">
      <dgm:prSet presAssocID="{AFECE5DA-6C59-5149-B3CB-98A29850900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5A8677-6E52-1648-82EC-C2F010E4E94F}" type="pres">
      <dgm:prSet presAssocID="{AFECE5DA-6C59-5149-B3CB-98A29850900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52B625-43D2-E04F-A526-DAFB1E32D96E}" type="pres">
      <dgm:prSet presAssocID="{AFECE5DA-6C59-5149-B3CB-98A298509000}" presName="connSite1" presStyleCnt="0"/>
      <dgm:spPr/>
    </dgm:pt>
    <dgm:pt modelId="{ED05AB95-C7FF-9148-A370-4030986EEA9A}" type="pres">
      <dgm:prSet presAssocID="{F1DAFADA-BAF2-904C-B3FB-D5451F3600B2}" presName="Name9" presStyleLbl="sibTrans2D1" presStyleIdx="0" presStyleCnt="2"/>
      <dgm:spPr/>
      <dgm:t>
        <a:bodyPr/>
        <a:lstStyle/>
        <a:p>
          <a:endParaRPr lang="it-IT"/>
        </a:p>
      </dgm:t>
    </dgm:pt>
    <dgm:pt modelId="{FB8B3219-2662-B64B-AC9F-40F82234BD4F}" type="pres">
      <dgm:prSet presAssocID="{5A6D9845-3436-434A-8615-0CC17CCE6938}" presName="composite2" presStyleCnt="0"/>
      <dgm:spPr/>
    </dgm:pt>
    <dgm:pt modelId="{1FAD1EF0-C8CC-BD43-AC13-0F3113CDFC6B}" type="pres">
      <dgm:prSet presAssocID="{5A6D9845-3436-434A-8615-0CC17CCE6938}" presName="dummyNode2" presStyleLbl="node1" presStyleIdx="0" presStyleCnt="3"/>
      <dgm:spPr/>
    </dgm:pt>
    <dgm:pt modelId="{6F5C32B3-956D-2E48-9FDA-3B7E51D24E20}" type="pres">
      <dgm:prSet presAssocID="{5A6D9845-3436-434A-8615-0CC17CCE693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BEBDA0-FC70-5C42-B4F9-DC2DE76BDAD5}" type="pres">
      <dgm:prSet presAssocID="{5A6D9845-3436-434A-8615-0CC17CCE693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4C46A6-A636-B54E-8BC7-E2151E664882}" type="pres">
      <dgm:prSet presAssocID="{5A6D9845-3436-434A-8615-0CC17CCE693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9EDD81-47AD-4D4D-94C0-5A015DBD1362}" type="pres">
      <dgm:prSet presAssocID="{5A6D9845-3436-434A-8615-0CC17CCE6938}" presName="connSite2" presStyleCnt="0"/>
      <dgm:spPr/>
    </dgm:pt>
    <dgm:pt modelId="{FD86D84F-58A2-684D-9FF1-8D4E465F32C7}" type="pres">
      <dgm:prSet presAssocID="{2A12EAFB-8318-3F45-9418-56612E6189FF}" presName="Name18" presStyleLbl="sibTrans2D1" presStyleIdx="1" presStyleCnt="2"/>
      <dgm:spPr/>
      <dgm:t>
        <a:bodyPr/>
        <a:lstStyle/>
        <a:p>
          <a:endParaRPr lang="it-IT"/>
        </a:p>
      </dgm:t>
    </dgm:pt>
    <dgm:pt modelId="{636B2EEA-BD36-5346-9021-F59D1AA5A785}" type="pres">
      <dgm:prSet presAssocID="{4BC82C7A-E001-3A4A-8F52-5023974B3DC2}" presName="composite1" presStyleCnt="0"/>
      <dgm:spPr/>
    </dgm:pt>
    <dgm:pt modelId="{85D7FC0F-1116-6946-A14F-84A43073AC5D}" type="pres">
      <dgm:prSet presAssocID="{4BC82C7A-E001-3A4A-8F52-5023974B3DC2}" presName="dummyNode1" presStyleLbl="node1" presStyleIdx="1" presStyleCnt="3"/>
      <dgm:spPr/>
    </dgm:pt>
    <dgm:pt modelId="{69CC8246-2983-CE43-AE60-19A264DD4422}" type="pres">
      <dgm:prSet presAssocID="{4BC82C7A-E001-3A4A-8F52-5023974B3DC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143259-0A31-C344-B7E1-1C3AB7AC17CB}" type="pres">
      <dgm:prSet presAssocID="{4BC82C7A-E001-3A4A-8F52-5023974B3DC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C8CB8A-6062-C948-9DF5-0EFFE5FEDC45}" type="pres">
      <dgm:prSet presAssocID="{4BC82C7A-E001-3A4A-8F52-5023974B3DC2}" presName="parentNode1" presStyleLbl="node1" presStyleIdx="2" presStyleCnt="3" custLinFactNeighborX="2830" custLinFactNeighborY="3628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672729-AE14-214B-AF73-E5741922A4A4}" type="pres">
      <dgm:prSet presAssocID="{4BC82C7A-E001-3A4A-8F52-5023974B3DC2}" presName="connSite1" presStyleCnt="0"/>
      <dgm:spPr/>
    </dgm:pt>
  </dgm:ptLst>
  <dgm:cxnLst>
    <dgm:cxn modelId="{2DB0E7D2-75D3-8F46-8704-760894196CD5}" srcId="{5A6D9845-3436-434A-8615-0CC17CCE6938}" destId="{0C3E2FD1-B566-D943-820F-7720719A0421}" srcOrd="0" destOrd="0" parTransId="{2553524B-4AAD-A049-A1A0-B7CD1EE896AF}" sibTransId="{DCE5B318-34F9-4D44-B745-36DD05A1F889}"/>
    <dgm:cxn modelId="{F233E9B9-384B-594D-A138-4D39EDBBFC86}" type="presOf" srcId="{AFECE5DA-6C59-5149-B3CB-98A298509000}" destId="{DF5A8677-6E52-1648-82EC-C2F010E4E94F}" srcOrd="0" destOrd="0" presId="urn:microsoft.com/office/officeart/2005/8/layout/hProcess4"/>
    <dgm:cxn modelId="{A17FB8A7-829D-C641-8079-0941D400C476}" type="presOf" srcId="{97C16876-B8B2-3F4C-BCD9-854F80B8EA87}" destId="{03889993-D497-6846-94F5-2B9BD1FADB12}" srcOrd="0" destOrd="0" presId="urn:microsoft.com/office/officeart/2005/8/layout/hProcess4"/>
    <dgm:cxn modelId="{950192CA-4276-0048-BB78-E7140F28DEDB}" type="presOf" srcId="{D642A8FD-B4A4-1843-AC69-6C307A5B2E58}" destId="{1EFAD9E4-BD62-9240-AAB8-ED050D2B02D0}" srcOrd="0" destOrd="0" presId="urn:microsoft.com/office/officeart/2005/8/layout/hProcess4"/>
    <dgm:cxn modelId="{D82B3580-0911-5D41-B602-4A9758127369}" type="presOf" srcId="{4BC82C7A-E001-3A4A-8F52-5023974B3DC2}" destId="{8BC8CB8A-6062-C948-9DF5-0EFFE5FEDC45}" srcOrd="0" destOrd="0" presId="urn:microsoft.com/office/officeart/2005/8/layout/hProcess4"/>
    <dgm:cxn modelId="{01B10A70-CB87-E141-A1EA-08F8FFA635D0}" type="presOf" srcId="{F1DAFADA-BAF2-904C-B3FB-D5451F3600B2}" destId="{ED05AB95-C7FF-9148-A370-4030986EEA9A}" srcOrd="0" destOrd="0" presId="urn:microsoft.com/office/officeart/2005/8/layout/hProcess4"/>
    <dgm:cxn modelId="{BE06E654-D569-4947-ADEC-63421BEFD471}" type="presOf" srcId="{967F6F58-69C7-764A-80C1-F8BFB25027D9}" destId="{69CC8246-2983-CE43-AE60-19A264DD4422}" srcOrd="0" destOrd="0" presId="urn:microsoft.com/office/officeart/2005/8/layout/hProcess4"/>
    <dgm:cxn modelId="{35ADBA81-B71A-5243-BC55-B46FB6ABCBFD}" type="presOf" srcId="{5A6D9845-3436-434A-8615-0CC17CCE6938}" destId="{244C46A6-A636-B54E-8BC7-E2151E664882}" srcOrd="0" destOrd="0" presId="urn:microsoft.com/office/officeart/2005/8/layout/hProcess4"/>
    <dgm:cxn modelId="{85DA3E54-E882-DD48-A553-23E0A2084C12}" srcId="{97C16876-B8B2-3F4C-BCD9-854F80B8EA87}" destId="{AFECE5DA-6C59-5149-B3CB-98A298509000}" srcOrd="0" destOrd="0" parTransId="{0943AD31-65B0-5B4D-84A1-57352B7CB4C7}" sibTransId="{F1DAFADA-BAF2-904C-B3FB-D5451F3600B2}"/>
    <dgm:cxn modelId="{CE184279-D321-4F4E-B3DE-86644E0B73F9}" srcId="{97C16876-B8B2-3F4C-BCD9-854F80B8EA87}" destId="{4BC82C7A-E001-3A4A-8F52-5023974B3DC2}" srcOrd="2" destOrd="0" parTransId="{61B74FFC-D800-B747-AECD-49494975B4FA}" sibTransId="{D8E564D8-1A24-A341-90F8-C1D37C3A78F9}"/>
    <dgm:cxn modelId="{7FEF3B22-1BE4-6349-9A61-04423559FF8E}" srcId="{4BC82C7A-E001-3A4A-8F52-5023974B3DC2}" destId="{967F6F58-69C7-764A-80C1-F8BFB25027D9}" srcOrd="0" destOrd="0" parTransId="{8B8075A4-576F-3646-92D9-8E8F43E11902}" sibTransId="{352AA128-F479-8745-90A3-6312DA337034}"/>
    <dgm:cxn modelId="{0C6DBBC0-BBE3-8F4D-B50A-F80B5A108C7C}" type="presOf" srcId="{2A12EAFB-8318-3F45-9418-56612E6189FF}" destId="{FD86D84F-58A2-684D-9FF1-8D4E465F32C7}" srcOrd="0" destOrd="0" presId="urn:microsoft.com/office/officeart/2005/8/layout/hProcess4"/>
    <dgm:cxn modelId="{5C7CB8FC-A654-514B-BAB6-B34302DF4ECC}" type="presOf" srcId="{0C3E2FD1-B566-D943-820F-7720719A0421}" destId="{E0BEBDA0-FC70-5C42-B4F9-DC2DE76BDAD5}" srcOrd="1" destOrd="0" presId="urn:microsoft.com/office/officeart/2005/8/layout/hProcess4"/>
    <dgm:cxn modelId="{9F97A47E-C435-124C-9EA6-9D042517F608}" type="presOf" srcId="{967F6F58-69C7-764A-80C1-F8BFB25027D9}" destId="{6C143259-0A31-C344-B7E1-1C3AB7AC17CB}" srcOrd="1" destOrd="0" presId="urn:microsoft.com/office/officeart/2005/8/layout/hProcess4"/>
    <dgm:cxn modelId="{A4CFBB76-D3F9-854A-82CC-263A6209EB22}" type="presOf" srcId="{0C3E2FD1-B566-D943-820F-7720719A0421}" destId="{6F5C32B3-956D-2E48-9FDA-3B7E51D24E20}" srcOrd="0" destOrd="0" presId="urn:microsoft.com/office/officeart/2005/8/layout/hProcess4"/>
    <dgm:cxn modelId="{5BF7793D-0EE2-2644-9C20-605461BD626F}" srcId="{97C16876-B8B2-3F4C-BCD9-854F80B8EA87}" destId="{5A6D9845-3436-434A-8615-0CC17CCE6938}" srcOrd="1" destOrd="0" parTransId="{F13EAEB6-C371-684D-BF01-139334B2811B}" sibTransId="{2A12EAFB-8318-3F45-9418-56612E6189FF}"/>
    <dgm:cxn modelId="{70120C47-845D-DE44-8158-06B92DDE2682}" type="presOf" srcId="{D642A8FD-B4A4-1843-AC69-6C307A5B2E58}" destId="{6302F2F8-E558-8C46-BE61-59860105010D}" srcOrd="1" destOrd="0" presId="urn:microsoft.com/office/officeart/2005/8/layout/hProcess4"/>
    <dgm:cxn modelId="{0CB414E6-1A13-9444-B855-58FAD21CE2F9}" srcId="{AFECE5DA-6C59-5149-B3CB-98A298509000}" destId="{D642A8FD-B4A4-1843-AC69-6C307A5B2E58}" srcOrd="0" destOrd="0" parTransId="{153A4CC9-C0CE-D54C-B1E7-EE8A09B9B619}" sibTransId="{DE374DB0-593C-BD48-B0A5-21E2FC5217CA}"/>
    <dgm:cxn modelId="{151930B9-BC84-EE43-BBD6-5113ADEFB0BB}" type="presParOf" srcId="{03889993-D497-6846-94F5-2B9BD1FADB12}" destId="{A48D33A4-2D70-A841-8789-8727E73A90D6}" srcOrd="0" destOrd="0" presId="urn:microsoft.com/office/officeart/2005/8/layout/hProcess4"/>
    <dgm:cxn modelId="{8520EA86-3AC0-4F48-AF01-7DB566BDCD8C}" type="presParOf" srcId="{03889993-D497-6846-94F5-2B9BD1FADB12}" destId="{2FF44D69-0222-1246-8367-6B17341F1653}" srcOrd="1" destOrd="0" presId="urn:microsoft.com/office/officeart/2005/8/layout/hProcess4"/>
    <dgm:cxn modelId="{E47C3519-B5EF-F148-969E-B5C858024D23}" type="presParOf" srcId="{03889993-D497-6846-94F5-2B9BD1FADB12}" destId="{55F8FD9A-7AB1-AD4C-87B3-EED2A901A66A}" srcOrd="2" destOrd="0" presId="urn:microsoft.com/office/officeart/2005/8/layout/hProcess4"/>
    <dgm:cxn modelId="{D53D2217-276F-D146-9913-6F8B3833D199}" type="presParOf" srcId="{55F8FD9A-7AB1-AD4C-87B3-EED2A901A66A}" destId="{A73CDBCA-6DD6-4C45-8CA9-5B9A71CDBAEE}" srcOrd="0" destOrd="0" presId="urn:microsoft.com/office/officeart/2005/8/layout/hProcess4"/>
    <dgm:cxn modelId="{D34F4782-E825-7A4C-B970-7FA707918F0A}" type="presParOf" srcId="{A73CDBCA-6DD6-4C45-8CA9-5B9A71CDBAEE}" destId="{1B30097D-5FDF-FC4F-9765-22D0DE7E9EE2}" srcOrd="0" destOrd="0" presId="urn:microsoft.com/office/officeart/2005/8/layout/hProcess4"/>
    <dgm:cxn modelId="{81C4814F-1EE2-6D4E-81AD-525BD772FF6A}" type="presParOf" srcId="{A73CDBCA-6DD6-4C45-8CA9-5B9A71CDBAEE}" destId="{1EFAD9E4-BD62-9240-AAB8-ED050D2B02D0}" srcOrd="1" destOrd="0" presId="urn:microsoft.com/office/officeart/2005/8/layout/hProcess4"/>
    <dgm:cxn modelId="{C33F93DE-EA6D-E54F-ADEC-8D713FC6CD9E}" type="presParOf" srcId="{A73CDBCA-6DD6-4C45-8CA9-5B9A71CDBAEE}" destId="{6302F2F8-E558-8C46-BE61-59860105010D}" srcOrd="2" destOrd="0" presId="urn:microsoft.com/office/officeart/2005/8/layout/hProcess4"/>
    <dgm:cxn modelId="{EB63955A-BD35-6E45-BC0B-9CC92D77BC7F}" type="presParOf" srcId="{A73CDBCA-6DD6-4C45-8CA9-5B9A71CDBAEE}" destId="{DF5A8677-6E52-1648-82EC-C2F010E4E94F}" srcOrd="3" destOrd="0" presId="urn:microsoft.com/office/officeart/2005/8/layout/hProcess4"/>
    <dgm:cxn modelId="{7043C856-55A6-F54F-B48D-D57B426CCCF3}" type="presParOf" srcId="{A73CDBCA-6DD6-4C45-8CA9-5B9A71CDBAEE}" destId="{D652B625-43D2-E04F-A526-DAFB1E32D96E}" srcOrd="4" destOrd="0" presId="urn:microsoft.com/office/officeart/2005/8/layout/hProcess4"/>
    <dgm:cxn modelId="{BC9FC3A0-38F7-6C4E-83EB-6057D62AB8F6}" type="presParOf" srcId="{55F8FD9A-7AB1-AD4C-87B3-EED2A901A66A}" destId="{ED05AB95-C7FF-9148-A370-4030986EEA9A}" srcOrd="1" destOrd="0" presId="urn:microsoft.com/office/officeart/2005/8/layout/hProcess4"/>
    <dgm:cxn modelId="{6C39BE38-DC58-D24D-8F59-D14278994C6D}" type="presParOf" srcId="{55F8FD9A-7AB1-AD4C-87B3-EED2A901A66A}" destId="{FB8B3219-2662-B64B-AC9F-40F82234BD4F}" srcOrd="2" destOrd="0" presId="urn:microsoft.com/office/officeart/2005/8/layout/hProcess4"/>
    <dgm:cxn modelId="{738220A5-D8A5-5F4D-9C6D-B07062C3E82B}" type="presParOf" srcId="{FB8B3219-2662-B64B-AC9F-40F82234BD4F}" destId="{1FAD1EF0-C8CC-BD43-AC13-0F3113CDFC6B}" srcOrd="0" destOrd="0" presId="urn:microsoft.com/office/officeart/2005/8/layout/hProcess4"/>
    <dgm:cxn modelId="{E93A0E7C-894B-6841-8E2C-351A31296B73}" type="presParOf" srcId="{FB8B3219-2662-B64B-AC9F-40F82234BD4F}" destId="{6F5C32B3-956D-2E48-9FDA-3B7E51D24E20}" srcOrd="1" destOrd="0" presId="urn:microsoft.com/office/officeart/2005/8/layout/hProcess4"/>
    <dgm:cxn modelId="{B86E680D-FC02-F74F-B855-280D75109844}" type="presParOf" srcId="{FB8B3219-2662-B64B-AC9F-40F82234BD4F}" destId="{E0BEBDA0-FC70-5C42-B4F9-DC2DE76BDAD5}" srcOrd="2" destOrd="0" presId="urn:microsoft.com/office/officeart/2005/8/layout/hProcess4"/>
    <dgm:cxn modelId="{578CE024-92A4-EF4C-AB8E-513D2FBC16C1}" type="presParOf" srcId="{FB8B3219-2662-B64B-AC9F-40F82234BD4F}" destId="{244C46A6-A636-B54E-8BC7-E2151E664882}" srcOrd="3" destOrd="0" presId="urn:microsoft.com/office/officeart/2005/8/layout/hProcess4"/>
    <dgm:cxn modelId="{1C77035D-DE8A-174E-96CA-518B2F7368DE}" type="presParOf" srcId="{FB8B3219-2662-B64B-AC9F-40F82234BD4F}" destId="{AB9EDD81-47AD-4D4D-94C0-5A015DBD1362}" srcOrd="4" destOrd="0" presId="urn:microsoft.com/office/officeart/2005/8/layout/hProcess4"/>
    <dgm:cxn modelId="{635CDA7C-20C9-F94F-808B-02431EBBFFAA}" type="presParOf" srcId="{55F8FD9A-7AB1-AD4C-87B3-EED2A901A66A}" destId="{FD86D84F-58A2-684D-9FF1-8D4E465F32C7}" srcOrd="3" destOrd="0" presId="urn:microsoft.com/office/officeart/2005/8/layout/hProcess4"/>
    <dgm:cxn modelId="{9FA5E8D8-8380-4F45-897B-8F13BAF1642C}" type="presParOf" srcId="{55F8FD9A-7AB1-AD4C-87B3-EED2A901A66A}" destId="{636B2EEA-BD36-5346-9021-F59D1AA5A785}" srcOrd="4" destOrd="0" presId="urn:microsoft.com/office/officeart/2005/8/layout/hProcess4"/>
    <dgm:cxn modelId="{DB59D032-EDF3-D148-8B88-64C40A43AE69}" type="presParOf" srcId="{636B2EEA-BD36-5346-9021-F59D1AA5A785}" destId="{85D7FC0F-1116-6946-A14F-84A43073AC5D}" srcOrd="0" destOrd="0" presId="urn:microsoft.com/office/officeart/2005/8/layout/hProcess4"/>
    <dgm:cxn modelId="{A1764C7B-5967-0C47-B420-A080E66D7F93}" type="presParOf" srcId="{636B2EEA-BD36-5346-9021-F59D1AA5A785}" destId="{69CC8246-2983-CE43-AE60-19A264DD4422}" srcOrd="1" destOrd="0" presId="urn:microsoft.com/office/officeart/2005/8/layout/hProcess4"/>
    <dgm:cxn modelId="{5DD1F0EF-3137-3347-8676-0ADC08A7CCCA}" type="presParOf" srcId="{636B2EEA-BD36-5346-9021-F59D1AA5A785}" destId="{6C143259-0A31-C344-B7E1-1C3AB7AC17CB}" srcOrd="2" destOrd="0" presId="urn:microsoft.com/office/officeart/2005/8/layout/hProcess4"/>
    <dgm:cxn modelId="{8C625F8E-A3CE-0548-84B9-ED9116A8CD45}" type="presParOf" srcId="{636B2EEA-BD36-5346-9021-F59D1AA5A785}" destId="{8BC8CB8A-6062-C948-9DF5-0EFFE5FEDC45}" srcOrd="3" destOrd="0" presId="urn:microsoft.com/office/officeart/2005/8/layout/hProcess4"/>
    <dgm:cxn modelId="{327CC155-4971-BD40-93D1-8E92AE106487}" type="presParOf" srcId="{636B2EEA-BD36-5346-9021-F59D1AA5A785}" destId="{56672729-AE14-214B-AF73-E5741922A4A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F9B61C-0C9C-824D-AC58-E3A72AAD257F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959DCAE-CF30-3A47-BB71-FED26F53A12C}">
      <dgm:prSet phldrT="[Testo]"/>
      <dgm:spPr>
        <a:noFill/>
        <a:ln w="50800">
          <a:solidFill>
            <a:srgbClr val="FF0000"/>
          </a:solidFill>
        </a:ln>
      </dgm:spPr>
      <dgm:t>
        <a:bodyPr/>
        <a:lstStyle/>
        <a:p>
          <a:r>
            <a:rPr lang="it-IT" altLang="it-IT" dirty="0">
              <a:solidFill>
                <a:schemeClr val="tx1"/>
              </a:solidFill>
            </a:rPr>
            <a:t>Via Aldini, </a:t>
          </a:r>
          <a:r>
            <a:rPr lang="it-IT" altLang="it-IT" dirty="0" smtClean="0">
              <a:solidFill>
                <a:schemeClr val="tx1"/>
              </a:solidFill>
            </a:rPr>
            <a:t>74</a:t>
          </a:r>
          <a:br>
            <a:rPr lang="it-IT" altLang="it-IT" dirty="0" smtClean="0">
              <a:solidFill>
                <a:schemeClr val="tx1"/>
              </a:solidFill>
            </a:rPr>
          </a:br>
          <a:r>
            <a:rPr lang="it-IT" altLang="it-IT" dirty="0" smtClean="0">
              <a:solidFill>
                <a:schemeClr val="tx1"/>
              </a:solidFill>
            </a:rPr>
            <a:t>IN RISTRUTTURAZIONE</a:t>
          </a:r>
        </a:p>
        <a:p>
          <a:r>
            <a:rPr lang="it-IT" altLang="it-IT" dirty="0" smtClean="0">
              <a:solidFill>
                <a:schemeClr val="tx1"/>
              </a:solidFill>
            </a:rPr>
            <a:t>PNRR CON STAZIONE DI POSTA</a:t>
          </a:r>
          <a:endParaRPr lang="it-IT" altLang="it-IT" dirty="0">
            <a:solidFill>
              <a:schemeClr val="tx1"/>
            </a:solidFill>
          </a:endParaRPr>
        </a:p>
      </dgm:t>
    </dgm:pt>
    <dgm:pt modelId="{53628D40-DB2A-0C4D-8739-98032F77EBA0}" type="parTrans" cxnId="{84FFCF17-FC93-F747-AB4B-3C8E17987C8C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653F470C-A759-F246-B9C6-0A151705931D}" type="sibTrans" cxnId="{84FFCF17-FC93-F747-AB4B-3C8E17987C8C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B6E86FC-3036-644F-8B67-F4010C648BFF}">
      <dgm:prSet phldrT="[Testo]"/>
      <dgm:spPr>
        <a:noFill/>
        <a:ln w="50800">
          <a:solidFill>
            <a:srgbClr val="FF0000"/>
          </a:solidFill>
        </a:ln>
      </dgm:spPr>
      <dgm:t>
        <a:bodyPr/>
        <a:lstStyle/>
        <a:p>
          <a:r>
            <a:rPr lang="it-IT" altLang="it-IT" dirty="0">
              <a:solidFill>
                <a:schemeClr val="tx1"/>
              </a:solidFill>
            </a:rPr>
            <a:t>Via </a:t>
          </a:r>
          <a:r>
            <a:rPr lang="it-IT" altLang="it-IT" dirty="0" smtClean="0">
              <a:solidFill>
                <a:schemeClr val="tx1"/>
              </a:solidFill>
            </a:rPr>
            <a:t>Pollini - City </a:t>
          </a:r>
          <a:r>
            <a:rPr lang="it-IT" altLang="it-IT" dirty="0" err="1" smtClean="0">
              <a:solidFill>
                <a:schemeClr val="tx1"/>
              </a:solidFill>
            </a:rPr>
            <a:t>Angels</a:t>
          </a:r>
          <a:endParaRPr lang="it-IT" altLang="it-IT" dirty="0">
            <a:solidFill>
              <a:schemeClr val="tx1"/>
            </a:solidFill>
          </a:endParaRPr>
        </a:p>
      </dgm:t>
    </dgm:pt>
    <dgm:pt modelId="{4B1E8896-9A0A-EA4B-958B-8E2D93C1164F}" type="parTrans" cxnId="{5F7605FA-1785-0F45-903C-6FC4AA18D9A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FF458E09-86E3-6045-99CC-B67485127438}" type="sibTrans" cxnId="{5F7605FA-1785-0F45-903C-6FC4AA18D9A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73B3362-7EDD-D948-BE3B-D9D26939D0BE}">
      <dgm:prSet phldrT="[Testo]"/>
      <dgm:spPr>
        <a:noFill/>
        <a:ln w="50800">
          <a:solidFill>
            <a:srgbClr val="FF0000"/>
          </a:solidFill>
        </a:ln>
      </dgm:spPr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San Zenone al Lambro – Fondazione F.lli di San Francesco</a:t>
          </a:r>
          <a:endParaRPr lang="it-IT" dirty="0">
            <a:solidFill>
              <a:schemeClr val="tx1"/>
            </a:solidFill>
          </a:endParaRPr>
        </a:p>
      </dgm:t>
    </dgm:pt>
    <dgm:pt modelId="{39171541-2A83-EF4E-92F1-713BC0EB0061}" type="parTrans" cxnId="{DC91EB5D-75F8-1B41-8BD8-771664F81625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AB2EF227-0045-424F-8EAF-76714E8D97D1}" type="sibTrans" cxnId="{DC91EB5D-75F8-1B41-8BD8-771664F81625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DD906826-5480-2B42-8B5F-1C43FE3BAD7C}">
      <dgm:prSet phldrT="[Testo]"/>
      <dgm:spPr>
        <a:noFill/>
        <a:ln w="50800">
          <a:solidFill>
            <a:srgbClr val="FF0000"/>
          </a:solidFill>
        </a:ln>
      </dgm:spPr>
      <dgm:t>
        <a:bodyPr/>
        <a:lstStyle/>
        <a:p>
          <a:r>
            <a:rPr lang="it-IT" altLang="it-IT" dirty="0" smtClean="0">
              <a:solidFill>
                <a:schemeClr val="tx1"/>
              </a:solidFill>
            </a:rPr>
            <a:t>posti </a:t>
          </a:r>
          <a:r>
            <a:rPr lang="it-IT" altLang="it-IT" dirty="0">
              <a:solidFill>
                <a:schemeClr val="tx1"/>
              </a:solidFill>
            </a:rPr>
            <a:t>in Housing First </a:t>
          </a:r>
          <a:r>
            <a:rPr lang="it-IT" altLang="it-IT" dirty="0" smtClean="0">
              <a:solidFill>
                <a:schemeClr val="tx1"/>
              </a:solidFill>
            </a:rPr>
            <a:t>posti </a:t>
          </a:r>
          <a:r>
            <a:rPr lang="it-IT" altLang="it-IT" dirty="0">
              <a:solidFill>
                <a:schemeClr val="tx1"/>
              </a:solidFill>
            </a:rPr>
            <a:t>in Housing Led </a:t>
          </a:r>
          <a:r>
            <a:rPr lang="it-IT" altLang="it-IT" dirty="0" smtClean="0">
              <a:solidFill>
                <a:schemeClr val="tx1"/>
              </a:solidFill>
            </a:rPr>
            <a:t>posti </a:t>
          </a:r>
          <a:r>
            <a:rPr lang="it-IT" altLang="it-IT" dirty="0">
              <a:solidFill>
                <a:schemeClr val="tx1"/>
              </a:solidFill>
            </a:rPr>
            <a:t>in </a:t>
          </a:r>
          <a:r>
            <a:rPr lang="it-IT" altLang="it-IT" dirty="0" err="1" smtClean="0">
              <a:solidFill>
                <a:schemeClr val="tx1"/>
              </a:solidFill>
            </a:rPr>
            <a:t>Microcomunità</a:t>
          </a:r>
          <a:endParaRPr lang="it-IT" altLang="it-IT" dirty="0" smtClean="0">
            <a:solidFill>
              <a:schemeClr val="tx1"/>
            </a:solidFill>
          </a:endParaRPr>
        </a:p>
        <a:p>
          <a:r>
            <a:rPr lang="it-IT" dirty="0" smtClean="0">
              <a:solidFill>
                <a:schemeClr val="tx1"/>
              </a:solidFill>
            </a:rPr>
            <a:t>posti in alloggi RST</a:t>
          </a:r>
          <a:endParaRPr lang="it-IT" dirty="0">
            <a:solidFill>
              <a:schemeClr val="tx1"/>
            </a:solidFill>
          </a:endParaRPr>
        </a:p>
      </dgm:t>
    </dgm:pt>
    <dgm:pt modelId="{FFBA170C-FEAC-2D48-B5FF-6046B5649001}" type="parTrans" cxnId="{3FFF5CA5-1CFB-504A-B8E9-A78391782F45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46E987B-6CD8-7745-9520-E84B0A1AB0EC}" type="sibTrans" cxnId="{3FFF5CA5-1CFB-504A-B8E9-A78391782F45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A2B5C7FF-6D5A-B94E-9AB8-E25F7775ACE2}">
      <dgm:prSet phldrT="[Testo]"/>
      <dgm:spPr>
        <a:noFill/>
        <a:ln w="50800">
          <a:solidFill>
            <a:srgbClr val="FF0000"/>
          </a:solidFill>
        </a:ln>
      </dgm:spPr>
      <dgm:t>
        <a:bodyPr/>
        <a:lstStyle/>
        <a:p>
          <a:r>
            <a:rPr lang="it-IT" altLang="it-IT" dirty="0">
              <a:solidFill>
                <a:schemeClr val="tx1"/>
              </a:solidFill>
            </a:rPr>
            <a:t>Viale Ortles </a:t>
          </a:r>
        </a:p>
        <a:p>
          <a:r>
            <a:rPr lang="it-IT" altLang="it-IT" dirty="0">
              <a:solidFill>
                <a:schemeClr val="tx1"/>
              </a:solidFill>
            </a:rPr>
            <a:t>Casa Jannacci  </a:t>
          </a:r>
        </a:p>
      </dgm:t>
    </dgm:pt>
    <dgm:pt modelId="{E9E2D72A-BB79-114E-86DF-209E345B3AEB}" type="parTrans" cxnId="{C80B15A0-81ED-D54F-8BA7-F25BE63D6E27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8161BAA8-42F1-6C4C-9254-4D148F846BF8}" type="sibTrans" cxnId="{C80B15A0-81ED-D54F-8BA7-F25BE63D6E27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5482859C-FF3E-F949-8F7E-F701BE0F5B05}">
      <dgm:prSet/>
      <dgm:spPr>
        <a:noFill/>
        <a:ln w="50800">
          <a:solidFill>
            <a:srgbClr val="FF0000"/>
          </a:solidFill>
        </a:ln>
      </dgm:spPr>
      <dgm:t>
        <a:bodyPr/>
        <a:lstStyle/>
        <a:p>
          <a:r>
            <a:rPr lang="it-IT" altLang="it-IT" dirty="0" smtClean="0">
              <a:solidFill>
                <a:schemeClr val="tx1"/>
              </a:solidFill>
            </a:rPr>
            <a:t>Piccolo </a:t>
          </a:r>
          <a:r>
            <a:rPr lang="it-IT" altLang="it-IT" dirty="0">
              <a:solidFill>
                <a:schemeClr val="tx1"/>
              </a:solidFill>
            </a:rPr>
            <a:t>Rifugio </a:t>
          </a:r>
          <a:endParaRPr lang="it-IT" altLang="it-IT" dirty="0" smtClean="0">
            <a:solidFill>
              <a:schemeClr val="tx1"/>
            </a:solidFill>
          </a:endParaRPr>
        </a:p>
        <a:p>
          <a:r>
            <a:rPr lang="it-IT" altLang="it-IT" dirty="0" smtClean="0">
              <a:solidFill>
                <a:schemeClr val="tx1"/>
              </a:solidFill>
            </a:rPr>
            <a:t>Via Puglie, 33</a:t>
          </a:r>
          <a:endParaRPr lang="it-IT" altLang="it-IT" dirty="0">
            <a:solidFill>
              <a:schemeClr val="tx1"/>
            </a:solidFill>
          </a:endParaRPr>
        </a:p>
      </dgm:t>
    </dgm:pt>
    <dgm:pt modelId="{F3DEDFE9-D9D2-AD41-A94B-280776ED29B0}" type="parTrans" cxnId="{4B7C1A7A-2373-A54F-9F9D-2E6D05C2DB84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E2117C31-CD73-8540-B9E6-57972A667A3B}" type="sibTrans" cxnId="{4B7C1A7A-2373-A54F-9F9D-2E6D05C2DB84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CD2640F1-7F3E-4E6B-8CF0-1FAA1D17BDDF}">
      <dgm:prSet phldrT="[Testo]"/>
      <dgm:spPr>
        <a:noFill/>
        <a:ln w="50800">
          <a:solidFill>
            <a:srgbClr val="FF0000"/>
          </a:solidFill>
        </a:ln>
      </dgm:spPr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Via </a:t>
          </a:r>
          <a:r>
            <a:rPr lang="it-IT" dirty="0" err="1" smtClean="0">
              <a:solidFill>
                <a:schemeClr val="tx1"/>
              </a:solidFill>
            </a:rPr>
            <a:t>Pedroni</a:t>
          </a:r>
          <a:r>
            <a:rPr lang="it-IT" dirty="0" smtClean="0">
              <a:solidFill>
                <a:schemeClr val="tx1"/>
              </a:solidFill>
            </a:rPr>
            <a:t> - Remar Italia ONLUS</a:t>
          </a:r>
          <a:endParaRPr lang="it-IT" dirty="0">
            <a:solidFill>
              <a:schemeClr val="tx1"/>
            </a:solidFill>
          </a:endParaRPr>
        </a:p>
      </dgm:t>
    </dgm:pt>
    <dgm:pt modelId="{46546523-3C30-4DD0-8CD8-F5F65812A335}" type="parTrans" cxnId="{04D14D03-03F0-48A1-8F74-5C2125522E5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F2BEF6EA-7E2B-4BB1-833E-44AE4AF864F6}" type="sibTrans" cxnId="{04D14D03-03F0-48A1-8F74-5C2125522E5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9323FB8C-DB19-485F-88CF-CCB718A2B131}">
      <dgm:prSet/>
      <dgm:spPr>
        <a:noFill/>
        <a:ln w="50800">
          <a:solidFill>
            <a:srgbClr val="FF0000"/>
          </a:solidFill>
        </a:ln>
      </dgm:spPr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Via Barabino, 6 </a:t>
          </a:r>
          <a:br>
            <a:rPr lang="it-IT" dirty="0" smtClean="0">
              <a:solidFill>
                <a:schemeClr val="tx1"/>
              </a:solidFill>
            </a:rPr>
          </a:br>
          <a:r>
            <a:rPr lang="it-IT" dirty="0" smtClean="0">
              <a:solidFill>
                <a:schemeClr val="tx1"/>
              </a:solidFill>
            </a:rPr>
            <a:t>IN RISTRUTTURAZIONE PNRR </a:t>
          </a:r>
          <a:br>
            <a:rPr lang="it-IT" dirty="0" smtClean="0">
              <a:solidFill>
                <a:schemeClr val="tx1"/>
              </a:solidFill>
            </a:rPr>
          </a:br>
          <a:r>
            <a:rPr lang="it-IT" dirty="0" smtClean="0">
              <a:solidFill>
                <a:schemeClr val="tx1"/>
              </a:solidFill>
            </a:rPr>
            <a:t>CON STAZIONE DI POSTA</a:t>
          </a:r>
          <a:endParaRPr lang="it-IT" dirty="0">
            <a:solidFill>
              <a:schemeClr val="tx1"/>
            </a:solidFill>
          </a:endParaRPr>
        </a:p>
      </dgm:t>
    </dgm:pt>
    <dgm:pt modelId="{C5EF1453-99FD-4170-AAC6-29CE5D0C6C6E}" type="parTrans" cxnId="{3F90ACA8-D284-46D3-8697-E7E860EDC93C}">
      <dgm:prSet/>
      <dgm:spPr/>
    </dgm:pt>
    <dgm:pt modelId="{7881B7A5-BB83-4FCE-A086-CA41AA2D8592}" type="sibTrans" cxnId="{3F90ACA8-D284-46D3-8697-E7E860EDC93C}">
      <dgm:prSet/>
      <dgm:spPr/>
    </dgm:pt>
    <dgm:pt modelId="{212DD2CE-0871-2547-819F-3817283C6779}" type="pres">
      <dgm:prSet presAssocID="{FDF9B61C-0C9C-824D-AC58-E3A72AAD25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4258006-306E-6246-BF12-A06D9DC022B9}" type="pres">
      <dgm:prSet presAssocID="{7959DCAE-CF30-3A47-BB71-FED26F53A12C}" presName="node" presStyleLbl="node1" presStyleIdx="0" presStyleCnt="8" custLinFactNeighborX="1118" custLinFactNeighborY="-13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C71F58-34FF-D444-9A9A-F51D27EB3052}" type="pres">
      <dgm:prSet presAssocID="{653F470C-A759-F246-B9C6-0A151705931D}" presName="sibTrans" presStyleCnt="0"/>
      <dgm:spPr/>
    </dgm:pt>
    <dgm:pt modelId="{3561EEAA-9AB0-7F41-9C4B-4C4031C4F039}" type="pres">
      <dgm:prSet presAssocID="{4B6E86FC-3036-644F-8B67-F4010C648BF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D2A534-D1B7-8D4A-8F18-236937DE269F}" type="pres">
      <dgm:prSet presAssocID="{FF458E09-86E3-6045-99CC-B67485127438}" presName="sibTrans" presStyleCnt="0"/>
      <dgm:spPr/>
    </dgm:pt>
    <dgm:pt modelId="{6C6B08EA-C2D2-4F10-94B1-704AAA8DC0E4}" type="pres">
      <dgm:prSet presAssocID="{CD2640F1-7F3E-4E6B-8CF0-1FAA1D17BDD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2BF8E3-D263-4918-A4B4-B173D53734EB}" type="pres">
      <dgm:prSet presAssocID="{F2BEF6EA-7E2B-4BB1-833E-44AE4AF864F6}" presName="sibTrans" presStyleCnt="0"/>
      <dgm:spPr/>
    </dgm:pt>
    <dgm:pt modelId="{60128705-2DA3-0541-99A9-87C9C1A81C50}" type="pres">
      <dgm:prSet presAssocID="{373B3362-7EDD-D948-BE3B-D9D26939D0B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9640DE-02DA-0B4A-9335-D527F558FD0A}" type="pres">
      <dgm:prSet presAssocID="{AB2EF227-0045-424F-8EAF-76714E8D97D1}" presName="sibTrans" presStyleCnt="0"/>
      <dgm:spPr/>
    </dgm:pt>
    <dgm:pt modelId="{55E1BF5F-BF45-454F-993D-4ABB609F0B8C}" type="pres">
      <dgm:prSet presAssocID="{DD906826-5480-2B42-8B5F-1C43FE3BAD7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CD72F9-3744-2346-B47B-4D907415A6DE}" type="pres">
      <dgm:prSet presAssocID="{346E987B-6CD8-7745-9520-E84B0A1AB0EC}" presName="sibTrans" presStyleCnt="0"/>
      <dgm:spPr/>
    </dgm:pt>
    <dgm:pt modelId="{1696AA53-04C9-884A-A117-544CB5275546}" type="pres">
      <dgm:prSet presAssocID="{A2B5C7FF-6D5A-B94E-9AB8-E25F7775ACE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C0982C-55F7-BF49-95E4-F70776740975}" type="pres">
      <dgm:prSet presAssocID="{8161BAA8-42F1-6C4C-9254-4D148F846BF8}" presName="sibTrans" presStyleCnt="0"/>
      <dgm:spPr/>
    </dgm:pt>
    <dgm:pt modelId="{86745663-2379-CC45-A99A-74A7AA374247}" type="pres">
      <dgm:prSet presAssocID="{5482859C-FF3E-F949-8F7E-F701BE0F5B0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810A05-820D-42D3-AC33-A4C035BF86AD}" type="pres">
      <dgm:prSet presAssocID="{E2117C31-CD73-8540-B9E6-57972A667A3B}" presName="sibTrans" presStyleCnt="0"/>
      <dgm:spPr/>
    </dgm:pt>
    <dgm:pt modelId="{866E619D-3C2E-42B2-961F-58DAD7EB449A}" type="pres">
      <dgm:prSet presAssocID="{9323FB8C-DB19-485F-88CF-CCB718A2B13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4FFCF17-FC93-F747-AB4B-3C8E17987C8C}" srcId="{FDF9B61C-0C9C-824D-AC58-E3A72AAD257F}" destId="{7959DCAE-CF30-3A47-BB71-FED26F53A12C}" srcOrd="0" destOrd="0" parTransId="{53628D40-DB2A-0C4D-8739-98032F77EBA0}" sibTransId="{653F470C-A759-F246-B9C6-0A151705931D}"/>
    <dgm:cxn modelId="{69740457-062D-9C4E-B63B-F5AAA77B6DA4}" type="presOf" srcId="{7959DCAE-CF30-3A47-BB71-FED26F53A12C}" destId="{24258006-306E-6246-BF12-A06D9DC022B9}" srcOrd="0" destOrd="0" presId="urn:microsoft.com/office/officeart/2005/8/layout/default"/>
    <dgm:cxn modelId="{6C65DB01-F7B4-0C41-B062-15816AB4CCCA}" type="presOf" srcId="{FDF9B61C-0C9C-824D-AC58-E3A72AAD257F}" destId="{212DD2CE-0871-2547-819F-3817283C6779}" srcOrd="0" destOrd="0" presId="urn:microsoft.com/office/officeart/2005/8/layout/default"/>
    <dgm:cxn modelId="{B8CA9C25-B9C5-4471-B9B2-417D5BC95A04}" type="presOf" srcId="{CD2640F1-7F3E-4E6B-8CF0-1FAA1D17BDDF}" destId="{6C6B08EA-C2D2-4F10-94B1-704AAA8DC0E4}" srcOrd="0" destOrd="0" presId="urn:microsoft.com/office/officeart/2005/8/layout/default"/>
    <dgm:cxn modelId="{04D14D03-03F0-48A1-8F74-5C2125522E5D}" srcId="{FDF9B61C-0C9C-824D-AC58-E3A72AAD257F}" destId="{CD2640F1-7F3E-4E6B-8CF0-1FAA1D17BDDF}" srcOrd="2" destOrd="0" parTransId="{46546523-3C30-4DD0-8CD8-F5F65812A335}" sibTransId="{F2BEF6EA-7E2B-4BB1-833E-44AE4AF864F6}"/>
    <dgm:cxn modelId="{FF602568-0F38-1144-8BF9-E26C79834F8B}" type="presOf" srcId="{5482859C-FF3E-F949-8F7E-F701BE0F5B05}" destId="{86745663-2379-CC45-A99A-74A7AA374247}" srcOrd="0" destOrd="0" presId="urn:microsoft.com/office/officeart/2005/8/layout/default"/>
    <dgm:cxn modelId="{4B7C1A7A-2373-A54F-9F9D-2E6D05C2DB84}" srcId="{FDF9B61C-0C9C-824D-AC58-E3A72AAD257F}" destId="{5482859C-FF3E-F949-8F7E-F701BE0F5B05}" srcOrd="6" destOrd="0" parTransId="{F3DEDFE9-D9D2-AD41-A94B-280776ED29B0}" sibTransId="{E2117C31-CD73-8540-B9E6-57972A667A3B}"/>
    <dgm:cxn modelId="{17310B4B-690F-004E-A810-10D9885DBFEC}" type="presOf" srcId="{373B3362-7EDD-D948-BE3B-D9D26939D0BE}" destId="{60128705-2DA3-0541-99A9-87C9C1A81C50}" srcOrd="0" destOrd="0" presId="urn:microsoft.com/office/officeart/2005/8/layout/default"/>
    <dgm:cxn modelId="{3FFF5CA5-1CFB-504A-B8E9-A78391782F45}" srcId="{FDF9B61C-0C9C-824D-AC58-E3A72AAD257F}" destId="{DD906826-5480-2B42-8B5F-1C43FE3BAD7C}" srcOrd="4" destOrd="0" parTransId="{FFBA170C-FEAC-2D48-B5FF-6046B5649001}" sibTransId="{346E987B-6CD8-7745-9520-E84B0A1AB0EC}"/>
    <dgm:cxn modelId="{C80B15A0-81ED-D54F-8BA7-F25BE63D6E27}" srcId="{FDF9B61C-0C9C-824D-AC58-E3A72AAD257F}" destId="{A2B5C7FF-6D5A-B94E-9AB8-E25F7775ACE2}" srcOrd="5" destOrd="0" parTransId="{E9E2D72A-BB79-114E-86DF-209E345B3AEB}" sibTransId="{8161BAA8-42F1-6C4C-9254-4D148F846BF8}"/>
    <dgm:cxn modelId="{3F90ACA8-D284-46D3-8697-E7E860EDC93C}" srcId="{FDF9B61C-0C9C-824D-AC58-E3A72AAD257F}" destId="{9323FB8C-DB19-485F-88CF-CCB718A2B131}" srcOrd="7" destOrd="0" parTransId="{C5EF1453-99FD-4170-AAC6-29CE5D0C6C6E}" sibTransId="{7881B7A5-BB83-4FCE-A086-CA41AA2D8592}"/>
    <dgm:cxn modelId="{F79A27AF-6078-48D6-8F1D-4F4DD3AE47E4}" type="presOf" srcId="{9323FB8C-DB19-485F-88CF-CCB718A2B131}" destId="{866E619D-3C2E-42B2-961F-58DAD7EB449A}" srcOrd="0" destOrd="0" presId="urn:microsoft.com/office/officeart/2005/8/layout/default"/>
    <dgm:cxn modelId="{287E9712-2B92-A94B-ADE5-DD882A704206}" type="presOf" srcId="{DD906826-5480-2B42-8B5F-1C43FE3BAD7C}" destId="{55E1BF5F-BF45-454F-993D-4ABB609F0B8C}" srcOrd="0" destOrd="0" presId="urn:microsoft.com/office/officeart/2005/8/layout/default"/>
    <dgm:cxn modelId="{31F4C9C1-C557-434D-8FB7-B07141AFA47D}" type="presOf" srcId="{A2B5C7FF-6D5A-B94E-9AB8-E25F7775ACE2}" destId="{1696AA53-04C9-884A-A117-544CB5275546}" srcOrd="0" destOrd="0" presId="urn:microsoft.com/office/officeart/2005/8/layout/default"/>
    <dgm:cxn modelId="{DC91EB5D-75F8-1B41-8BD8-771664F81625}" srcId="{FDF9B61C-0C9C-824D-AC58-E3A72AAD257F}" destId="{373B3362-7EDD-D948-BE3B-D9D26939D0BE}" srcOrd="3" destOrd="0" parTransId="{39171541-2A83-EF4E-92F1-713BC0EB0061}" sibTransId="{AB2EF227-0045-424F-8EAF-76714E8D97D1}"/>
    <dgm:cxn modelId="{D7331E69-623A-6D42-8185-D0A679B48485}" type="presOf" srcId="{4B6E86FC-3036-644F-8B67-F4010C648BFF}" destId="{3561EEAA-9AB0-7F41-9C4B-4C4031C4F039}" srcOrd="0" destOrd="0" presId="urn:microsoft.com/office/officeart/2005/8/layout/default"/>
    <dgm:cxn modelId="{5F7605FA-1785-0F45-903C-6FC4AA18D9AD}" srcId="{FDF9B61C-0C9C-824D-AC58-E3A72AAD257F}" destId="{4B6E86FC-3036-644F-8B67-F4010C648BFF}" srcOrd="1" destOrd="0" parTransId="{4B1E8896-9A0A-EA4B-958B-8E2D93C1164F}" sibTransId="{FF458E09-86E3-6045-99CC-B67485127438}"/>
    <dgm:cxn modelId="{DA1C8909-3E85-264D-88FD-D0101EADCC1B}" type="presParOf" srcId="{212DD2CE-0871-2547-819F-3817283C6779}" destId="{24258006-306E-6246-BF12-A06D9DC022B9}" srcOrd="0" destOrd="0" presId="urn:microsoft.com/office/officeart/2005/8/layout/default"/>
    <dgm:cxn modelId="{DF4C2E38-E308-BB40-BFCF-99E27FBD5840}" type="presParOf" srcId="{212DD2CE-0871-2547-819F-3817283C6779}" destId="{ADC71F58-34FF-D444-9A9A-F51D27EB3052}" srcOrd="1" destOrd="0" presId="urn:microsoft.com/office/officeart/2005/8/layout/default"/>
    <dgm:cxn modelId="{564D7112-6C55-CA44-A18C-79C7446574DB}" type="presParOf" srcId="{212DD2CE-0871-2547-819F-3817283C6779}" destId="{3561EEAA-9AB0-7F41-9C4B-4C4031C4F039}" srcOrd="2" destOrd="0" presId="urn:microsoft.com/office/officeart/2005/8/layout/default"/>
    <dgm:cxn modelId="{1336B0A8-18D3-4548-ABDA-77EF284D3155}" type="presParOf" srcId="{212DD2CE-0871-2547-819F-3817283C6779}" destId="{65D2A534-D1B7-8D4A-8F18-236937DE269F}" srcOrd="3" destOrd="0" presId="urn:microsoft.com/office/officeart/2005/8/layout/default"/>
    <dgm:cxn modelId="{EBE1980A-B3F3-49C9-9F6C-10059557B4B5}" type="presParOf" srcId="{212DD2CE-0871-2547-819F-3817283C6779}" destId="{6C6B08EA-C2D2-4F10-94B1-704AAA8DC0E4}" srcOrd="4" destOrd="0" presId="urn:microsoft.com/office/officeart/2005/8/layout/default"/>
    <dgm:cxn modelId="{87965CB7-647C-4F01-B1A5-5503CC936D15}" type="presParOf" srcId="{212DD2CE-0871-2547-819F-3817283C6779}" destId="{532BF8E3-D263-4918-A4B4-B173D53734EB}" srcOrd="5" destOrd="0" presId="urn:microsoft.com/office/officeart/2005/8/layout/default"/>
    <dgm:cxn modelId="{BE4856ED-B5FE-6B4A-9229-B4320A84A76B}" type="presParOf" srcId="{212DD2CE-0871-2547-819F-3817283C6779}" destId="{60128705-2DA3-0541-99A9-87C9C1A81C50}" srcOrd="6" destOrd="0" presId="urn:microsoft.com/office/officeart/2005/8/layout/default"/>
    <dgm:cxn modelId="{25062782-26BB-FB43-A6F1-E32DEA719259}" type="presParOf" srcId="{212DD2CE-0871-2547-819F-3817283C6779}" destId="{D69640DE-02DA-0B4A-9335-D527F558FD0A}" srcOrd="7" destOrd="0" presId="urn:microsoft.com/office/officeart/2005/8/layout/default"/>
    <dgm:cxn modelId="{26B39854-6E1D-8B4F-92B0-58A4C97C5EFB}" type="presParOf" srcId="{212DD2CE-0871-2547-819F-3817283C6779}" destId="{55E1BF5F-BF45-454F-993D-4ABB609F0B8C}" srcOrd="8" destOrd="0" presId="urn:microsoft.com/office/officeart/2005/8/layout/default"/>
    <dgm:cxn modelId="{F68BD7EC-BF08-1941-B5F6-3EE248EA162A}" type="presParOf" srcId="{212DD2CE-0871-2547-819F-3817283C6779}" destId="{49CD72F9-3744-2346-B47B-4D907415A6DE}" srcOrd="9" destOrd="0" presId="urn:microsoft.com/office/officeart/2005/8/layout/default"/>
    <dgm:cxn modelId="{B087EB28-5843-F04E-890D-E5DD5800CBB9}" type="presParOf" srcId="{212DD2CE-0871-2547-819F-3817283C6779}" destId="{1696AA53-04C9-884A-A117-544CB5275546}" srcOrd="10" destOrd="0" presId="urn:microsoft.com/office/officeart/2005/8/layout/default"/>
    <dgm:cxn modelId="{A904906E-399F-6F40-AE38-F2BA7CDE6978}" type="presParOf" srcId="{212DD2CE-0871-2547-819F-3817283C6779}" destId="{C7C0982C-55F7-BF49-95E4-F70776740975}" srcOrd="11" destOrd="0" presId="urn:microsoft.com/office/officeart/2005/8/layout/default"/>
    <dgm:cxn modelId="{EB2A840D-7E4E-C843-AD51-FF9477978DDE}" type="presParOf" srcId="{212DD2CE-0871-2547-819F-3817283C6779}" destId="{86745663-2379-CC45-A99A-74A7AA374247}" srcOrd="12" destOrd="0" presId="urn:microsoft.com/office/officeart/2005/8/layout/default"/>
    <dgm:cxn modelId="{27A0550C-EC18-474F-8FA6-DC5FAE6CB16D}" type="presParOf" srcId="{212DD2CE-0871-2547-819F-3817283C6779}" destId="{BF810A05-820D-42D3-AC33-A4C035BF86AD}" srcOrd="13" destOrd="0" presId="urn:microsoft.com/office/officeart/2005/8/layout/default"/>
    <dgm:cxn modelId="{D1A7381D-206B-4F3B-BCF8-7652B60F647D}" type="presParOf" srcId="{212DD2CE-0871-2547-819F-3817283C6779}" destId="{866E619D-3C2E-42B2-961F-58DAD7EB449A}" srcOrd="1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218B86-AD30-924A-9DA8-CF0CB6B87E3B}" type="doc">
      <dgm:prSet loTypeId="urn:microsoft.com/office/officeart/2008/layout/LinedLis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4A69E76-922D-C846-8281-95C11154159B}">
      <dgm:prSet phldrT="[Testo]" custT="1"/>
      <dgm:spPr/>
      <dgm:t>
        <a:bodyPr/>
        <a:lstStyle/>
        <a:p>
          <a:r>
            <a:rPr lang="it-IT" sz="2400" dirty="0"/>
            <a:t>POTENZIAMENTO DEL SISTEMA DI CONTRASTO ALLA </a:t>
          </a:r>
          <a:r>
            <a:rPr lang="it-IT" sz="2400" dirty="0" smtClean="0"/>
            <a:t>MARGINALITA</a:t>
          </a:r>
          <a:r>
            <a:rPr lang="it-IT" sz="2400" dirty="0"/>
            <a:t>’ ORDINARIO</a:t>
          </a:r>
        </a:p>
      </dgm:t>
    </dgm:pt>
    <dgm:pt modelId="{0C644D42-74B2-FB47-8A64-C5EDB43CADE2}" type="parTrans" cxnId="{46B4B03B-70F9-FD46-BC9B-9951DE3DA4A8}">
      <dgm:prSet/>
      <dgm:spPr/>
      <dgm:t>
        <a:bodyPr/>
        <a:lstStyle/>
        <a:p>
          <a:endParaRPr lang="it-IT"/>
        </a:p>
      </dgm:t>
    </dgm:pt>
    <dgm:pt modelId="{83B6B289-567E-E342-B210-02BFDEE43AF5}" type="sibTrans" cxnId="{46B4B03B-70F9-FD46-BC9B-9951DE3DA4A8}">
      <dgm:prSet/>
      <dgm:spPr/>
      <dgm:t>
        <a:bodyPr/>
        <a:lstStyle/>
        <a:p>
          <a:endParaRPr lang="it-IT"/>
        </a:p>
      </dgm:t>
    </dgm:pt>
    <dgm:pt modelId="{370BA105-F649-814D-AF80-90D8E52F4A46}">
      <dgm:prSet phldrT="[Testo]" custT="1"/>
      <dgm:spPr/>
      <dgm:t>
        <a:bodyPr/>
        <a:lstStyle/>
        <a:p>
          <a:r>
            <a:rPr lang="it-IT" sz="2000" dirty="0">
              <a:latin typeface="Aharoni" panose="02010803020104030203" pitchFamily="2" charset="-79"/>
              <a:cs typeface="Aharoni" panose="02010803020104030203" pitchFamily="2" charset="-79"/>
            </a:rPr>
            <a:t>Ampliamento dei posti letto nelle strutture di accoglienza già </a:t>
          </a:r>
          <a:r>
            <a:rPr lang="it-IT" sz="2000" dirty="0" smtClean="0">
              <a:latin typeface="Aharoni" panose="02010803020104030203" pitchFamily="2" charset="-79"/>
              <a:cs typeface="Aharoni" panose="02010803020104030203" pitchFamily="2" charset="-79"/>
            </a:rPr>
            <a:t>esistenti – Piccolo Rifugio h. 24/24</a:t>
          </a:r>
          <a:endParaRPr lang="it-IT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94DCEEA-B66A-C842-B3F8-BA0E369CE21C}" type="parTrans" cxnId="{666DFE6A-85C7-A141-8EB3-B3F8353245CF}">
      <dgm:prSet/>
      <dgm:spPr/>
      <dgm:t>
        <a:bodyPr/>
        <a:lstStyle/>
        <a:p>
          <a:endParaRPr lang="it-IT"/>
        </a:p>
      </dgm:t>
    </dgm:pt>
    <dgm:pt modelId="{CEA08413-77A5-4948-95A7-BA4E3DBA30D9}" type="sibTrans" cxnId="{666DFE6A-85C7-A141-8EB3-B3F8353245CF}">
      <dgm:prSet/>
      <dgm:spPr/>
      <dgm:t>
        <a:bodyPr/>
        <a:lstStyle/>
        <a:p>
          <a:endParaRPr lang="it-IT"/>
        </a:p>
      </dgm:t>
    </dgm:pt>
    <dgm:pt modelId="{5415A0E4-A065-C145-8FA5-A97F9DEEC1CD}">
      <dgm:prSet phldrT="[Testo]" custT="1"/>
      <dgm:spPr/>
      <dgm:t>
        <a:bodyPr/>
        <a:lstStyle/>
        <a:p>
          <a:r>
            <a:rPr lang="it-IT" sz="2000" dirty="0">
              <a:latin typeface="Aharoni" panose="02010803020104030203" pitchFamily="2" charset="-79"/>
              <a:cs typeface="Aharoni" panose="02010803020104030203" pitchFamily="2" charset="-79"/>
            </a:rPr>
            <a:t>Apertura di strutture</a:t>
          </a:r>
        </a:p>
        <a:p>
          <a:r>
            <a:rPr lang="it-IT" sz="2000" i="1" dirty="0">
              <a:latin typeface="Aharoni" panose="02010803020104030203" pitchFamily="2" charset="-79"/>
              <a:cs typeface="Aharoni" panose="02010803020104030203" pitchFamily="2" charset="-79"/>
            </a:rPr>
            <a:t>ad </a:t>
          </a:r>
          <a:r>
            <a:rPr lang="it-IT" sz="2000" i="1" dirty="0" smtClean="0">
              <a:latin typeface="Aharoni" panose="02010803020104030203" pitchFamily="2" charset="-79"/>
              <a:cs typeface="Aharoni" panose="02010803020104030203" pitchFamily="2" charset="-79"/>
            </a:rPr>
            <a:t>hoc – </a:t>
          </a:r>
          <a:r>
            <a:rPr lang="it-IT" sz="2000" i="0" dirty="0" smtClean="0">
              <a:latin typeface="Aharoni" panose="02010803020104030203" pitchFamily="2" charset="-79"/>
              <a:cs typeface="Aharoni" panose="02010803020104030203" pitchFamily="2" charset="-79"/>
            </a:rPr>
            <a:t>Attivazione docce mobili</a:t>
          </a:r>
          <a:endParaRPr lang="it-IT" sz="2000" i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E8946C4-5F7D-1449-8B28-60BE65898197}" type="parTrans" cxnId="{509BCCD6-EB7F-084E-97FB-B0819B66C2DC}">
      <dgm:prSet/>
      <dgm:spPr/>
      <dgm:t>
        <a:bodyPr/>
        <a:lstStyle/>
        <a:p>
          <a:endParaRPr lang="it-IT"/>
        </a:p>
      </dgm:t>
    </dgm:pt>
    <dgm:pt modelId="{15421053-5EA0-704D-A830-D92336683B51}" type="sibTrans" cxnId="{509BCCD6-EB7F-084E-97FB-B0819B66C2DC}">
      <dgm:prSet/>
      <dgm:spPr/>
      <dgm:t>
        <a:bodyPr/>
        <a:lstStyle/>
        <a:p>
          <a:endParaRPr lang="it-IT"/>
        </a:p>
      </dgm:t>
    </dgm:pt>
    <dgm:pt modelId="{4495CAFB-DF63-4447-A19B-C3901ABC57CA}">
      <dgm:prSet phldrT="[Testo]" custT="1"/>
      <dgm:spPr/>
      <dgm:t>
        <a:bodyPr/>
        <a:lstStyle/>
        <a:p>
          <a:r>
            <a:rPr lang="it-IT" sz="2000" dirty="0">
              <a:latin typeface="Aharoni" panose="02010803020104030203" pitchFamily="2" charset="-79"/>
              <a:cs typeface="Aharoni" panose="02010803020104030203" pitchFamily="2" charset="-79"/>
            </a:rPr>
            <a:t>Incremento delle uscite delle Unità Mobili notturne </a:t>
          </a:r>
        </a:p>
      </dgm:t>
    </dgm:pt>
    <dgm:pt modelId="{C30AAFCF-09E7-E949-9B66-C6352A0C0851}" type="parTrans" cxnId="{D3846577-F6E2-E045-B03E-A7396205279E}">
      <dgm:prSet/>
      <dgm:spPr/>
      <dgm:t>
        <a:bodyPr/>
        <a:lstStyle/>
        <a:p>
          <a:endParaRPr lang="it-IT"/>
        </a:p>
      </dgm:t>
    </dgm:pt>
    <dgm:pt modelId="{2C6CC158-6702-2B4D-8F3D-1D83FD64621D}" type="sibTrans" cxnId="{D3846577-F6E2-E045-B03E-A7396205279E}">
      <dgm:prSet/>
      <dgm:spPr/>
      <dgm:t>
        <a:bodyPr/>
        <a:lstStyle/>
        <a:p>
          <a:endParaRPr lang="it-IT"/>
        </a:p>
      </dgm:t>
    </dgm:pt>
    <dgm:pt modelId="{762DD76A-90DC-C240-B1D4-4722C4FEC255}">
      <dgm:prSet phldrT="[Testo]" custT="1"/>
      <dgm:spPr/>
      <dgm:t>
        <a:bodyPr/>
        <a:lstStyle/>
        <a:p>
          <a:r>
            <a:rPr lang="it-IT" sz="2000" dirty="0">
              <a:latin typeface="Aharoni" panose="02010803020104030203" pitchFamily="2" charset="-79"/>
              <a:cs typeface="Aharoni" panose="02010803020104030203" pitchFamily="2" charset="-79"/>
            </a:rPr>
            <a:t>Piano di prevenzione </a:t>
          </a:r>
          <a:r>
            <a:rPr lang="it-IT" sz="2000" dirty="0" smtClean="0">
              <a:latin typeface="Aharoni" panose="02010803020104030203" pitchFamily="2" charset="-79"/>
              <a:cs typeface="Aharoni" panose="02010803020104030203" pitchFamily="2" charset="-79"/>
            </a:rPr>
            <a:t>sanitaria . Test </a:t>
          </a:r>
          <a:r>
            <a:rPr lang="it-IT" sz="2000" dirty="0" err="1" smtClean="0">
              <a:latin typeface="Aharoni" panose="02010803020104030203" pitchFamily="2" charset="-79"/>
              <a:cs typeface="Aharoni" panose="02010803020104030203" pitchFamily="2" charset="-79"/>
            </a:rPr>
            <a:t>Mantoux</a:t>
          </a:r>
          <a:r>
            <a:rPr lang="it-IT" sz="2000" dirty="0" smtClean="0">
              <a:latin typeface="Aharoni" panose="02010803020104030203" pitchFamily="2" charset="-79"/>
              <a:cs typeface="Aharoni" panose="02010803020104030203" pitchFamily="2" charset="-79"/>
            </a:rPr>
            <a:t> – Visite Medici Volontari Italiani – Attività di sensibilizzazione e prevenzione</a:t>
          </a:r>
          <a:endParaRPr lang="it-IT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2A55799-250D-644C-B58D-7CB4C69FCBE6}" type="parTrans" cxnId="{28C4C1F6-974A-BE42-8CF0-50677A31AFDA}">
      <dgm:prSet/>
      <dgm:spPr/>
      <dgm:t>
        <a:bodyPr/>
        <a:lstStyle/>
        <a:p>
          <a:endParaRPr lang="it-IT"/>
        </a:p>
      </dgm:t>
    </dgm:pt>
    <dgm:pt modelId="{49ABF7DD-25DE-3A4A-8231-3201C396F212}" type="sibTrans" cxnId="{28C4C1F6-974A-BE42-8CF0-50677A31AFDA}">
      <dgm:prSet/>
      <dgm:spPr/>
      <dgm:t>
        <a:bodyPr/>
        <a:lstStyle/>
        <a:p>
          <a:endParaRPr lang="it-IT"/>
        </a:p>
      </dgm:t>
    </dgm:pt>
    <dgm:pt modelId="{56E17951-109D-1A45-9D2A-4A48465A73AB}">
      <dgm:prSet phldrT="[Testo]" custT="1"/>
      <dgm:spPr/>
      <dgm:t>
        <a:bodyPr/>
        <a:lstStyle/>
        <a:p>
          <a:r>
            <a:rPr lang="it-IT" sz="2000" dirty="0">
              <a:latin typeface="Aharoni" panose="02010803020104030203" pitchFamily="2" charset="-79"/>
              <a:cs typeface="Aharoni" panose="02010803020104030203" pitchFamily="2" charset="-79"/>
            </a:rPr>
            <a:t>Interventi equiparabili ad regime di protezione civile</a:t>
          </a:r>
        </a:p>
      </dgm:t>
    </dgm:pt>
    <dgm:pt modelId="{E9D6E0C5-03A3-264B-B919-DD02AA764BD0}" type="parTrans" cxnId="{DF2099AF-1001-E44B-902D-556420FA3122}">
      <dgm:prSet/>
      <dgm:spPr/>
      <dgm:t>
        <a:bodyPr/>
        <a:lstStyle/>
        <a:p>
          <a:endParaRPr lang="it-IT"/>
        </a:p>
      </dgm:t>
    </dgm:pt>
    <dgm:pt modelId="{7C8F6200-9398-8C48-B89C-BF6D3E8B294F}" type="sibTrans" cxnId="{DF2099AF-1001-E44B-902D-556420FA3122}">
      <dgm:prSet/>
      <dgm:spPr/>
      <dgm:t>
        <a:bodyPr/>
        <a:lstStyle/>
        <a:p>
          <a:endParaRPr lang="it-IT"/>
        </a:p>
      </dgm:t>
    </dgm:pt>
    <dgm:pt modelId="{7D4D6C2B-8B8E-3748-BE14-110FDBD7670F}" type="pres">
      <dgm:prSet presAssocID="{79218B86-AD30-924A-9DA8-CF0CB6B87E3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211D00F-6E6E-8C4B-A4AD-880FFE47153B}" type="pres">
      <dgm:prSet presAssocID="{D4A69E76-922D-C846-8281-95C11154159B}" presName="thickLine" presStyleLbl="alignNode1" presStyleIdx="0" presStyleCnt="1"/>
      <dgm:spPr/>
    </dgm:pt>
    <dgm:pt modelId="{FA21E34F-39BF-5043-8B8A-F5BEF0432E34}" type="pres">
      <dgm:prSet presAssocID="{D4A69E76-922D-C846-8281-95C11154159B}" presName="horz1" presStyleCnt="0"/>
      <dgm:spPr/>
    </dgm:pt>
    <dgm:pt modelId="{1F4CB5FF-8268-3646-8767-A6AABFF5C3E2}" type="pres">
      <dgm:prSet presAssocID="{D4A69E76-922D-C846-8281-95C11154159B}" presName="tx1" presStyleLbl="revTx" presStyleIdx="0" presStyleCnt="6" custScaleX="265234"/>
      <dgm:spPr/>
      <dgm:t>
        <a:bodyPr/>
        <a:lstStyle/>
        <a:p>
          <a:endParaRPr lang="it-IT"/>
        </a:p>
      </dgm:t>
    </dgm:pt>
    <dgm:pt modelId="{73A7F798-D9E1-0345-9022-8B431B4FB84E}" type="pres">
      <dgm:prSet presAssocID="{D4A69E76-922D-C846-8281-95C11154159B}" presName="vert1" presStyleCnt="0"/>
      <dgm:spPr/>
    </dgm:pt>
    <dgm:pt modelId="{D96E85ED-FAB3-E74C-96DF-8E3DBC871053}" type="pres">
      <dgm:prSet presAssocID="{370BA105-F649-814D-AF80-90D8E52F4A46}" presName="vertSpace2a" presStyleCnt="0"/>
      <dgm:spPr/>
    </dgm:pt>
    <dgm:pt modelId="{EC3B7BB0-A136-7244-B8E8-9279DBB45454}" type="pres">
      <dgm:prSet presAssocID="{370BA105-F649-814D-AF80-90D8E52F4A46}" presName="horz2" presStyleCnt="0"/>
      <dgm:spPr/>
    </dgm:pt>
    <dgm:pt modelId="{CB10DBCB-1159-EA48-86BE-008027AF4C3C}" type="pres">
      <dgm:prSet presAssocID="{370BA105-F649-814D-AF80-90D8E52F4A46}" presName="horzSpace2" presStyleCnt="0"/>
      <dgm:spPr/>
    </dgm:pt>
    <dgm:pt modelId="{EEB9D049-0225-8143-A349-95AA83896777}" type="pres">
      <dgm:prSet presAssocID="{370BA105-F649-814D-AF80-90D8E52F4A46}" presName="tx2" presStyleLbl="revTx" presStyleIdx="1" presStyleCnt="6"/>
      <dgm:spPr/>
      <dgm:t>
        <a:bodyPr/>
        <a:lstStyle/>
        <a:p>
          <a:endParaRPr lang="it-IT"/>
        </a:p>
      </dgm:t>
    </dgm:pt>
    <dgm:pt modelId="{192A8386-AF15-A04C-89A6-7207A90255A4}" type="pres">
      <dgm:prSet presAssocID="{370BA105-F649-814D-AF80-90D8E52F4A46}" presName="vert2" presStyleCnt="0"/>
      <dgm:spPr/>
    </dgm:pt>
    <dgm:pt modelId="{F40721A4-EBBF-A846-BFCD-AD5B32F04B31}" type="pres">
      <dgm:prSet presAssocID="{370BA105-F649-814D-AF80-90D8E52F4A46}" presName="thinLine2b" presStyleLbl="callout" presStyleIdx="0" presStyleCnt="5"/>
      <dgm:spPr/>
    </dgm:pt>
    <dgm:pt modelId="{EA9F3D34-950A-5740-8174-B9E4C7A3DFF7}" type="pres">
      <dgm:prSet presAssocID="{370BA105-F649-814D-AF80-90D8E52F4A46}" presName="vertSpace2b" presStyleCnt="0"/>
      <dgm:spPr/>
    </dgm:pt>
    <dgm:pt modelId="{11AFF6EC-1E3A-1044-ACCE-C1387536B067}" type="pres">
      <dgm:prSet presAssocID="{5415A0E4-A065-C145-8FA5-A97F9DEEC1CD}" presName="horz2" presStyleCnt="0"/>
      <dgm:spPr/>
    </dgm:pt>
    <dgm:pt modelId="{FA2878B3-3A0F-A644-8829-FEEF5F4A298D}" type="pres">
      <dgm:prSet presAssocID="{5415A0E4-A065-C145-8FA5-A97F9DEEC1CD}" presName="horzSpace2" presStyleCnt="0"/>
      <dgm:spPr/>
    </dgm:pt>
    <dgm:pt modelId="{3E150EE4-5EBA-1E4A-AAFD-5202382EBB79}" type="pres">
      <dgm:prSet presAssocID="{5415A0E4-A065-C145-8FA5-A97F9DEEC1CD}" presName="tx2" presStyleLbl="revTx" presStyleIdx="2" presStyleCnt="6"/>
      <dgm:spPr/>
      <dgm:t>
        <a:bodyPr/>
        <a:lstStyle/>
        <a:p>
          <a:endParaRPr lang="it-IT"/>
        </a:p>
      </dgm:t>
    </dgm:pt>
    <dgm:pt modelId="{BB01F0F6-1571-174B-A999-0072AB00F902}" type="pres">
      <dgm:prSet presAssocID="{5415A0E4-A065-C145-8FA5-A97F9DEEC1CD}" presName="vert2" presStyleCnt="0"/>
      <dgm:spPr/>
    </dgm:pt>
    <dgm:pt modelId="{A51627DC-3ED0-864D-9217-1D18BAC54F4F}" type="pres">
      <dgm:prSet presAssocID="{5415A0E4-A065-C145-8FA5-A97F9DEEC1CD}" presName="thinLine2b" presStyleLbl="callout" presStyleIdx="1" presStyleCnt="5"/>
      <dgm:spPr/>
    </dgm:pt>
    <dgm:pt modelId="{3BA7F7FF-94C8-6549-A318-F5A1093C32F9}" type="pres">
      <dgm:prSet presAssocID="{5415A0E4-A065-C145-8FA5-A97F9DEEC1CD}" presName="vertSpace2b" presStyleCnt="0"/>
      <dgm:spPr/>
    </dgm:pt>
    <dgm:pt modelId="{3ABEBF33-64C3-9448-8B83-0CD08AD147B3}" type="pres">
      <dgm:prSet presAssocID="{4495CAFB-DF63-4447-A19B-C3901ABC57CA}" presName="horz2" presStyleCnt="0"/>
      <dgm:spPr/>
    </dgm:pt>
    <dgm:pt modelId="{3487C551-DC42-D94B-B0F4-C124A154D9BD}" type="pres">
      <dgm:prSet presAssocID="{4495CAFB-DF63-4447-A19B-C3901ABC57CA}" presName="horzSpace2" presStyleCnt="0"/>
      <dgm:spPr/>
    </dgm:pt>
    <dgm:pt modelId="{E564D961-94BF-294B-B813-83EC778A447C}" type="pres">
      <dgm:prSet presAssocID="{4495CAFB-DF63-4447-A19B-C3901ABC57CA}" presName="tx2" presStyleLbl="revTx" presStyleIdx="3" presStyleCnt="6"/>
      <dgm:spPr/>
      <dgm:t>
        <a:bodyPr/>
        <a:lstStyle/>
        <a:p>
          <a:endParaRPr lang="it-IT"/>
        </a:p>
      </dgm:t>
    </dgm:pt>
    <dgm:pt modelId="{A67A8CA6-1C8D-7E40-A421-366434A4A070}" type="pres">
      <dgm:prSet presAssocID="{4495CAFB-DF63-4447-A19B-C3901ABC57CA}" presName="vert2" presStyleCnt="0"/>
      <dgm:spPr/>
    </dgm:pt>
    <dgm:pt modelId="{827DB25F-8C7A-6342-AD37-B1B35D87CC37}" type="pres">
      <dgm:prSet presAssocID="{4495CAFB-DF63-4447-A19B-C3901ABC57CA}" presName="thinLine2b" presStyleLbl="callout" presStyleIdx="2" presStyleCnt="5"/>
      <dgm:spPr/>
    </dgm:pt>
    <dgm:pt modelId="{145E2FB1-2A4B-AA48-B31D-09A7D21C6B94}" type="pres">
      <dgm:prSet presAssocID="{4495CAFB-DF63-4447-A19B-C3901ABC57CA}" presName="vertSpace2b" presStyleCnt="0"/>
      <dgm:spPr/>
    </dgm:pt>
    <dgm:pt modelId="{22109F11-A945-0A4A-B81B-79D4270A1585}" type="pres">
      <dgm:prSet presAssocID="{762DD76A-90DC-C240-B1D4-4722C4FEC255}" presName="horz2" presStyleCnt="0"/>
      <dgm:spPr/>
    </dgm:pt>
    <dgm:pt modelId="{9A28F099-9312-0144-A5C8-C1A9BB1AD87A}" type="pres">
      <dgm:prSet presAssocID="{762DD76A-90DC-C240-B1D4-4722C4FEC255}" presName="horzSpace2" presStyleCnt="0"/>
      <dgm:spPr/>
    </dgm:pt>
    <dgm:pt modelId="{F928164F-5123-0640-8A9B-3076D0AD73F1}" type="pres">
      <dgm:prSet presAssocID="{762DD76A-90DC-C240-B1D4-4722C4FEC255}" presName="tx2" presStyleLbl="revTx" presStyleIdx="4" presStyleCnt="6"/>
      <dgm:spPr/>
      <dgm:t>
        <a:bodyPr/>
        <a:lstStyle/>
        <a:p>
          <a:endParaRPr lang="it-IT"/>
        </a:p>
      </dgm:t>
    </dgm:pt>
    <dgm:pt modelId="{304E9ED3-F3FD-3A46-BA03-38798429F44F}" type="pres">
      <dgm:prSet presAssocID="{762DD76A-90DC-C240-B1D4-4722C4FEC255}" presName="vert2" presStyleCnt="0"/>
      <dgm:spPr/>
    </dgm:pt>
    <dgm:pt modelId="{F7ECCA56-10A8-BA47-9EC2-D04292649A5B}" type="pres">
      <dgm:prSet presAssocID="{762DD76A-90DC-C240-B1D4-4722C4FEC255}" presName="thinLine2b" presStyleLbl="callout" presStyleIdx="3" presStyleCnt="5"/>
      <dgm:spPr/>
    </dgm:pt>
    <dgm:pt modelId="{57E9B8F9-D53C-4743-986B-44C9CE642CAA}" type="pres">
      <dgm:prSet presAssocID="{762DD76A-90DC-C240-B1D4-4722C4FEC255}" presName="vertSpace2b" presStyleCnt="0"/>
      <dgm:spPr/>
    </dgm:pt>
    <dgm:pt modelId="{9A1AA01D-986C-654D-B31F-77532AF7F19F}" type="pres">
      <dgm:prSet presAssocID="{56E17951-109D-1A45-9D2A-4A48465A73AB}" presName="horz2" presStyleCnt="0"/>
      <dgm:spPr/>
    </dgm:pt>
    <dgm:pt modelId="{4CBB3701-1073-4A41-8CD5-D92AD5404224}" type="pres">
      <dgm:prSet presAssocID="{56E17951-109D-1A45-9D2A-4A48465A73AB}" presName="horzSpace2" presStyleCnt="0"/>
      <dgm:spPr/>
    </dgm:pt>
    <dgm:pt modelId="{9AA615E3-D87F-464D-AA9D-BE35731EEAE1}" type="pres">
      <dgm:prSet presAssocID="{56E17951-109D-1A45-9D2A-4A48465A73AB}" presName="tx2" presStyleLbl="revTx" presStyleIdx="5" presStyleCnt="6"/>
      <dgm:spPr/>
      <dgm:t>
        <a:bodyPr/>
        <a:lstStyle/>
        <a:p>
          <a:endParaRPr lang="it-IT"/>
        </a:p>
      </dgm:t>
    </dgm:pt>
    <dgm:pt modelId="{D75AE800-1E0B-7743-98CF-413677DEFE8A}" type="pres">
      <dgm:prSet presAssocID="{56E17951-109D-1A45-9D2A-4A48465A73AB}" presName="vert2" presStyleCnt="0"/>
      <dgm:spPr/>
    </dgm:pt>
    <dgm:pt modelId="{ED417291-D2A1-9A41-A5AB-30C7790032D3}" type="pres">
      <dgm:prSet presAssocID="{56E17951-109D-1A45-9D2A-4A48465A73AB}" presName="thinLine2b" presStyleLbl="callout" presStyleIdx="4" presStyleCnt="5"/>
      <dgm:spPr/>
    </dgm:pt>
    <dgm:pt modelId="{3DCF2DA9-1EF1-1C43-B0C3-16F4E98BA44B}" type="pres">
      <dgm:prSet presAssocID="{56E17951-109D-1A45-9D2A-4A48465A73AB}" presName="vertSpace2b" presStyleCnt="0"/>
      <dgm:spPr/>
    </dgm:pt>
  </dgm:ptLst>
  <dgm:cxnLst>
    <dgm:cxn modelId="{9503C001-487A-624B-8136-7F393900F5E5}" type="presOf" srcId="{370BA105-F649-814D-AF80-90D8E52F4A46}" destId="{EEB9D049-0225-8143-A349-95AA83896777}" srcOrd="0" destOrd="0" presId="urn:microsoft.com/office/officeart/2008/layout/LinedList"/>
    <dgm:cxn modelId="{46B4B03B-70F9-FD46-BC9B-9951DE3DA4A8}" srcId="{79218B86-AD30-924A-9DA8-CF0CB6B87E3B}" destId="{D4A69E76-922D-C846-8281-95C11154159B}" srcOrd="0" destOrd="0" parTransId="{0C644D42-74B2-FB47-8A64-C5EDB43CADE2}" sibTransId="{83B6B289-567E-E342-B210-02BFDEE43AF5}"/>
    <dgm:cxn modelId="{666DFE6A-85C7-A141-8EB3-B3F8353245CF}" srcId="{D4A69E76-922D-C846-8281-95C11154159B}" destId="{370BA105-F649-814D-AF80-90D8E52F4A46}" srcOrd="0" destOrd="0" parTransId="{B94DCEEA-B66A-C842-B3F8-BA0E369CE21C}" sibTransId="{CEA08413-77A5-4948-95A7-BA4E3DBA30D9}"/>
    <dgm:cxn modelId="{28C4C1F6-974A-BE42-8CF0-50677A31AFDA}" srcId="{D4A69E76-922D-C846-8281-95C11154159B}" destId="{762DD76A-90DC-C240-B1D4-4722C4FEC255}" srcOrd="3" destOrd="0" parTransId="{B2A55799-250D-644C-B58D-7CB4C69FCBE6}" sibTransId="{49ABF7DD-25DE-3A4A-8231-3201C396F212}"/>
    <dgm:cxn modelId="{C1D773D0-5ECD-A54C-8F06-7B745522037C}" type="presOf" srcId="{5415A0E4-A065-C145-8FA5-A97F9DEEC1CD}" destId="{3E150EE4-5EBA-1E4A-AAFD-5202382EBB79}" srcOrd="0" destOrd="0" presId="urn:microsoft.com/office/officeart/2008/layout/LinedList"/>
    <dgm:cxn modelId="{509BCCD6-EB7F-084E-97FB-B0819B66C2DC}" srcId="{D4A69E76-922D-C846-8281-95C11154159B}" destId="{5415A0E4-A065-C145-8FA5-A97F9DEEC1CD}" srcOrd="1" destOrd="0" parTransId="{BE8946C4-5F7D-1449-8B28-60BE65898197}" sibTransId="{15421053-5EA0-704D-A830-D92336683B51}"/>
    <dgm:cxn modelId="{DF2099AF-1001-E44B-902D-556420FA3122}" srcId="{D4A69E76-922D-C846-8281-95C11154159B}" destId="{56E17951-109D-1A45-9D2A-4A48465A73AB}" srcOrd="4" destOrd="0" parTransId="{E9D6E0C5-03A3-264B-B919-DD02AA764BD0}" sibTransId="{7C8F6200-9398-8C48-B89C-BF6D3E8B294F}"/>
    <dgm:cxn modelId="{A1499A39-818B-6546-8064-55EDD97C01C0}" type="presOf" srcId="{4495CAFB-DF63-4447-A19B-C3901ABC57CA}" destId="{E564D961-94BF-294B-B813-83EC778A447C}" srcOrd="0" destOrd="0" presId="urn:microsoft.com/office/officeart/2008/layout/LinedList"/>
    <dgm:cxn modelId="{D257830E-5537-604C-922E-2B5ED8914E92}" type="presOf" srcId="{762DD76A-90DC-C240-B1D4-4722C4FEC255}" destId="{F928164F-5123-0640-8A9B-3076D0AD73F1}" srcOrd="0" destOrd="0" presId="urn:microsoft.com/office/officeart/2008/layout/LinedList"/>
    <dgm:cxn modelId="{D3846577-F6E2-E045-B03E-A7396205279E}" srcId="{D4A69E76-922D-C846-8281-95C11154159B}" destId="{4495CAFB-DF63-4447-A19B-C3901ABC57CA}" srcOrd="2" destOrd="0" parTransId="{C30AAFCF-09E7-E949-9B66-C6352A0C0851}" sibTransId="{2C6CC158-6702-2B4D-8F3D-1D83FD64621D}"/>
    <dgm:cxn modelId="{9BE6D2EF-D705-8044-92BC-738979B0100D}" type="presOf" srcId="{D4A69E76-922D-C846-8281-95C11154159B}" destId="{1F4CB5FF-8268-3646-8767-A6AABFF5C3E2}" srcOrd="0" destOrd="0" presId="urn:microsoft.com/office/officeart/2008/layout/LinedList"/>
    <dgm:cxn modelId="{11E07723-CD42-1C4E-8D26-6E561FC88560}" type="presOf" srcId="{56E17951-109D-1A45-9D2A-4A48465A73AB}" destId="{9AA615E3-D87F-464D-AA9D-BE35731EEAE1}" srcOrd="0" destOrd="0" presId="urn:microsoft.com/office/officeart/2008/layout/LinedList"/>
    <dgm:cxn modelId="{589981F8-C4BA-584F-B474-D3165ECFEC77}" type="presOf" srcId="{79218B86-AD30-924A-9DA8-CF0CB6B87E3B}" destId="{7D4D6C2B-8B8E-3748-BE14-110FDBD7670F}" srcOrd="0" destOrd="0" presId="urn:microsoft.com/office/officeart/2008/layout/LinedList"/>
    <dgm:cxn modelId="{5F5C074B-C782-F648-96E3-E43D94A7913F}" type="presParOf" srcId="{7D4D6C2B-8B8E-3748-BE14-110FDBD7670F}" destId="{6211D00F-6E6E-8C4B-A4AD-880FFE47153B}" srcOrd="0" destOrd="0" presId="urn:microsoft.com/office/officeart/2008/layout/LinedList"/>
    <dgm:cxn modelId="{A840C719-86F4-EF4E-8244-7457523B7B41}" type="presParOf" srcId="{7D4D6C2B-8B8E-3748-BE14-110FDBD7670F}" destId="{FA21E34F-39BF-5043-8B8A-F5BEF0432E34}" srcOrd="1" destOrd="0" presId="urn:microsoft.com/office/officeart/2008/layout/LinedList"/>
    <dgm:cxn modelId="{C35574C0-095C-FE49-94E1-A79EF615E16A}" type="presParOf" srcId="{FA21E34F-39BF-5043-8B8A-F5BEF0432E34}" destId="{1F4CB5FF-8268-3646-8767-A6AABFF5C3E2}" srcOrd="0" destOrd="0" presId="urn:microsoft.com/office/officeart/2008/layout/LinedList"/>
    <dgm:cxn modelId="{EE335BE8-152C-4047-9068-7BB2D99200BE}" type="presParOf" srcId="{FA21E34F-39BF-5043-8B8A-F5BEF0432E34}" destId="{73A7F798-D9E1-0345-9022-8B431B4FB84E}" srcOrd="1" destOrd="0" presId="urn:microsoft.com/office/officeart/2008/layout/LinedList"/>
    <dgm:cxn modelId="{32502971-62B9-A148-8F40-FA9AC8480F1A}" type="presParOf" srcId="{73A7F798-D9E1-0345-9022-8B431B4FB84E}" destId="{D96E85ED-FAB3-E74C-96DF-8E3DBC871053}" srcOrd="0" destOrd="0" presId="urn:microsoft.com/office/officeart/2008/layout/LinedList"/>
    <dgm:cxn modelId="{4298CECE-BF73-0846-A906-D99AFF639E01}" type="presParOf" srcId="{73A7F798-D9E1-0345-9022-8B431B4FB84E}" destId="{EC3B7BB0-A136-7244-B8E8-9279DBB45454}" srcOrd="1" destOrd="0" presId="urn:microsoft.com/office/officeart/2008/layout/LinedList"/>
    <dgm:cxn modelId="{7897BE34-4C40-FB44-AB1F-6E1470DF58F6}" type="presParOf" srcId="{EC3B7BB0-A136-7244-B8E8-9279DBB45454}" destId="{CB10DBCB-1159-EA48-86BE-008027AF4C3C}" srcOrd="0" destOrd="0" presId="urn:microsoft.com/office/officeart/2008/layout/LinedList"/>
    <dgm:cxn modelId="{9C1A5297-9D82-814C-B844-BC34D407A331}" type="presParOf" srcId="{EC3B7BB0-A136-7244-B8E8-9279DBB45454}" destId="{EEB9D049-0225-8143-A349-95AA83896777}" srcOrd="1" destOrd="0" presId="urn:microsoft.com/office/officeart/2008/layout/LinedList"/>
    <dgm:cxn modelId="{7A411288-35F2-A348-AE6C-7AFEA3ADD2CE}" type="presParOf" srcId="{EC3B7BB0-A136-7244-B8E8-9279DBB45454}" destId="{192A8386-AF15-A04C-89A6-7207A90255A4}" srcOrd="2" destOrd="0" presId="urn:microsoft.com/office/officeart/2008/layout/LinedList"/>
    <dgm:cxn modelId="{0ABF1C01-7CD7-E049-B975-911812D55218}" type="presParOf" srcId="{73A7F798-D9E1-0345-9022-8B431B4FB84E}" destId="{F40721A4-EBBF-A846-BFCD-AD5B32F04B31}" srcOrd="2" destOrd="0" presId="urn:microsoft.com/office/officeart/2008/layout/LinedList"/>
    <dgm:cxn modelId="{256AB0BB-E996-4E4A-B0FC-7C74DDD2CFCB}" type="presParOf" srcId="{73A7F798-D9E1-0345-9022-8B431B4FB84E}" destId="{EA9F3D34-950A-5740-8174-B9E4C7A3DFF7}" srcOrd="3" destOrd="0" presId="urn:microsoft.com/office/officeart/2008/layout/LinedList"/>
    <dgm:cxn modelId="{767AEE36-7558-9B43-A397-009897017E51}" type="presParOf" srcId="{73A7F798-D9E1-0345-9022-8B431B4FB84E}" destId="{11AFF6EC-1E3A-1044-ACCE-C1387536B067}" srcOrd="4" destOrd="0" presId="urn:microsoft.com/office/officeart/2008/layout/LinedList"/>
    <dgm:cxn modelId="{116E322E-3298-A148-AA33-D4CE33A4BB72}" type="presParOf" srcId="{11AFF6EC-1E3A-1044-ACCE-C1387536B067}" destId="{FA2878B3-3A0F-A644-8829-FEEF5F4A298D}" srcOrd="0" destOrd="0" presId="urn:microsoft.com/office/officeart/2008/layout/LinedList"/>
    <dgm:cxn modelId="{ED613C93-BED9-B042-9CF9-6FE12FBC582D}" type="presParOf" srcId="{11AFF6EC-1E3A-1044-ACCE-C1387536B067}" destId="{3E150EE4-5EBA-1E4A-AAFD-5202382EBB79}" srcOrd="1" destOrd="0" presId="urn:microsoft.com/office/officeart/2008/layout/LinedList"/>
    <dgm:cxn modelId="{36BC475F-BFF4-1740-86F5-AEF611A06E37}" type="presParOf" srcId="{11AFF6EC-1E3A-1044-ACCE-C1387536B067}" destId="{BB01F0F6-1571-174B-A999-0072AB00F902}" srcOrd="2" destOrd="0" presId="urn:microsoft.com/office/officeart/2008/layout/LinedList"/>
    <dgm:cxn modelId="{97535402-B3E6-384E-A67A-3ABD56CE2437}" type="presParOf" srcId="{73A7F798-D9E1-0345-9022-8B431B4FB84E}" destId="{A51627DC-3ED0-864D-9217-1D18BAC54F4F}" srcOrd="5" destOrd="0" presId="urn:microsoft.com/office/officeart/2008/layout/LinedList"/>
    <dgm:cxn modelId="{4C876202-3303-724C-9856-ED84D01A8C65}" type="presParOf" srcId="{73A7F798-D9E1-0345-9022-8B431B4FB84E}" destId="{3BA7F7FF-94C8-6549-A318-F5A1093C32F9}" srcOrd="6" destOrd="0" presId="urn:microsoft.com/office/officeart/2008/layout/LinedList"/>
    <dgm:cxn modelId="{CC15C7A7-D5B2-2948-9B4F-CBEADE1B00B8}" type="presParOf" srcId="{73A7F798-D9E1-0345-9022-8B431B4FB84E}" destId="{3ABEBF33-64C3-9448-8B83-0CD08AD147B3}" srcOrd="7" destOrd="0" presId="urn:microsoft.com/office/officeart/2008/layout/LinedList"/>
    <dgm:cxn modelId="{2C549A06-7692-EE4E-88BB-1AE729F08F24}" type="presParOf" srcId="{3ABEBF33-64C3-9448-8B83-0CD08AD147B3}" destId="{3487C551-DC42-D94B-B0F4-C124A154D9BD}" srcOrd="0" destOrd="0" presId="urn:microsoft.com/office/officeart/2008/layout/LinedList"/>
    <dgm:cxn modelId="{21BA137C-D04A-E04D-A7D5-C24A5D5CBAF5}" type="presParOf" srcId="{3ABEBF33-64C3-9448-8B83-0CD08AD147B3}" destId="{E564D961-94BF-294B-B813-83EC778A447C}" srcOrd="1" destOrd="0" presId="urn:microsoft.com/office/officeart/2008/layout/LinedList"/>
    <dgm:cxn modelId="{B2D43DD9-B6B0-1641-9651-CA2E1CD05F6F}" type="presParOf" srcId="{3ABEBF33-64C3-9448-8B83-0CD08AD147B3}" destId="{A67A8CA6-1C8D-7E40-A421-366434A4A070}" srcOrd="2" destOrd="0" presId="urn:microsoft.com/office/officeart/2008/layout/LinedList"/>
    <dgm:cxn modelId="{4816C326-FE77-B74F-898F-0FDF6D27A145}" type="presParOf" srcId="{73A7F798-D9E1-0345-9022-8B431B4FB84E}" destId="{827DB25F-8C7A-6342-AD37-B1B35D87CC37}" srcOrd="8" destOrd="0" presId="urn:microsoft.com/office/officeart/2008/layout/LinedList"/>
    <dgm:cxn modelId="{49E53EBB-E39C-6E4A-A756-D417C66BF931}" type="presParOf" srcId="{73A7F798-D9E1-0345-9022-8B431B4FB84E}" destId="{145E2FB1-2A4B-AA48-B31D-09A7D21C6B94}" srcOrd="9" destOrd="0" presId="urn:microsoft.com/office/officeart/2008/layout/LinedList"/>
    <dgm:cxn modelId="{E382C630-11A3-C743-B1CD-18D096E52A51}" type="presParOf" srcId="{73A7F798-D9E1-0345-9022-8B431B4FB84E}" destId="{22109F11-A945-0A4A-B81B-79D4270A1585}" srcOrd="10" destOrd="0" presId="urn:microsoft.com/office/officeart/2008/layout/LinedList"/>
    <dgm:cxn modelId="{242CDCEF-8B8D-5548-BD08-A13E35786938}" type="presParOf" srcId="{22109F11-A945-0A4A-B81B-79D4270A1585}" destId="{9A28F099-9312-0144-A5C8-C1A9BB1AD87A}" srcOrd="0" destOrd="0" presId="urn:microsoft.com/office/officeart/2008/layout/LinedList"/>
    <dgm:cxn modelId="{762CA6EC-07B9-174E-9FE1-1FC6F3D17B5C}" type="presParOf" srcId="{22109F11-A945-0A4A-B81B-79D4270A1585}" destId="{F928164F-5123-0640-8A9B-3076D0AD73F1}" srcOrd="1" destOrd="0" presId="urn:microsoft.com/office/officeart/2008/layout/LinedList"/>
    <dgm:cxn modelId="{9AB3E170-1666-E34A-BEFF-63C55ECC594E}" type="presParOf" srcId="{22109F11-A945-0A4A-B81B-79D4270A1585}" destId="{304E9ED3-F3FD-3A46-BA03-38798429F44F}" srcOrd="2" destOrd="0" presId="urn:microsoft.com/office/officeart/2008/layout/LinedList"/>
    <dgm:cxn modelId="{4CC3944C-3532-D649-A2E1-ACE6B7B3B713}" type="presParOf" srcId="{73A7F798-D9E1-0345-9022-8B431B4FB84E}" destId="{F7ECCA56-10A8-BA47-9EC2-D04292649A5B}" srcOrd="11" destOrd="0" presId="urn:microsoft.com/office/officeart/2008/layout/LinedList"/>
    <dgm:cxn modelId="{9E1EEA36-A47E-C94D-8302-1DC04B8AF4EC}" type="presParOf" srcId="{73A7F798-D9E1-0345-9022-8B431B4FB84E}" destId="{57E9B8F9-D53C-4743-986B-44C9CE642CAA}" srcOrd="12" destOrd="0" presId="urn:microsoft.com/office/officeart/2008/layout/LinedList"/>
    <dgm:cxn modelId="{39ADAF30-947E-2548-B605-D6100E85AEA8}" type="presParOf" srcId="{73A7F798-D9E1-0345-9022-8B431B4FB84E}" destId="{9A1AA01D-986C-654D-B31F-77532AF7F19F}" srcOrd="13" destOrd="0" presId="urn:microsoft.com/office/officeart/2008/layout/LinedList"/>
    <dgm:cxn modelId="{6DD36D33-D001-8B43-8301-4286DF052724}" type="presParOf" srcId="{9A1AA01D-986C-654D-B31F-77532AF7F19F}" destId="{4CBB3701-1073-4A41-8CD5-D92AD5404224}" srcOrd="0" destOrd="0" presId="urn:microsoft.com/office/officeart/2008/layout/LinedList"/>
    <dgm:cxn modelId="{773763A1-FE53-F048-866E-59C747157DBD}" type="presParOf" srcId="{9A1AA01D-986C-654D-B31F-77532AF7F19F}" destId="{9AA615E3-D87F-464D-AA9D-BE35731EEAE1}" srcOrd="1" destOrd="0" presId="urn:microsoft.com/office/officeart/2008/layout/LinedList"/>
    <dgm:cxn modelId="{23153344-193D-1446-A02C-7FA9AEEBD64F}" type="presParOf" srcId="{9A1AA01D-986C-654D-B31F-77532AF7F19F}" destId="{D75AE800-1E0B-7743-98CF-413677DEFE8A}" srcOrd="2" destOrd="0" presId="urn:microsoft.com/office/officeart/2008/layout/LinedList"/>
    <dgm:cxn modelId="{0410F518-CAE2-BC4D-A36A-F9AF85046355}" type="presParOf" srcId="{73A7F798-D9E1-0345-9022-8B431B4FB84E}" destId="{ED417291-D2A1-9A41-A5AB-30C7790032D3}" srcOrd="14" destOrd="0" presId="urn:microsoft.com/office/officeart/2008/layout/LinedList"/>
    <dgm:cxn modelId="{A5946364-92D4-8B49-8E87-4C1E0127920A}" type="presParOf" srcId="{73A7F798-D9E1-0345-9022-8B431B4FB84E}" destId="{3DCF2DA9-1EF1-1C43-B0C3-16F4E98BA44B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218B86-AD30-924A-9DA8-CF0CB6B87E3B}" type="doc">
      <dgm:prSet loTypeId="urn:microsoft.com/office/officeart/2008/layout/LinedLis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4A69E76-922D-C846-8281-95C11154159B}">
      <dgm:prSet phldrT="[Testo]" custT="1"/>
      <dgm:spPr/>
      <dgm:t>
        <a:bodyPr/>
        <a:lstStyle/>
        <a:p>
          <a:r>
            <a:rPr lang="it-IT" sz="2400" dirty="0"/>
            <a:t>ANCHE PER IL PIANO FREDDO E’ ATTIVO IL SERVIZIO DI RACCOLTA SEGNALAZIONI</a:t>
          </a:r>
        </a:p>
      </dgm:t>
    </dgm:pt>
    <dgm:pt modelId="{0C644D42-74B2-FB47-8A64-C5EDB43CADE2}" type="parTrans" cxnId="{46B4B03B-70F9-FD46-BC9B-9951DE3DA4A8}">
      <dgm:prSet/>
      <dgm:spPr/>
      <dgm:t>
        <a:bodyPr/>
        <a:lstStyle/>
        <a:p>
          <a:endParaRPr lang="it-IT"/>
        </a:p>
      </dgm:t>
    </dgm:pt>
    <dgm:pt modelId="{83B6B289-567E-E342-B210-02BFDEE43AF5}" type="sibTrans" cxnId="{46B4B03B-70F9-FD46-BC9B-9951DE3DA4A8}">
      <dgm:prSet/>
      <dgm:spPr/>
      <dgm:t>
        <a:bodyPr/>
        <a:lstStyle/>
        <a:p>
          <a:endParaRPr lang="it-IT"/>
        </a:p>
      </dgm:t>
    </dgm:pt>
    <dgm:pt modelId="{370BA105-F649-814D-AF80-90D8E52F4A46}">
      <dgm:prSet phldrT="[Testo]" custT="1"/>
      <dgm:spPr/>
      <dgm:t>
        <a:bodyPr/>
        <a:lstStyle/>
        <a:p>
          <a:pPr algn="ctr"/>
          <a:r>
            <a:rPr lang="it-IT" sz="2400" b="1" dirty="0">
              <a:solidFill>
                <a:srgbClr val="4656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ATTIVO </a:t>
          </a:r>
        </a:p>
        <a:p>
          <a:pPr algn="ctr"/>
          <a:r>
            <a:rPr lang="it-IT" sz="2400" dirty="0">
              <a:solidFill>
                <a:srgbClr val="4656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h. 24 e 7 giorni su 7</a:t>
          </a:r>
        </a:p>
        <a:p>
          <a:pPr algn="ctr"/>
          <a:r>
            <a:rPr lang="it-IT" sz="2400" dirty="0">
              <a:solidFill>
                <a:srgbClr val="4656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con feed back al segnalante </a:t>
          </a:r>
        </a:p>
        <a:p>
          <a:pPr algn="l">
            <a:buNone/>
          </a:pPr>
          <a:endParaRPr lang="it-IT" sz="2400" b="1" dirty="0">
            <a:solidFill>
              <a:srgbClr val="FF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>
            <a:buNone/>
          </a:pPr>
          <a:r>
            <a:rPr lang="it-IT" sz="3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Numero telefonico 02 8847646</a:t>
          </a:r>
          <a:endParaRPr lang="it-IT" sz="32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94DCEEA-B66A-C842-B3F8-BA0E369CE21C}" type="parTrans" cxnId="{666DFE6A-85C7-A141-8EB3-B3F8353245CF}">
      <dgm:prSet/>
      <dgm:spPr/>
      <dgm:t>
        <a:bodyPr/>
        <a:lstStyle/>
        <a:p>
          <a:endParaRPr lang="it-IT"/>
        </a:p>
      </dgm:t>
    </dgm:pt>
    <dgm:pt modelId="{CEA08413-77A5-4948-95A7-BA4E3DBA30D9}" type="sibTrans" cxnId="{666DFE6A-85C7-A141-8EB3-B3F8353245CF}">
      <dgm:prSet/>
      <dgm:spPr/>
      <dgm:t>
        <a:bodyPr/>
        <a:lstStyle/>
        <a:p>
          <a:endParaRPr lang="it-IT"/>
        </a:p>
      </dgm:t>
    </dgm:pt>
    <dgm:pt modelId="{7D4D6C2B-8B8E-3748-BE14-110FDBD7670F}" type="pres">
      <dgm:prSet presAssocID="{79218B86-AD30-924A-9DA8-CF0CB6B87E3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211D00F-6E6E-8C4B-A4AD-880FFE47153B}" type="pres">
      <dgm:prSet presAssocID="{D4A69E76-922D-C846-8281-95C11154159B}" presName="thickLine" presStyleLbl="alignNode1" presStyleIdx="0" presStyleCnt="1"/>
      <dgm:spPr/>
    </dgm:pt>
    <dgm:pt modelId="{FA21E34F-39BF-5043-8B8A-F5BEF0432E34}" type="pres">
      <dgm:prSet presAssocID="{D4A69E76-922D-C846-8281-95C11154159B}" presName="horz1" presStyleCnt="0"/>
      <dgm:spPr/>
    </dgm:pt>
    <dgm:pt modelId="{1F4CB5FF-8268-3646-8767-A6AABFF5C3E2}" type="pres">
      <dgm:prSet presAssocID="{D4A69E76-922D-C846-8281-95C11154159B}" presName="tx1" presStyleLbl="revTx" presStyleIdx="0" presStyleCnt="2" custScaleX="265234"/>
      <dgm:spPr/>
      <dgm:t>
        <a:bodyPr/>
        <a:lstStyle/>
        <a:p>
          <a:endParaRPr lang="it-IT"/>
        </a:p>
      </dgm:t>
    </dgm:pt>
    <dgm:pt modelId="{73A7F798-D9E1-0345-9022-8B431B4FB84E}" type="pres">
      <dgm:prSet presAssocID="{D4A69E76-922D-C846-8281-95C11154159B}" presName="vert1" presStyleCnt="0"/>
      <dgm:spPr/>
    </dgm:pt>
    <dgm:pt modelId="{D96E85ED-FAB3-E74C-96DF-8E3DBC871053}" type="pres">
      <dgm:prSet presAssocID="{370BA105-F649-814D-AF80-90D8E52F4A46}" presName="vertSpace2a" presStyleCnt="0"/>
      <dgm:spPr/>
    </dgm:pt>
    <dgm:pt modelId="{EC3B7BB0-A136-7244-B8E8-9279DBB45454}" type="pres">
      <dgm:prSet presAssocID="{370BA105-F649-814D-AF80-90D8E52F4A46}" presName="horz2" presStyleCnt="0"/>
      <dgm:spPr/>
    </dgm:pt>
    <dgm:pt modelId="{CB10DBCB-1159-EA48-86BE-008027AF4C3C}" type="pres">
      <dgm:prSet presAssocID="{370BA105-F649-814D-AF80-90D8E52F4A46}" presName="horzSpace2" presStyleCnt="0"/>
      <dgm:spPr/>
    </dgm:pt>
    <dgm:pt modelId="{EEB9D049-0225-8143-A349-95AA83896777}" type="pres">
      <dgm:prSet presAssocID="{370BA105-F649-814D-AF80-90D8E52F4A46}" presName="tx2" presStyleLbl="revTx" presStyleIdx="1" presStyleCnt="2"/>
      <dgm:spPr/>
      <dgm:t>
        <a:bodyPr/>
        <a:lstStyle/>
        <a:p>
          <a:endParaRPr lang="it-IT"/>
        </a:p>
      </dgm:t>
    </dgm:pt>
    <dgm:pt modelId="{192A8386-AF15-A04C-89A6-7207A90255A4}" type="pres">
      <dgm:prSet presAssocID="{370BA105-F649-814D-AF80-90D8E52F4A46}" presName="vert2" presStyleCnt="0"/>
      <dgm:spPr/>
    </dgm:pt>
    <dgm:pt modelId="{F40721A4-EBBF-A846-BFCD-AD5B32F04B31}" type="pres">
      <dgm:prSet presAssocID="{370BA105-F649-814D-AF80-90D8E52F4A46}" presName="thinLine2b" presStyleLbl="callout" presStyleIdx="0" presStyleCnt="1"/>
      <dgm:spPr/>
    </dgm:pt>
    <dgm:pt modelId="{EA9F3D34-950A-5740-8174-B9E4C7A3DFF7}" type="pres">
      <dgm:prSet presAssocID="{370BA105-F649-814D-AF80-90D8E52F4A46}" presName="vertSpace2b" presStyleCnt="0"/>
      <dgm:spPr/>
    </dgm:pt>
  </dgm:ptLst>
  <dgm:cxnLst>
    <dgm:cxn modelId="{9BE6D2EF-D705-8044-92BC-738979B0100D}" type="presOf" srcId="{D4A69E76-922D-C846-8281-95C11154159B}" destId="{1F4CB5FF-8268-3646-8767-A6AABFF5C3E2}" srcOrd="0" destOrd="0" presId="urn:microsoft.com/office/officeart/2008/layout/LinedList"/>
    <dgm:cxn modelId="{589981F8-C4BA-584F-B474-D3165ECFEC77}" type="presOf" srcId="{79218B86-AD30-924A-9DA8-CF0CB6B87E3B}" destId="{7D4D6C2B-8B8E-3748-BE14-110FDBD7670F}" srcOrd="0" destOrd="0" presId="urn:microsoft.com/office/officeart/2008/layout/LinedList"/>
    <dgm:cxn modelId="{9503C001-487A-624B-8136-7F393900F5E5}" type="presOf" srcId="{370BA105-F649-814D-AF80-90D8E52F4A46}" destId="{EEB9D049-0225-8143-A349-95AA83896777}" srcOrd="0" destOrd="0" presId="urn:microsoft.com/office/officeart/2008/layout/LinedList"/>
    <dgm:cxn modelId="{666DFE6A-85C7-A141-8EB3-B3F8353245CF}" srcId="{D4A69E76-922D-C846-8281-95C11154159B}" destId="{370BA105-F649-814D-AF80-90D8E52F4A46}" srcOrd="0" destOrd="0" parTransId="{B94DCEEA-B66A-C842-B3F8-BA0E369CE21C}" sibTransId="{CEA08413-77A5-4948-95A7-BA4E3DBA30D9}"/>
    <dgm:cxn modelId="{46B4B03B-70F9-FD46-BC9B-9951DE3DA4A8}" srcId="{79218B86-AD30-924A-9DA8-CF0CB6B87E3B}" destId="{D4A69E76-922D-C846-8281-95C11154159B}" srcOrd="0" destOrd="0" parTransId="{0C644D42-74B2-FB47-8A64-C5EDB43CADE2}" sibTransId="{83B6B289-567E-E342-B210-02BFDEE43AF5}"/>
    <dgm:cxn modelId="{5F5C074B-C782-F648-96E3-E43D94A7913F}" type="presParOf" srcId="{7D4D6C2B-8B8E-3748-BE14-110FDBD7670F}" destId="{6211D00F-6E6E-8C4B-A4AD-880FFE47153B}" srcOrd="0" destOrd="0" presId="urn:microsoft.com/office/officeart/2008/layout/LinedList"/>
    <dgm:cxn modelId="{A840C719-86F4-EF4E-8244-7457523B7B41}" type="presParOf" srcId="{7D4D6C2B-8B8E-3748-BE14-110FDBD7670F}" destId="{FA21E34F-39BF-5043-8B8A-F5BEF0432E34}" srcOrd="1" destOrd="0" presId="urn:microsoft.com/office/officeart/2008/layout/LinedList"/>
    <dgm:cxn modelId="{C35574C0-095C-FE49-94E1-A79EF615E16A}" type="presParOf" srcId="{FA21E34F-39BF-5043-8B8A-F5BEF0432E34}" destId="{1F4CB5FF-8268-3646-8767-A6AABFF5C3E2}" srcOrd="0" destOrd="0" presId="urn:microsoft.com/office/officeart/2008/layout/LinedList"/>
    <dgm:cxn modelId="{EE335BE8-152C-4047-9068-7BB2D99200BE}" type="presParOf" srcId="{FA21E34F-39BF-5043-8B8A-F5BEF0432E34}" destId="{73A7F798-D9E1-0345-9022-8B431B4FB84E}" srcOrd="1" destOrd="0" presId="urn:microsoft.com/office/officeart/2008/layout/LinedList"/>
    <dgm:cxn modelId="{32502971-62B9-A148-8F40-FA9AC8480F1A}" type="presParOf" srcId="{73A7F798-D9E1-0345-9022-8B431B4FB84E}" destId="{D96E85ED-FAB3-E74C-96DF-8E3DBC871053}" srcOrd="0" destOrd="0" presId="urn:microsoft.com/office/officeart/2008/layout/LinedList"/>
    <dgm:cxn modelId="{4298CECE-BF73-0846-A906-D99AFF639E01}" type="presParOf" srcId="{73A7F798-D9E1-0345-9022-8B431B4FB84E}" destId="{EC3B7BB0-A136-7244-B8E8-9279DBB45454}" srcOrd="1" destOrd="0" presId="urn:microsoft.com/office/officeart/2008/layout/LinedList"/>
    <dgm:cxn modelId="{7897BE34-4C40-FB44-AB1F-6E1470DF58F6}" type="presParOf" srcId="{EC3B7BB0-A136-7244-B8E8-9279DBB45454}" destId="{CB10DBCB-1159-EA48-86BE-008027AF4C3C}" srcOrd="0" destOrd="0" presId="urn:microsoft.com/office/officeart/2008/layout/LinedList"/>
    <dgm:cxn modelId="{9C1A5297-9D82-814C-B844-BC34D407A331}" type="presParOf" srcId="{EC3B7BB0-A136-7244-B8E8-9279DBB45454}" destId="{EEB9D049-0225-8143-A349-95AA83896777}" srcOrd="1" destOrd="0" presId="urn:microsoft.com/office/officeart/2008/layout/LinedList"/>
    <dgm:cxn modelId="{7A411288-35F2-A348-AE6C-7AFEA3ADD2CE}" type="presParOf" srcId="{EC3B7BB0-A136-7244-B8E8-9279DBB45454}" destId="{192A8386-AF15-A04C-89A6-7207A90255A4}" srcOrd="2" destOrd="0" presId="urn:microsoft.com/office/officeart/2008/layout/LinedList"/>
    <dgm:cxn modelId="{0ABF1C01-7CD7-E049-B975-911812D55218}" type="presParOf" srcId="{73A7F798-D9E1-0345-9022-8B431B4FB84E}" destId="{F40721A4-EBBF-A846-BFCD-AD5B32F04B31}" srcOrd="2" destOrd="0" presId="urn:microsoft.com/office/officeart/2008/layout/LinedList"/>
    <dgm:cxn modelId="{256AB0BB-E996-4E4A-B0FC-7C74DDD2CFCB}" type="presParOf" srcId="{73A7F798-D9E1-0345-9022-8B431B4FB84E}" destId="{EA9F3D34-950A-5740-8174-B9E4C7A3DFF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ADE8B6-6A99-CB4E-B6F4-2AC96DF3CBB4}" type="doc">
      <dgm:prSet loTypeId="urn:microsoft.com/office/officeart/2005/8/layout/defaul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5EC24A4-A8AF-754B-AE11-4D01BF278772}">
      <dgm:prSet phldrT="[Testo]" custT="1"/>
      <dgm:spPr>
        <a:noFill/>
        <a:ln w="57150">
          <a:solidFill>
            <a:srgbClr val="FF0000"/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altLang="it-IT" sz="2000" b="1" dirty="0">
              <a:solidFill>
                <a:schemeClr val="tx1"/>
              </a:solidFill>
            </a:rPr>
            <a:t>LE STRUTTURE DI ACCOGLIENZA POTRANNO ESSERE ULTERIORMENTE POTENZIATE A SECONDA DELLA RICHIESTA E DEL BISOGNO</a:t>
          </a:r>
          <a:endParaRPr lang="it-IT" sz="2000" dirty="0">
            <a:solidFill>
              <a:schemeClr val="tx1"/>
            </a:solidFill>
          </a:endParaRPr>
        </a:p>
      </dgm:t>
    </dgm:pt>
    <dgm:pt modelId="{B69B38BF-3001-0349-B9E6-DC2078EB17C4}" type="parTrans" cxnId="{E2BB7B71-63E2-AC46-8E04-AF08B2229FB6}">
      <dgm:prSet/>
      <dgm:spPr/>
      <dgm:t>
        <a:bodyPr/>
        <a:lstStyle/>
        <a:p>
          <a:endParaRPr lang="it-IT"/>
        </a:p>
      </dgm:t>
    </dgm:pt>
    <dgm:pt modelId="{28930AC7-A6C3-3E44-ABF4-B622793B2299}" type="sibTrans" cxnId="{E2BB7B71-63E2-AC46-8E04-AF08B2229FB6}">
      <dgm:prSet/>
      <dgm:spPr/>
      <dgm:t>
        <a:bodyPr/>
        <a:lstStyle/>
        <a:p>
          <a:endParaRPr lang="it-IT"/>
        </a:p>
      </dgm:t>
    </dgm:pt>
    <dgm:pt modelId="{AEF6B25D-1C0A-B34D-89E9-FAF5588F15D1}">
      <dgm:prSet phldrT="[Testo]" custT="1"/>
      <dgm:spPr>
        <a:noFill/>
        <a:ln w="57150">
          <a:solidFill>
            <a:srgbClr val="FF0000"/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NAVETTA PIANO FREDDO PER TRASPOTO AL PICCOLO RIFUGIO</a:t>
          </a:r>
          <a:endParaRPr lang="it-IT" sz="2000" b="1" dirty="0">
            <a:solidFill>
              <a:schemeClr val="tx1"/>
            </a:solidFill>
          </a:endParaRPr>
        </a:p>
      </dgm:t>
    </dgm:pt>
    <dgm:pt modelId="{667C4000-C721-BA47-88A3-38AB02A6D092}" type="parTrans" cxnId="{9C4ACE73-E97D-CA45-900C-4547AE4793ED}">
      <dgm:prSet/>
      <dgm:spPr/>
      <dgm:t>
        <a:bodyPr/>
        <a:lstStyle/>
        <a:p>
          <a:endParaRPr lang="it-IT"/>
        </a:p>
      </dgm:t>
    </dgm:pt>
    <dgm:pt modelId="{D000F59D-A408-4548-BA2C-763735EEB4CC}" type="sibTrans" cxnId="{9C4ACE73-E97D-CA45-900C-4547AE4793ED}">
      <dgm:prSet/>
      <dgm:spPr/>
      <dgm:t>
        <a:bodyPr/>
        <a:lstStyle/>
        <a:p>
          <a:endParaRPr lang="it-IT"/>
        </a:p>
      </dgm:t>
    </dgm:pt>
    <dgm:pt modelId="{D3C3102A-2B1C-6A41-84D7-2BF1E52878D9}">
      <dgm:prSet phldrT="[Testo]" custT="1"/>
      <dgm:spPr>
        <a:noFill/>
        <a:ln w="57150">
          <a:solidFill>
            <a:srgbClr val="FF0000"/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altLang="it-IT" sz="2000" b="1" dirty="0">
              <a:solidFill>
                <a:schemeClr val="tx1"/>
              </a:solidFill>
            </a:rPr>
            <a:t>LE UNITA’ MOBILI ESCONO CON MAGGIORE INTENSITA’ COPRENDO AREE DELLA CITTA’ PIU’ ESTESE</a:t>
          </a:r>
        </a:p>
      </dgm:t>
    </dgm:pt>
    <dgm:pt modelId="{1ED429E4-05C3-7648-A214-4D5A1E6149B4}" type="parTrans" cxnId="{FB39C6A1-81B0-E64C-9A74-D8B206326455}">
      <dgm:prSet/>
      <dgm:spPr/>
      <dgm:t>
        <a:bodyPr/>
        <a:lstStyle/>
        <a:p>
          <a:endParaRPr lang="it-IT"/>
        </a:p>
      </dgm:t>
    </dgm:pt>
    <dgm:pt modelId="{A4CF297C-BB34-A54E-88A6-DF3E11EE5330}" type="sibTrans" cxnId="{FB39C6A1-81B0-E64C-9A74-D8B206326455}">
      <dgm:prSet/>
      <dgm:spPr/>
      <dgm:t>
        <a:bodyPr/>
        <a:lstStyle/>
        <a:p>
          <a:endParaRPr lang="it-IT"/>
        </a:p>
      </dgm:t>
    </dgm:pt>
    <dgm:pt modelId="{A741F3BF-2BD0-4B45-996D-23FD90A8B4C7}">
      <dgm:prSet phldrT="[Testo]" custT="1"/>
      <dgm:spPr>
        <a:noFill/>
        <a:ln w="57150">
          <a:solidFill>
            <a:srgbClr val="FF0000"/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altLang="it-IT" sz="2000" b="1" dirty="0">
              <a:solidFill>
                <a:schemeClr val="tx1"/>
              </a:solidFill>
            </a:rPr>
            <a:t>VIENE GARANTITA LA DISTRIBUZIONE DI  COPERTE, SACCHI A PELO E GENERI DI PRIMA NECESSITA’</a:t>
          </a:r>
        </a:p>
      </dgm:t>
    </dgm:pt>
    <dgm:pt modelId="{C3F3711E-EBD9-E243-A5EF-C41EDE3BD50A}" type="parTrans" cxnId="{5D4A8B4F-8D84-B14B-94E4-36901DD8B06C}">
      <dgm:prSet/>
      <dgm:spPr/>
      <dgm:t>
        <a:bodyPr/>
        <a:lstStyle/>
        <a:p>
          <a:endParaRPr lang="it-IT"/>
        </a:p>
      </dgm:t>
    </dgm:pt>
    <dgm:pt modelId="{88CB2953-A504-F249-A1C9-17680BF84894}" type="sibTrans" cxnId="{5D4A8B4F-8D84-B14B-94E4-36901DD8B06C}">
      <dgm:prSet/>
      <dgm:spPr/>
      <dgm:t>
        <a:bodyPr/>
        <a:lstStyle/>
        <a:p>
          <a:endParaRPr lang="it-IT"/>
        </a:p>
      </dgm:t>
    </dgm:pt>
    <dgm:pt modelId="{50960B1A-32D1-B645-8268-80766827EB09}">
      <dgm:prSet phldrT="[Testo]"/>
      <dgm:spPr>
        <a:noFill/>
        <a:ln w="57150">
          <a:solidFill>
            <a:srgbClr val="FF0000"/>
          </a:solidFill>
        </a:ln>
      </dgm:spPr>
      <dgm:t>
        <a:bodyPr/>
        <a:lstStyle/>
        <a:p>
          <a:r>
            <a:rPr lang="it-IT" altLang="it-IT" b="1" dirty="0">
              <a:solidFill>
                <a:schemeClr val="tx1"/>
              </a:solidFill>
            </a:rPr>
            <a:t>SONO OPERATIVE LE DOCCE PUBBLICHE DI VIA </a:t>
          </a:r>
          <a:r>
            <a:rPr lang="it-IT" altLang="it-IT" b="1" dirty="0" smtClean="0">
              <a:solidFill>
                <a:schemeClr val="tx1"/>
              </a:solidFill>
            </a:rPr>
            <a:t>PUCCI CON GUARDAROBA, SPAZIO LAVATRICI E </a:t>
          </a:r>
          <a:r>
            <a:rPr lang="it-IT" altLang="it-IT" b="1" dirty="0">
              <a:solidFill>
                <a:schemeClr val="tx1"/>
              </a:solidFill>
            </a:rPr>
            <a:t>SPAZIO DONNE</a:t>
          </a:r>
        </a:p>
      </dgm:t>
    </dgm:pt>
    <dgm:pt modelId="{324B7594-F466-EC40-8A4B-924ED8E9EB3B}" type="parTrans" cxnId="{7F067F05-7F54-AA43-8DDC-F3EEBD5E183D}">
      <dgm:prSet/>
      <dgm:spPr/>
      <dgm:t>
        <a:bodyPr/>
        <a:lstStyle/>
        <a:p>
          <a:endParaRPr lang="it-IT"/>
        </a:p>
      </dgm:t>
    </dgm:pt>
    <dgm:pt modelId="{1A16CDD2-EF54-C349-8E89-CBF6F21F9EA1}" type="sibTrans" cxnId="{7F067F05-7F54-AA43-8DDC-F3EEBD5E183D}">
      <dgm:prSet/>
      <dgm:spPr/>
      <dgm:t>
        <a:bodyPr/>
        <a:lstStyle/>
        <a:p>
          <a:endParaRPr lang="it-IT"/>
        </a:p>
      </dgm:t>
    </dgm:pt>
    <dgm:pt modelId="{E193EABD-3FD8-6A4F-923A-D58E14CF67BA}">
      <dgm:prSet phldrT="[Testo]" custT="1"/>
      <dgm:spPr>
        <a:noFill/>
        <a:ln w="57150">
          <a:solidFill>
            <a:srgbClr val="FF0000"/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altLang="it-IT" sz="2000" b="1" dirty="0">
              <a:solidFill>
                <a:schemeClr val="tx1"/>
              </a:solidFill>
            </a:rPr>
            <a:t>PROGETTO ZUPPA CALDA CON CAMPER MOBILE PER DISTRIBUZIONE CENA CALDA AI SENZA </a:t>
          </a:r>
          <a:r>
            <a:rPr lang="it-IT" altLang="it-IT" sz="2000" b="1" dirty="0" smtClean="0">
              <a:solidFill>
                <a:schemeClr val="tx1"/>
              </a:solidFill>
            </a:rPr>
            <a:t>DIMORA</a:t>
          </a:r>
          <a:endParaRPr lang="it-IT" altLang="it-IT" sz="2000" b="1" dirty="0">
            <a:solidFill>
              <a:schemeClr val="tx1"/>
            </a:solidFill>
          </a:endParaRPr>
        </a:p>
      </dgm:t>
    </dgm:pt>
    <dgm:pt modelId="{1DEF6335-FC1A-2D41-A203-588B220A72F8}" type="parTrans" cxnId="{31A04E36-1588-3B4F-9816-6DF6D34BA347}">
      <dgm:prSet/>
      <dgm:spPr/>
      <dgm:t>
        <a:bodyPr/>
        <a:lstStyle/>
        <a:p>
          <a:endParaRPr lang="it-IT"/>
        </a:p>
      </dgm:t>
    </dgm:pt>
    <dgm:pt modelId="{B4064DB4-CC8D-4442-99DC-BD2F86293A26}" type="sibTrans" cxnId="{31A04E36-1588-3B4F-9816-6DF6D34BA347}">
      <dgm:prSet/>
      <dgm:spPr/>
      <dgm:t>
        <a:bodyPr/>
        <a:lstStyle/>
        <a:p>
          <a:endParaRPr lang="it-IT"/>
        </a:p>
      </dgm:t>
    </dgm:pt>
    <dgm:pt modelId="{74EF4FF4-D517-8E44-89ED-3831F2E37B38}" type="pres">
      <dgm:prSet presAssocID="{B4ADE8B6-6A99-CB4E-B6F4-2AC96DF3CB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D00C01B-9045-7047-83D0-C310E4786009}" type="pres">
      <dgm:prSet presAssocID="{75EC24A4-A8AF-754B-AE11-4D01BF27877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1CFB68-F122-F440-8810-29595F48830D}" type="pres">
      <dgm:prSet presAssocID="{28930AC7-A6C3-3E44-ABF4-B622793B2299}" presName="sibTrans" presStyleCnt="0"/>
      <dgm:spPr/>
    </dgm:pt>
    <dgm:pt modelId="{EB545412-C888-A349-A521-6BC1702A26A7}" type="pres">
      <dgm:prSet presAssocID="{AEF6B25D-1C0A-B34D-89E9-FAF5588F15D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05C58F-5FD8-574C-87CE-EDDB95C2F857}" type="pres">
      <dgm:prSet presAssocID="{D000F59D-A408-4548-BA2C-763735EEB4CC}" presName="sibTrans" presStyleCnt="0"/>
      <dgm:spPr/>
    </dgm:pt>
    <dgm:pt modelId="{7C382CB5-7258-E446-9363-3F1A65EFA71E}" type="pres">
      <dgm:prSet presAssocID="{D3C3102A-2B1C-6A41-84D7-2BF1E52878D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5CCBA3-29FC-824C-B3EF-498C4F5926B1}" type="pres">
      <dgm:prSet presAssocID="{A4CF297C-BB34-A54E-88A6-DF3E11EE5330}" presName="sibTrans" presStyleCnt="0"/>
      <dgm:spPr/>
    </dgm:pt>
    <dgm:pt modelId="{877B1897-2375-E545-A1B5-2EF48DBCE57A}" type="pres">
      <dgm:prSet presAssocID="{A741F3BF-2BD0-4B45-996D-23FD90A8B4C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699680-0586-8C45-B878-B6BEF34647F2}" type="pres">
      <dgm:prSet presAssocID="{88CB2953-A504-F249-A1C9-17680BF84894}" presName="sibTrans" presStyleCnt="0"/>
      <dgm:spPr/>
    </dgm:pt>
    <dgm:pt modelId="{C0FF35E5-CB3A-8B42-9DAD-BB79F76A5F5B}" type="pres">
      <dgm:prSet presAssocID="{50960B1A-32D1-B645-8268-80766827EB0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1EB851-B91D-2940-B88A-0CF708F8D0B8}" type="pres">
      <dgm:prSet presAssocID="{1A16CDD2-EF54-C349-8E89-CBF6F21F9EA1}" presName="sibTrans" presStyleCnt="0"/>
      <dgm:spPr/>
    </dgm:pt>
    <dgm:pt modelId="{3DEB5D79-5625-0A49-AD6D-1849F7D80AB6}" type="pres">
      <dgm:prSet presAssocID="{E193EABD-3FD8-6A4F-923A-D58E14CF67B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A698253-7F8A-B943-9483-149B13A3C99C}" type="presOf" srcId="{E193EABD-3FD8-6A4F-923A-D58E14CF67BA}" destId="{3DEB5D79-5625-0A49-AD6D-1849F7D80AB6}" srcOrd="0" destOrd="0" presId="urn:microsoft.com/office/officeart/2005/8/layout/default"/>
    <dgm:cxn modelId="{15B7CB12-FFB9-E040-BC43-BAD4DD3385E9}" type="presOf" srcId="{50960B1A-32D1-B645-8268-80766827EB09}" destId="{C0FF35E5-CB3A-8B42-9DAD-BB79F76A5F5B}" srcOrd="0" destOrd="0" presId="urn:microsoft.com/office/officeart/2005/8/layout/default"/>
    <dgm:cxn modelId="{7F067F05-7F54-AA43-8DDC-F3EEBD5E183D}" srcId="{B4ADE8B6-6A99-CB4E-B6F4-2AC96DF3CBB4}" destId="{50960B1A-32D1-B645-8268-80766827EB09}" srcOrd="4" destOrd="0" parTransId="{324B7594-F466-EC40-8A4B-924ED8E9EB3B}" sibTransId="{1A16CDD2-EF54-C349-8E89-CBF6F21F9EA1}"/>
    <dgm:cxn modelId="{FB39C6A1-81B0-E64C-9A74-D8B206326455}" srcId="{B4ADE8B6-6A99-CB4E-B6F4-2AC96DF3CBB4}" destId="{D3C3102A-2B1C-6A41-84D7-2BF1E52878D9}" srcOrd="2" destOrd="0" parTransId="{1ED429E4-05C3-7648-A214-4D5A1E6149B4}" sibTransId="{A4CF297C-BB34-A54E-88A6-DF3E11EE5330}"/>
    <dgm:cxn modelId="{E2BB7B71-63E2-AC46-8E04-AF08B2229FB6}" srcId="{B4ADE8B6-6A99-CB4E-B6F4-2AC96DF3CBB4}" destId="{75EC24A4-A8AF-754B-AE11-4D01BF278772}" srcOrd="0" destOrd="0" parTransId="{B69B38BF-3001-0349-B9E6-DC2078EB17C4}" sibTransId="{28930AC7-A6C3-3E44-ABF4-B622793B2299}"/>
    <dgm:cxn modelId="{31A04E36-1588-3B4F-9816-6DF6D34BA347}" srcId="{B4ADE8B6-6A99-CB4E-B6F4-2AC96DF3CBB4}" destId="{E193EABD-3FD8-6A4F-923A-D58E14CF67BA}" srcOrd="5" destOrd="0" parTransId="{1DEF6335-FC1A-2D41-A203-588B220A72F8}" sibTransId="{B4064DB4-CC8D-4442-99DC-BD2F86293A26}"/>
    <dgm:cxn modelId="{4C933491-A189-EF45-8850-AA12655CE0CE}" type="presOf" srcId="{B4ADE8B6-6A99-CB4E-B6F4-2AC96DF3CBB4}" destId="{74EF4FF4-D517-8E44-89ED-3831F2E37B38}" srcOrd="0" destOrd="0" presId="urn:microsoft.com/office/officeart/2005/8/layout/default"/>
    <dgm:cxn modelId="{55897B0D-39D4-4140-89C3-13F1AB5315B7}" type="presOf" srcId="{D3C3102A-2B1C-6A41-84D7-2BF1E52878D9}" destId="{7C382CB5-7258-E446-9363-3F1A65EFA71E}" srcOrd="0" destOrd="0" presId="urn:microsoft.com/office/officeart/2005/8/layout/default"/>
    <dgm:cxn modelId="{7BC23982-DC04-764F-8C5B-6F7BD7292346}" type="presOf" srcId="{75EC24A4-A8AF-754B-AE11-4D01BF278772}" destId="{FD00C01B-9045-7047-83D0-C310E4786009}" srcOrd="0" destOrd="0" presId="urn:microsoft.com/office/officeart/2005/8/layout/default"/>
    <dgm:cxn modelId="{F36B76C8-A610-124A-96B8-2E29D3E9B4C3}" type="presOf" srcId="{A741F3BF-2BD0-4B45-996D-23FD90A8B4C7}" destId="{877B1897-2375-E545-A1B5-2EF48DBCE57A}" srcOrd="0" destOrd="0" presId="urn:microsoft.com/office/officeart/2005/8/layout/default"/>
    <dgm:cxn modelId="{CFFF7B3E-C355-394E-8F7C-32C93B9F5558}" type="presOf" srcId="{AEF6B25D-1C0A-B34D-89E9-FAF5588F15D1}" destId="{EB545412-C888-A349-A521-6BC1702A26A7}" srcOrd="0" destOrd="0" presId="urn:microsoft.com/office/officeart/2005/8/layout/default"/>
    <dgm:cxn modelId="{5D4A8B4F-8D84-B14B-94E4-36901DD8B06C}" srcId="{B4ADE8B6-6A99-CB4E-B6F4-2AC96DF3CBB4}" destId="{A741F3BF-2BD0-4B45-996D-23FD90A8B4C7}" srcOrd="3" destOrd="0" parTransId="{C3F3711E-EBD9-E243-A5EF-C41EDE3BD50A}" sibTransId="{88CB2953-A504-F249-A1C9-17680BF84894}"/>
    <dgm:cxn modelId="{9C4ACE73-E97D-CA45-900C-4547AE4793ED}" srcId="{B4ADE8B6-6A99-CB4E-B6F4-2AC96DF3CBB4}" destId="{AEF6B25D-1C0A-B34D-89E9-FAF5588F15D1}" srcOrd="1" destOrd="0" parTransId="{667C4000-C721-BA47-88A3-38AB02A6D092}" sibTransId="{D000F59D-A408-4548-BA2C-763735EEB4CC}"/>
    <dgm:cxn modelId="{D18CB832-2EBD-694A-80E4-D90EA0D0FE82}" type="presParOf" srcId="{74EF4FF4-D517-8E44-89ED-3831F2E37B38}" destId="{FD00C01B-9045-7047-83D0-C310E4786009}" srcOrd="0" destOrd="0" presId="urn:microsoft.com/office/officeart/2005/8/layout/default"/>
    <dgm:cxn modelId="{CAF1C088-ECCA-0747-A4AB-A4536DA7E7BA}" type="presParOf" srcId="{74EF4FF4-D517-8E44-89ED-3831F2E37B38}" destId="{241CFB68-F122-F440-8810-29595F48830D}" srcOrd="1" destOrd="0" presId="urn:microsoft.com/office/officeart/2005/8/layout/default"/>
    <dgm:cxn modelId="{B3139A9F-E589-5D48-8FC6-B00D45178EA0}" type="presParOf" srcId="{74EF4FF4-D517-8E44-89ED-3831F2E37B38}" destId="{EB545412-C888-A349-A521-6BC1702A26A7}" srcOrd="2" destOrd="0" presId="urn:microsoft.com/office/officeart/2005/8/layout/default"/>
    <dgm:cxn modelId="{5C1A96E6-F480-7448-AEA3-B1BC1B8C1516}" type="presParOf" srcId="{74EF4FF4-D517-8E44-89ED-3831F2E37B38}" destId="{2105C58F-5FD8-574C-87CE-EDDB95C2F857}" srcOrd="3" destOrd="0" presId="urn:microsoft.com/office/officeart/2005/8/layout/default"/>
    <dgm:cxn modelId="{50A0FC36-DA5E-7E47-91B5-6320E6FBCE52}" type="presParOf" srcId="{74EF4FF4-D517-8E44-89ED-3831F2E37B38}" destId="{7C382CB5-7258-E446-9363-3F1A65EFA71E}" srcOrd="4" destOrd="0" presId="urn:microsoft.com/office/officeart/2005/8/layout/default"/>
    <dgm:cxn modelId="{96A22CAC-CB57-2B41-BE3A-16B3A5845842}" type="presParOf" srcId="{74EF4FF4-D517-8E44-89ED-3831F2E37B38}" destId="{745CCBA3-29FC-824C-B3EF-498C4F5926B1}" srcOrd="5" destOrd="0" presId="urn:microsoft.com/office/officeart/2005/8/layout/default"/>
    <dgm:cxn modelId="{CE489E90-84C0-A049-9B33-D584A1D7E75F}" type="presParOf" srcId="{74EF4FF4-D517-8E44-89ED-3831F2E37B38}" destId="{877B1897-2375-E545-A1B5-2EF48DBCE57A}" srcOrd="6" destOrd="0" presId="urn:microsoft.com/office/officeart/2005/8/layout/default"/>
    <dgm:cxn modelId="{697E5795-790B-D446-BFA3-815DBDF6B3A5}" type="presParOf" srcId="{74EF4FF4-D517-8E44-89ED-3831F2E37B38}" destId="{15699680-0586-8C45-B878-B6BEF34647F2}" srcOrd="7" destOrd="0" presId="urn:microsoft.com/office/officeart/2005/8/layout/default"/>
    <dgm:cxn modelId="{1F66A777-83E1-2F4E-A5BC-ECE84C0CEBBD}" type="presParOf" srcId="{74EF4FF4-D517-8E44-89ED-3831F2E37B38}" destId="{C0FF35E5-CB3A-8B42-9DAD-BB79F76A5F5B}" srcOrd="8" destOrd="0" presId="urn:microsoft.com/office/officeart/2005/8/layout/default"/>
    <dgm:cxn modelId="{3D0FA65A-C17E-B74B-9BA5-0323055AF51C}" type="presParOf" srcId="{74EF4FF4-D517-8E44-89ED-3831F2E37B38}" destId="{F81EB851-B91D-2940-B88A-0CF708F8D0B8}" srcOrd="9" destOrd="0" presId="urn:microsoft.com/office/officeart/2005/8/layout/default"/>
    <dgm:cxn modelId="{B888797C-5613-A443-8702-B461CE87E512}" type="presParOf" srcId="{74EF4FF4-D517-8E44-89ED-3831F2E37B38}" destId="{3DEB5D79-5625-0A49-AD6D-1849F7D80AB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FE564-E99F-134E-81D2-74A2ABCD8EBF}">
      <dsp:nvSpPr>
        <dsp:cNvPr id="0" name=""/>
        <dsp:cNvSpPr/>
      </dsp:nvSpPr>
      <dsp:spPr>
        <a:xfrm rot="5400000">
          <a:off x="1169469" y="1368296"/>
          <a:ext cx="1201661" cy="1368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DAB96-9511-024A-A8C3-C811C6EC6286}">
      <dsp:nvSpPr>
        <dsp:cNvPr id="0" name=""/>
        <dsp:cNvSpPr/>
      </dsp:nvSpPr>
      <dsp:spPr>
        <a:xfrm>
          <a:off x="851101" y="36230"/>
          <a:ext cx="2022891" cy="1415958"/>
        </a:xfrm>
        <a:prstGeom prst="roundRect">
          <a:avLst>
            <a:gd name="adj" fmla="val 16670"/>
          </a:avLst>
        </a:pr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chemeClr val="tx1"/>
              </a:solidFill>
            </a:rPr>
            <a:t>BASSA SOGLIA</a:t>
          </a:r>
          <a:endParaRPr lang="it-IT" sz="2400" kern="1200" dirty="0">
            <a:solidFill>
              <a:schemeClr val="tx1"/>
            </a:solidFill>
          </a:endParaRPr>
        </a:p>
      </dsp:txBody>
      <dsp:txXfrm>
        <a:off x="920235" y="105364"/>
        <a:ext cx="1884623" cy="1277690"/>
      </dsp:txXfrm>
    </dsp:sp>
    <dsp:sp modelId="{572BFC2F-8647-3044-92F0-11F2D613474F}">
      <dsp:nvSpPr>
        <dsp:cNvPr id="0" name=""/>
        <dsp:cNvSpPr/>
      </dsp:nvSpPr>
      <dsp:spPr>
        <a:xfrm>
          <a:off x="2873992" y="171274"/>
          <a:ext cx="1471258" cy="114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52998-188E-FC4E-98A7-9C8E196D7543}">
      <dsp:nvSpPr>
        <dsp:cNvPr id="0" name=""/>
        <dsp:cNvSpPr/>
      </dsp:nvSpPr>
      <dsp:spPr>
        <a:xfrm rot="5400000">
          <a:off x="2846660" y="2958884"/>
          <a:ext cx="1201661" cy="1368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E6E52-B813-5A4B-BD14-3A75C3B4B4FF}">
      <dsp:nvSpPr>
        <dsp:cNvPr id="0" name=""/>
        <dsp:cNvSpPr/>
      </dsp:nvSpPr>
      <dsp:spPr>
        <a:xfrm>
          <a:off x="2528293" y="1626818"/>
          <a:ext cx="2022891" cy="1415958"/>
        </a:xfrm>
        <a:prstGeom prst="roundRect">
          <a:avLst>
            <a:gd name="adj" fmla="val 16670"/>
          </a:avLst>
        </a:pr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chemeClr val="tx1"/>
              </a:solidFill>
            </a:rPr>
            <a:t>SOLUZIONI RESIDENZIALI</a:t>
          </a:r>
          <a:endParaRPr lang="it-IT" sz="2400" kern="1200" dirty="0">
            <a:solidFill>
              <a:schemeClr val="tx1"/>
            </a:solidFill>
          </a:endParaRPr>
        </a:p>
      </dsp:txBody>
      <dsp:txXfrm>
        <a:off x="2597427" y="1695952"/>
        <a:ext cx="1884623" cy="1277690"/>
      </dsp:txXfrm>
    </dsp:sp>
    <dsp:sp modelId="{0C351F8C-F4AF-4847-901C-AEB75860B631}">
      <dsp:nvSpPr>
        <dsp:cNvPr id="0" name=""/>
        <dsp:cNvSpPr/>
      </dsp:nvSpPr>
      <dsp:spPr>
        <a:xfrm>
          <a:off x="4551184" y="1761862"/>
          <a:ext cx="1471258" cy="114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B61CF-2E46-AB49-828B-5105D78A42CC}">
      <dsp:nvSpPr>
        <dsp:cNvPr id="0" name=""/>
        <dsp:cNvSpPr/>
      </dsp:nvSpPr>
      <dsp:spPr>
        <a:xfrm rot="5400000">
          <a:off x="4523852" y="4549473"/>
          <a:ext cx="1201661" cy="1368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C9EE6-41B5-D949-90CB-5835C809BF5F}">
      <dsp:nvSpPr>
        <dsp:cNvPr id="0" name=""/>
        <dsp:cNvSpPr/>
      </dsp:nvSpPr>
      <dsp:spPr>
        <a:xfrm>
          <a:off x="4205485" y="3217407"/>
          <a:ext cx="2022891" cy="1415958"/>
        </a:xfrm>
        <a:prstGeom prst="roundRect">
          <a:avLst>
            <a:gd name="adj" fmla="val 16670"/>
          </a:avLst>
        </a:pr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chemeClr val="tx1"/>
              </a:solidFill>
            </a:rPr>
            <a:t>PRESA IN CARICO</a:t>
          </a:r>
          <a:endParaRPr lang="it-IT" sz="2400" kern="1200" dirty="0">
            <a:solidFill>
              <a:schemeClr val="tx1"/>
            </a:solidFill>
          </a:endParaRPr>
        </a:p>
      </dsp:txBody>
      <dsp:txXfrm>
        <a:off x="4274619" y="3286541"/>
        <a:ext cx="1884623" cy="1277690"/>
      </dsp:txXfrm>
    </dsp:sp>
    <dsp:sp modelId="{DB766EFD-9865-DA4A-B1CA-57F361D8F9E9}">
      <dsp:nvSpPr>
        <dsp:cNvPr id="0" name=""/>
        <dsp:cNvSpPr/>
      </dsp:nvSpPr>
      <dsp:spPr>
        <a:xfrm>
          <a:off x="6228376" y="3352450"/>
          <a:ext cx="1471258" cy="114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B920A-C476-0D4C-9AFE-2AD4A1AF7171}">
      <dsp:nvSpPr>
        <dsp:cNvPr id="0" name=""/>
        <dsp:cNvSpPr/>
      </dsp:nvSpPr>
      <dsp:spPr>
        <a:xfrm>
          <a:off x="5882677" y="4807995"/>
          <a:ext cx="2022891" cy="1415958"/>
        </a:xfrm>
        <a:prstGeom prst="roundRect">
          <a:avLst>
            <a:gd name="adj" fmla="val 16670"/>
          </a:avLst>
        </a:pr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chemeClr val="tx1"/>
              </a:solidFill>
            </a:rPr>
            <a:t>AZIONI TRASVERSALI E DI SISTEMA</a:t>
          </a:r>
          <a:endParaRPr lang="it-IT" sz="2400" kern="1200" dirty="0">
            <a:solidFill>
              <a:schemeClr val="tx1"/>
            </a:solidFill>
          </a:endParaRPr>
        </a:p>
      </dsp:txBody>
      <dsp:txXfrm>
        <a:off x="5951811" y="4877129"/>
        <a:ext cx="1884623" cy="1277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7D415-5F22-F348-9E08-DCC3712BD8B3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2B03F-8D81-7F44-BA1C-13902512C389}">
      <dsp:nvSpPr>
        <dsp:cNvPr id="0" name=""/>
        <dsp:cNvSpPr/>
      </dsp:nvSpPr>
      <dsp:spPr>
        <a:xfrm>
          <a:off x="0" y="0"/>
          <a:ext cx="1506864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OBIETTIVI</a:t>
          </a:r>
        </a:p>
      </dsp:txBody>
      <dsp:txXfrm>
        <a:off x="0" y="0"/>
        <a:ext cx="1506864" cy="4351338"/>
      </dsp:txXfrm>
    </dsp:sp>
    <dsp:sp modelId="{C139C62B-C386-FF42-8CE1-8D14320276E2}">
      <dsp:nvSpPr>
        <dsp:cNvPr id="0" name=""/>
        <dsp:cNvSpPr/>
      </dsp:nvSpPr>
      <dsp:spPr>
        <a:xfrm>
          <a:off x="1664598" y="67989"/>
          <a:ext cx="8254746" cy="135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Fornire </a:t>
          </a:r>
          <a:r>
            <a:rPr lang="it-IT" sz="2000" kern="1200" dirty="0"/>
            <a:t>a </a:t>
          </a:r>
          <a:r>
            <a:rPr lang="it-IT" sz="2000" kern="1200" dirty="0" smtClean="0"/>
            <a:t>persone in condizioni di </a:t>
          </a:r>
          <a:r>
            <a:rPr lang="it-IT" sz="2000" kern="1200" dirty="0" err="1" smtClean="0"/>
            <a:t>homelessness</a:t>
          </a:r>
          <a:r>
            <a:rPr lang="it-IT" sz="2000" kern="1200" dirty="0" smtClean="0"/>
            <a:t> </a:t>
          </a:r>
          <a:r>
            <a:rPr lang="it-IT" sz="2000" kern="1200" dirty="0"/>
            <a:t>l’opportunità di costruire percorsi di integrazione e di riscatto sociale e </a:t>
          </a:r>
          <a:r>
            <a:rPr lang="it-IT" sz="2000" kern="1200" dirty="0" smtClean="0"/>
            <a:t>favorire </a:t>
          </a:r>
          <a:r>
            <a:rPr lang="it-IT" sz="2000" kern="1200" dirty="0"/>
            <a:t>ed accompagnare l’accesso al sistema complessivo di welfare socio assistenziale e sanitario della città</a:t>
          </a:r>
          <a:endParaRPr lang="en-US" sz="2000" kern="1200" dirty="0"/>
        </a:p>
      </dsp:txBody>
      <dsp:txXfrm>
        <a:off x="1664598" y="67989"/>
        <a:ext cx="8254746" cy="1359793"/>
      </dsp:txXfrm>
    </dsp:sp>
    <dsp:sp modelId="{477EFE39-F57C-DD48-8DC4-C88E7FAC6699}">
      <dsp:nvSpPr>
        <dsp:cNvPr id="0" name=""/>
        <dsp:cNvSpPr/>
      </dsp:nvSpPr>
      <dsp:spPr>
        <a:xfrm>
          <a:off x="1506864" y="142778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80155-A4FC-5D47-A630-E425D04010BA}">
      <dsp:nvSpPr>
        <dsp:cNvPr id="0" name=""/>
        <dsp:cNvSpPr/>
      </dsp:nvSpPr>
      <dsp:spPr>
        <a:xfrm>
          <a:off x="1664598" y="1495772"/>
          <a:ext cx="8254746" cy="135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Supportare </a:t>
          </a:r>
          <a:r>
            <a:rPr lang="it-IT" sz="2000" kern="1200" dirty="0"/>
            <a:t>l’inclusione sociale, economica, e alloggiativa di persone adulte senza dimora attraverso l’accoglienza, l’attività di ascolto competente, di counselling e l’orientamento ad altri servizi del territorio</a:t>
          </a:r>
          <a:endParaRPr lang="en-US" sz="2000" kern="1200" dirty="0"/>
        </a:p>
      </dsp:txBody>
      <dsp:txXfrm>
        <a:off x="1664598" y="1495772"/>
        <a:ext cx="8254746" cy="1359793"/>
      </dsp:txXfrm>
    </dsp:sp>
    <dsp:sp modelId="{15778957-9750-AA4B-8942-27632A1F2D5F}">
      <dsp:nvSpPr>
        <dsp:cNvPr id="0" name=""/>
        <dsp:cNvSpPr/>
      </dsp:nvSpPr>
      <dsp:spPr>
        <a:xfrm>
          <a:off x="1506864" y="285556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8581D-355C-AB41-99C0-B6B8CEA86220}">
      <dsp:nvSpPr>
        <dsp:cNvPr id="0" name=""/>
        <dsp:cNvSpPr/>
      </dsp:nvSpPr>
      <dsp:spPr>
        <a:xfrm>
          <a:off x="1664598" y="2923555"/>
          <a:ext cx="8254746" cy="135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Agganciare </a:t>
          </a:r>
          <a:r>
            <a:rPr lang="it-IT" sz="2000" kern="1200" dirty="0"/>
            <a:t>le persone sulla strada e agire per la costruzione di relazioni di </a:t>
          </a:r>
          <a:r>
            <a:rPr lang="it-IT" sz="2000" kern="1200" dirty="0" smtClean="0"/>
            <a:t>fiducia che consentano di attivare prese in carico e di creare condizioni per progetti di autonomia</a:t>
          </a:r>
          <a:endParaRPr lang="en-US" sz="2000" kern="1200" dirty="0"/>
        </a:p>
      </dsp:txBody>
      <dsp:txXfrm>
        <a:off x="1664598" y="2923555"/>
        <a:ext cx="8254746" cy="1359793"/>
      </dsp:txXfrm>
    </dsp:sp>
    <dsp:sp modelId="{AFCC0C1C-BE34-C647-8AA8-B7FAB284209E}">
      <dsp:nvSpPr>
        <dsp:cNvPr id="0" name=""/>
        <dsp:cNvSpPr/>
      </dsp:nvSpPr>
      <dsp:spPr>
        <a:xfrm>
          <a:off x="1506864" y="428334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AD9E4-BD62-9240-AAB8-ED050D2B02D0}">
      <dsp:nvSpPr>
        <dsp:cNvPr id="0" name=""/>
        <dsp:cNvSpPr/>
      </dsp:nvSpPr>
      <dsp:spPr>
        <a:xfrm>
          <a:off x="183189" y="1252625"/>
          <a:ext cx="2918321" cy="2407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it-IT" sz="1800" kern="1200" dirty="0" err="1"/>
            <a:t>Massima</a:t>
          </a:r>
          <a:r>
            <a:rPr lang="en-US" altLang="it-IT" sz="1800" kern="1200" dirty="0"/>
            <a:t> </a:t>
          </a:r>
          <a:r>
            <a:rPr lang="en-US" altLang="it-IT" sz="1800" kern="1200" dirty="0" err="1"/>
            <a:t>accessibilità</a:t>
          </a:r>
          <a:r>
            <a:rPr lang="en-US" altLang="it-IT" sz="1800" kern="1200" dirty="0"/>
            <a:t> per dare </a:t>
          </a:r>
          <a:r>
            <a:rPr lang="en-US" altLang="it-IT" sz="1800" kern="1200" dirty="0" err="1"/>
            <a:t>risposta</a:t>
          </a:r>
          <a:r>
            <a:rPr lang="en-US" altLang="it-IT" sz="1800" kern="1200" dirty="0"/>
            <a:t> a </a:t>
          </a:r>
          <a:r>
            <a:rPr lang="en-US" altLang="it-IT" sz="1800" kern="1200" dirty="0" err="1"/>
            <a:t>bisogni</a:t>
          </a:r>
          <a:r>
            <a:rPr lang="en-US" altLang="it-IT" sz="1800" kern="1200" dirty="0"/>
            <a:t> </a:t>
          </a:r>
          <a:r>
            <a:rPr lang="en-US" altLang="it-IT" sz="1800" kern="1200" dirty="0" err="1"/>
            <a:t>primari</a:t>
          </a:r>
          <a:r>
            <a:rPr lang="en-US" altLang="it-IT" sz="1800" kern="1200" dirty="0"/>
            <a:t>, </a:t>
          </a:r>
          <a:r>
            <a:rPr lang="en-US" altLang="it-IT" sz="1800" kern="1200" dirty="0" err="1"/>
            <a:t>fondamentali</a:t>
          </a:r>
          <a:r>
            <a:rPr lang="en-US" altLang="it-IT" sz="1800" kern="1200" dirty="0"/>
            <a:t> </a:t>
          </a:r>
          <a:r>
            <a:rPr lang="en-US" altLang="it-IT" sz="1800" kern="1200" dirty="0" err="1"/>
            <a:t>alla</a:t>
          </a:r>
          <a:r>
            <a:rPr lang="en-US" altLang="it-IT" sz="1800" kern="1200" dirty="0"/>
            <a:t> tutela </a:t>
          </a:r>
          <a:r>
            <a:rPr lang="en-US" altLang="it-IT" sz="1800" kern="1200" dirty="0" err="1"/>
            <a:t>della</a:t>
          </a:r>
          <a:r>
            <a:rPr lang="en-US" altLang="it-IT" sz="1800" kern="1200" dirty="0"/>
            <a:t> salute, e </a:t>
          </a:r>
          <a:r>
            <a:rPr lang="en-US" altLang="it-IT" sz="1800" kern="1200" dirty="0" err="1"/>
            <a:t>alla</a:t>
          </a:r>
          <a:r>
            <a:rPr lang="en-US" altLang="it-IT" sz="1800" kern="1200" dirty="0"/>
            <a:t> </a:t>
          </a:r>
          <a:r>
            <a:rPr lang="en-US" altLang="it-IT" sz="1800" kern="1200" dirty="0" err="1"/>
            <a:t>riduzione</a:t>
          </a:r>
          <a:r>
            <a:rPr lang="en-US" altLang="it-IT" sz="1800" kern="1200" dirty="0"/>
            <a:t> del </a:t>
          </a:r>
          <a:r>
            <a:rPr lang="en-US" altLang="it-IT" sz="1800" kern="1200" dirty="0" err="1"/>
            <a:t>danno</a:t>
          </a:r>
          <a:r>
            <a:rPr lang="en-US" altLang="it-IT" sz="1400" kern="1200" dirty="0"/>
            <a:t>.</a:t>
          </a:r>
          <a:endParaRPr lang="it-IT" sz="1400" kern="1200" dirty="0"/>
        </a:p>
      </dsp:txBody>
      <dsp:txXfrm>
        <a:off x="238581" y="1308017"/>
        <a:ext cx="2807537" cy="1780434"/>
      </dsp:txXfrm>
    </dsp:sp>
    <dsp:sp modelId="{ED05AB95-C7FF-9148-A370-4030986EEA9A}">
      <dsp:nvSpPr>
        <dsp:cNvPr id="0" name=""/>
        <dsp:cNvSpPr/>
      </dsp:nvSpPr>
      <dsp:spPr>
        <a:xfrm>
          <a:off x="1799808" y="1741849"/>
          <a:ext cx="3342531" cy="3342531"/>
        </a:xfrm>
        <a:prstGeom prst="leftCircularArrow">
          <a:avLst>
            <a:gd name="adj1" fmla="val 3523"/>
            <a:gd name="adj2" fmla="val 437393"/>
            <a:gd name="adj3" fmla="val 2212903"/>
            <a:gd name="adj4" fmla="val 9024489"/>
            <a:gd name="adj5" fmla="val 41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A8677-6E52-1648-82EC-C2F010E4E94F}">
      <dsp:nvSpPr>
        <dsp:cNvPr id="0" name=""/>
        <dsp:cNvSpPr/>
      </dsp:nvSpPr>
      <dsp:spPr>
        <a:xfrm>
          <a:off x="831705" y="3143843"/>
          <a:ext cx="2594063" cy="10315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/>
            <a:t>RIFUGIO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/>
            <a:t>DROP IN </a:t>
          </a:r>
        </a:p>
      </dsp:txBody>
      <dsp:txXfrm>
        <a:off x="861919" y="3174057"/>
        <a:ext cx="2533635" cy="971145"/>
      </dsp:txXfrm>
    </dsp:sp>
    <dsp:sp modelId="{6F5C32B3-956D-2E48-9FDA-3B7E51D24E20}">
      <dsp:nvSpPr>
        <dsp:cNvPr id="0" name=""/>
        <dsp:cNvSpPr/>
      </dsp:nvSpPr>
      <dsp:spPr>
        <a:xfrm>
          <a:off x="3986553" y="1252625"/>
          <a:ext cx="2918321" cy="2407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it-IT" sz="1800" kern="1200" dirty="0" err="1"/>
            <a:t>Percorsi</a:t>
          </a:r>
          <a:r>
            <a:rPr lang="en-US" altLang="it-IT" sz="1800" kern="1200" dirty="0"/>
            <a:t> </a:t>
          </a:r>
          <a:r>
            <a:rPr lang="en-US" altLang="it-IT" sz="1800" kern="1200" dirty="0" err="1"/>
            <a:t>relazionali</a:t>
          </a:r>
          <a:r>
            <a:rPr lang="en-US" altLang="it-IT" sz="1800" kern="1200" dirty="0"/>
            <a:t> ed </a:t>
          </a:r>
          <a:r>
            <a:rPr lang="en-US" altLang="it-IT" sz="1800" kern="1200" dirty="0" err="1"/>
            <a:t>educativi</a:t>
          </a:r>
          <a:r>
            <a:rPr lang="en-US" altLang="it-IT" sz="1800" kern="1200" dirty="0"/>
            <a:t>, </a:t>
          </a:r>
          <a:r>
            <a:rPr lang="en-US" altLang="it-IT" sz="1800" kern="1200" dirty="0" err="1"/>
            <a:t>abilità</a:t>
          </a:r>
          <a:r>
            <a:rPr lang="en-US" altLang="it-IT" sz="1800" kern="1200" dirty="0"/>
            <a:t> e </a:t>
          </a:r>
          <a:r>
            <a:rPr lang="en-US" altLang="it-IT" sz="1800" kern="1200" dirty="0" err="1"/>
            <a:t>competenze</a:t>
          </a:r>
          <a:r>
            <a:rPr lang="en-US" altLang="it-IT" sz="1800" kern="1200" dirty="0"/>
            <a:t> per </a:t>
          </a:r>
          <a:r>
            <a:rPr lang="en-US" altLang="it-IT" sz="1800" kern="1200" dirty="0" err="1"/>
            <a:t>impiegare</a:t>
          </a:r>
          <a:r>
            <a:rPr lang="en-US" altLang="it-IT" sz="1800" kern="1200" dirty="0"/>
            <a:t> in modo </a:t>
          </a:r>
          <a:r>
            <a:rPr lang="en-US" altLang="it-IT" sz="1800" kern="1200" dirty="0" err="1"/>
            <a:t>produttivo</a:t>
          </a:r>
          <a:r>
            <a:rPr lang="en-US" altLang="it-IT" sz="1800" kern="1200" dirty="0"/>
            <a:t> e </a:t>
          </a:r>
          <a:r>
            <a:rPr lang="en-US" altLang="it-IT" sz="1800" kern="1200" dirty="0" err="1"/>
            <a:t>significativo</a:t>
          </a:r>
          <a:r>
            <a:rPr lang="en-US" altLang="it-IT" sz="1800" kern="1200" dirty="0"/>
            <a:t> il proprio tempo</a:t>
          </a:r>
          <a:r>
            <a:rPr lang="en-US" altLang="it-IT" sz="1600" kern="1200" dirty="0"/>
            <a:t>. </a:t>
          </a:r>
          <a:endParaRPr lang="it-IT" sz="1600" kern="1200" dirty="0"/>
        </a:p>
      </dsp:txBody>
      <dsp:txXfrm>
        <a:off x="4041945" y="1823803"/>
        <a:ext cx="2807537" cy="1780434"/>
      </dsp:txXfrm>
    </dsp:sp>
    <dsp:sp modelId="{FD86D84F-58A2-684D-9FF1-8D4E465F32C7}">
      <dsp:nvSpPr>
        <dsp:cNvPr id="0" name=""/>
        <dsp:cNvSpPr/>
      </dsp:nvSpPr>
      <dsp:spPr>
        <a:xfrm>
          <a:off x="5578853" y="-266503"/>
          <a:ext cx="3715428" cy="3715428"/>
        </a:xfrm>
        <a:prstGeom prst="circularArrow">
          <a:avLst>
            <a:gd name="adj1" fmla="val 3170"/>
            <a:gd name="adj2" fmla="val 390203"/>
            <a:gd name="adj3" fmla="val 19434286"/>
            <a:gd name="adj4" fmla="val 12575511"/>
            <a:gd name="adj5" fmla="val 36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C46A6-A636-B54E-8BC7-E2151E664882}">
      <dsp:nvSpPr>
        <dsp:cNvPr id="0" name=""/>
        <dsp:cNvSpPr/>
      </dsp:nvSpPr>
      <dsp:spPr>
        <a:xfrm>
          <a:off x="4635069" y="736838"/>
          <a:ext cx="2594063" cy="10315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/>
            <a:t>CENTRO DIURNO</a:t>
          </a:r>
        </a:p>
      </dsp:txBody>
      <dsp:txXfrm>
        <a:off x="4665283" y="767052"/>
        <a:ext cx="2533635" cy="971145"/>
      </dsp:txXfrm>
    </dsp:sp>
    <dsp:sp modelId="{69CC8246-2983-CE43-AE60-19A264DD4422}">
      <dsp:nvSpPr>
        <dsp:cNvPr id="0" name=""/>
        <dsp:cNvSpPr/>
      </dsp:nvSpPr>
      <dsp:spPr>
        <a:xfrm>
          <a:off x="7789917" y="1252625"/>
          <a:ext cx="2918321" cy="2407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it-IT" sz="1800" kern="1200" dirty="0" err="1"/>
            <a:t>Offerta</a:t>
          </a:r>
          <a:r>
            <a:rPr lang="en-US" altLang="it-IT" sz="1800" kern="1200" dirty="0"/>
            <a:t> </a:t>
          </a:r>
          <a:r>
            <a:rPr lang="en-US" altLang="it-IT" sz="1800" kern="1200" dirty="0" err="1"/>
            <a:t>più</a:t>
          </a:r>
          <a:r>
            <a:rPr lang="en-US" altLang="it-IT" sz="1800" kern="1200" dirty="0"/>
            <a:t> </a:t>
          </a:r>
          <a:r>
            <a:rPr lang="en-US" altLang="it-IT" sz="1800" kern="1200" dirty="0" err="1"/>
            <a:t>articolata</a:t>
          </a:r>
          <a:r>
            <a:rPr lang="en-US" altLang="it-IT" sz="1800" kern="1200" dirty="0"/>
            <a:t> e </a:t>
          </a:r>
          <a:r>
            <a:rPr lang="en-US" altLang="it-IT" sz="1800" kern="1200" dirty="0" err="1"/>
            <a:t>professionale</a:t>
          </a:r>
          <a:r>
            <a:rPr lang="en-US" altLang="it-IT" sz="1800" kern="1200" dirty="0"/>
            <a:t> di </a:t>
          </a:r>
          <a:r>
            <a:rPr lang="en-US" altLang="it-IT" sz="1800" kern="1200" dirty="0" err="1"/>
            <a:t>percorsi</a:t>
          </a:r>
          <a:r>
            <a:rPr lang="en-US" altLang="it-IT" sz="1800" kern="1200" dirty="0"/>
            <a:t> </a:t>
          </a:r>
          <a:r>
            <a:rPr lang="en-US" altLang="it-IT" sz="1800" kern="1200" dirty="0" err="1"/>
            <a:t>individualizzati</a:t>
          </a:r>
          <a:r>
            <a:rPr lang="en-US" altLang="it-IT" sz="1800" kern="1200" dirty="0"/>
            <a:t>. Prese in </a:t>
          </a:r>
          <a:r>
            <a:rPr lang="en-US" altLang="it-IT" sz="1800" kern="1200" dirty="0" err="1"/>
            <a:t>carico</a:t>
          </a:r>
          <a:r>
            <a:rPr lang="en-US" altLang="it-IT" sz="1800" kern="1200" dirty="0"/>
            <a:t> verso </a:t>
          </a:r>
          <a:r>
            <a:rPr lang="en-US" altLang="it-IT" sz="1800" kern="1200" dirty="0" err="1"/>
            <a:t>l’autonomia</a:t>
          </a:r>
          <a:r>
            <a:rPr lang="en-US" altLang="it-IT" sz="1800" kern="1200" dirty="0"/>
            <a:t>, </a:t>
          </a:r>
          <a:r>
            <a:rPr lang="en-US" altLang="it-IT" sz="1800" kern="1200" dirty="0" err="1"/>
            <a:t>l’orientamento</a:t>
          </a:r>
          <a:r>
            <a:rPr lang="en-US" altLang="it-IT" sz="1800" kern="1200" dirty="0"/>
            <a:t> </a:t>
          </a:r>
          <a:r>
            <a:rPr lang="en-US" altLang="it-IT" sz="1800" kern="1200" dirty="0" err="1"/>
            <a:t>professionale</a:t>
          </a:r>
          <a:r>
            <a:rPr lang="en-US" altLang="it-IT" sz="1800" kern="1200" dirty="0"/>
            <a:t> e </a:t>
          </a:r>
          <a:r>
            <a:rPr lang="en-US" altLang="it-IT" sz="1800" kern="1200" dirty="0" err="1"/>
            <a:t>l’integrazione</a:t>
          </a:r>
          <a:r>
            <a:rPr lang="en-US" altLang="it-IT" sz="1800" kern="1200" dirty="0"/>
            <a:t> socio </a:t>
          </a:r>
          <a:r>
            <a:rPr lang="en-US" altLang="it-IT" sz="1800" kern="1200" dirty="0" err="1"/>
            <a:t>lavorativa</a:t>
          </a:r>
          <a:r>
            <a:rPr lang="en-US" altLang="it-IT" sz="1800" kern="1200" dirty="0"/>
            <a:t>.</a:t>
          </a:r>
          <a:endParaRPr lang="it-IT" sz="1800" kern="1200" dirty="0"/>
        </a:p>
      </dsp:txBody>
      <dsp:txXfrm>
        <a:off x="7845309" y="1308017"/>
        <a:ext cx="2807537" cy="1780434"/>
      </dsp:txXfrm>
    </dsp:sp>
    <dsp:sp modelId="{8BC8CB8A-6062-C948-9DF5-0EFFE5FEDC45}">
      <dsp:nvSpPr>
        <dsp:cNvPr id="0" name=""/>
        <dsp:cNvSpPr/>
      </dsp:nvSpPr>
      <dsp:spPr>
        <a:xfrm>
          <a:off x="8511845" y="3518159"/>
          <a:ext cx="2594063" cy="10315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/>
            <a:t>NODO DELLA RETE</a:t>
          </a:r>
        </a:p>
      </dsp:txBody>
      <dsp:txXfrm>
        <a:off x="8542059" y="3548373"/>
        <a:ext cx="2533635" cy="971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58006-306E-6246-BF12-A06D9DC022B9}">
      <dsp:nvSpPr>
        <dsp:cNvPr id="0" name=""/>
        <dsp:cNvSpPr/>
      </dsp:nvSpPr>
      <dsp:spPr>
        <a:xfrm>
          <a:off x="29386" y="471904"/>
          <a:ext cx="2362143" cy="1417286"/>
        </a:xfrm>
        <a:prstGeom prst="rect">
          <a:avLst/>
        </a:prstGeom>
        <a:noFill/>
        <a:ln w="508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800" kern="1200" dirty="0">
              <a:solidFill>
                <a:schemeClr val="tx1"/>
              </a:solidFill>
            </a:rPr>
            <a:t>Via Aldini, </a:t>
          </a:r>
          <a:r>
            <a:rPr lang="it-IT" altLang="it-IT" sz="1800" kern="1200" dirty="0" smtClean="0">
              <a:solidFill>
                <a:schemeClr val="tx1"/>
              </a:solidFill>
            </a:rPr>
            <a:t>74</a:t>
          </a:r>
          <a:br>
            <a:rPr lang="it-IT" altLang="it-IT" sz="1800" kern="1200" dirty="0" smtClean="0">
              <a:solidFill>
                <a:schemeClr val="tx1"/>
              </a:solidFill>
            </a:rPr>
          </a:br>
          <a:r>
            <a:rPr lang="it-IT" altLang="it-IT" sz="1800" kern="1200" dirty="0" smtClean="0">
              <a:solidFill>
                <a:schemeClr val="tx1"/>
              </a:solidFill>
            </a:rPr>
            <a:t>IN RISTRUTTURAZIONE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800" kern="1200" dirty="0" smtClean="0">
              <a:solidFill>
                <a:schemeClr val="tx1"/>
              </a:solidFill>
            </a:rPr>
            <a:t>PNRR CON STAZIONE DI POSTA</a:t>
          </a:r>
          <a:endParaRPr lang="it-IT" altLang="it-IT" sz="1800" kern="1200" dirty="0">
            <a:solidFill>
              <a:schemeClr val="tx1"/>
            </a:solidFill>
          </a:endParaRPr>
        </a:p>
      </dsp:txBody>
      <dsp:txXfrm>
        <a:off x="29386" y="471904"/>
        <a:ext cx="2362143" cy="1417286"/>
      </dsp:txXfrm>
    </dsp:sp>
    <dsp:sp modelId="{3561EEAA-9AB0-7F41-9C4B-4C4031C4F039}">
      <dsp:nvSpPr>
        <dsp:cNvPr id="0" name=""/>
        <dsp:cNvSpPr/>
      </dsp:nvSpPr>
      <dsp:spPr>
        <a:xfrm>
          <a:off x="2601335" y="491703"/>
          <a:ext cx="2362143" cy="1417286"/>
        </a:xfrm>
        <a:prstGeom prst="rect">
          <a:avLst/>
        </a:prstGeom>
        <a:noFill/>
        <a:ln w="508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800" kern="1200" dirty="0">
              <a:solidFill>
                <a:schemeClr val="tx1"/>
              </a:solidFill>
            </a:rPr>
            <a:t>Via </a:t>
          </a:r>
          <a:r>
            <a:rPr lang="it-IT" altLang="it-IT" sz="1800" kern="1200" dirty="0" smtClean="0">
              <a:solidFill>
                <a:schemeClr val="tx1"/>
              </a:solidFill>
            </a:rPr>
            <a:t>Pollini - City </a:t>
          </a:r>
          <a:r>
            <a:rPr lang="it-IT" altLang="it-IT" sz="1800" kern="1200" dirty="0" err="1" smtClean="0">
              <a:solidFill>
                <a:schemeClr val="tx1"/>
              </a:solidFill>
            </a:rPr>
            <a:t>Angels</a:t>
          </a:r>
          <a:endParaRPr lang="it-IT" altLang="it-IT" sz="1800" kern="1200" dirty="0">
            <a:solidFill>
              <a:schemeClr val="tx1"/>
            </a:solidFill>
          </a:endParaRPr>
        </a:p>
      </dsp:txBody>
      <dsp:txXfrm>
        <a:off x="2601335" y="491703"/>
        <a:ext cx="2362143" cy="1417286"/>
      </dsp:txXfrm>
    </dsp:sp>
    <dsp:sp modelId="{6C6B08EA-C2D2-4F10-94B1-704AAA8DC0E4}">
      <dsp:nvSpPr>
        <dsp:cNvPr id="0" name=""/>
        <dsp:cNvSpPr/>
      </dsp:nvSpPr>
      <dsp:spPr>
        <a:xfrm>
          <a:off x="5199694" y="491703"/>
          <a:ext cx="2362143" cy="1417286"/>
        </a:xfrm>
        <a:prstGeom prst="rect">
          <a:avLst/>
        </a:prstGeom>
        <a:noFill/>
        <a:ln w="508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Via </a:t>
          </a:r>
          <a:r>
            <a:rPr lang="it-IT" sz="1800" kern="1200" dirty="0" err="1" smtClean="0">
              <a:solidFill>
                <a:schemeClr val="tx1"/>
              </a:solidFill>
            </a:rPr>
            <a:t>Pedroni</a:t>
          </a:r>
          <a:r>
            <a:rPr lang="it-IT" sz="1800" kern="1200" dirty="0" smtClean="0">
              <a:solidFill>
                <a:schemeClr val="tx1"/>
              </a:solidFill>
            </a:rPr>
            <a:t> - Remar Italia ONLUS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5199694" y="491703"/>
        <a:ext cx="2362143" cy="1417286"/>
      </dsp:txXfrm>
    </dsp:sp>
    <dsp:sp modelId="{60128705-2DA3-0541-99A9-87C9C1A81C50}">
      <dsp:nvSpPr>
        <dsp:cNvPr id="0" name=""/>
        <dsp:cNvSpPr/>
      </dsp:nvSpPr>
      <dsp:spPr>
        <a:xfrm>
          <a:off x="7798052" y="491703"/>
          <a:ext cx="2362143" cy="1417286"/>
        </a:xfrm>
        <a:prstGeom prst="rect">
          <a:avLst/>
        </a:prstGeom>
        <a:noFill/>
        <a:ln w="508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San Zenone al Lambro – Fondazione F.lli di San Francesco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7798052" y="491703"/>
        <a:ext cx="2362143" cy="1417286"/>
      </dsp:txXfrm>
    </dsp:sp>
    <dsp:sp modelId="{55E1BF5F-BF45-454F-993D-4ABB609F0B8C}">
      <dsp:nvSpPr>
        <dsp:cNvPr id="0" name=""/>
        <dsp:cNvSpPr/>
      </dsp:nvSpPr>
      <dsp:spPr>
        <a:xfrm>
          <a:off x="2977" y="2145204"/>
          <a:ext cx="2362143" cy="1417286"/>
        </a:xfrm>
        <a:prstGeom prst="rect">
          <a:avLst/>
        </a:prstGeom>
        <a:noFill/>
        <a:ln w="508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800" kern="1200" dirty="0" smtClean="0">
              <a:solidFill>
                <a:schemeClr val="tx1"/>
              </a:solidFill>
            </a:rPr>
            <a:t>posti </a:t>
          </a:r>
          <a:r>
            <a:rPr lang="it-IT" altLang="it-IT" sz="1800" kern="1200" dirty="0">
              <a:solidFill>
                <a:schemeClr val="tx1"/>
              </a:solidFill>
            </a:rPr>
            <a:t>in Housing First </a:t>
          </a:r>
          <a:r>
            <a:rPr lang="it-IT" altLang="it-IT" sz="1800" kern="1200" dirty="0" smtClean="0">
              <a:solidFill>
                <a:schemeClr val="tx1"/>
              </a:solidFill>
            </a:rPr>
            <a:t>posti </a:t>
          </a:r>
          <a:r>
            <a:rPr lang="it-IT" altLang="it-IT" sz="1800" kern="1200" dirty="0">
              <a:solidFill>
                <a:schemeClr val="tx1"/>
              </a:solidFill>
            </a:rPr>
            <a:t>in Housing Led </a:t>
          </a:r>
          <a:r>
            <a:rPr lang="it-IT" altLang="it-IT" sz="1800" kern="1200" dirty="0" smtClean="0">
              <a:solidFill>
                <a:schemeClr val="tx1"/>
              </a:solidFill>
            </a:rPr>
            <a:t>posti </a:t>
          </a:r>
          <a:r>
            <a:rPr lang="it-IT" altLang="it-IT" sz="1800" kern="1200" dirty="0">
              <a:solidFill>
                <a:schemeClr val="tx1"/>
              </a:solidFill>
            </a:rPr>
            <a:t>in </a:t>
          </a:r>
          <a:r>
            <a:rPr lang="it-IT" altLang="it-IT" sz="1800" kern="1200" dirty="0" err="1" smtClean="0">
              <a:solidFill>
                <a:schemeClr val="tx1"/>
              </a:solidFill>
            </a:rPr>
            <a:t>Microcomunità</a:t>
          </a:r>
          <a:endParaRPr lang="it-IT" altLang="it-IT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posti in alloggi RST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2977" y="2145204"/>
        <a:ext cx="2362143" cy="1417286"/>
      </dsp:txXfrm>
    </dsp:sp>
    <dsp:sp modelId="{1696AA53-04C9-884A-A117-544CB5275546}">
      <dsp:nvSpPr>
        <dsp:cNvPr id="0" name=""/>
        <dsp:cNvSpPr/>
      </dsp:nvSpPr>
      <dsp:spPr>
        <a:xfrm>
          <a:off x="2601335" y="2145204"/>
          <a:ext cx="2362143" cy="1417286"/>
        </a:xfrm>
        <a:prstGeom prst="rect">
          <a:avLst/>
        </a:prstGeom>
        <a:noFill/>
        <a:ln w="508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800" kern="1200" dirty="0">
              <a:solidFill>
                <a:schemeClr val="tx1"/>
              </a:solidFill>
            </a:rPr>
            <a:t>Viale Ortles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800" kern="1200" dirty="0">
              <a:solidFill>
                <a:schemeClr val="tx1"/>
              </a:solidFill>
            </a:rPr>
            <a:t>Casa Jannacci  </a:t>
          </a:r>
        </a:p>
      </dsp:txBody>
      <dsp:txXfrm>
        <a:off x="2601335" y="2145204"/>
        <a:ext cx="2362143" cy="1417286"/>
      </dsp:txXfrm>
    </dsp:sp>
    <dsp:sp modelId="{86745663-2379-CC45-A99A-74A7AA374247}">
      <dsp:nvSpPr>
        <dsp:cNvPr id="0" name=""/>
        <dsp:cNvSpPr/>
      </dsp:nvSpPr>
      <dsp:spPr>
        <a:xfrm>
          <a:off x="5199694" y="2145204"/>
          <a:ext cx="2362143" cy="1417286"/>
        </a:xfrm>
        <a:prstGeom prst="rect">
          <a:avLst/>
        </a:prstGeom>
        <a:noFill/>
        <a:ln w="508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800" kern="1200" dirty="0" smtClean="0">
              <a:solidFill>
                <a:schemeClr val="tx1"/>
              </a:solidFill>
            </a:rPr>
            <a:t>Piccolo </a:t>
          </a:r>
          <a:r>
            <a:rPr lang="it-IT" altLang="it-IT" sz="1800" kern="1200" dirty="0">
              <a:solidFill>
                <a:schemeClr val="tx1"/>
              </a:solidFill>
            </a:rPr>
            <a:t>Rifugio </a:t>
          </a:r>
          <a:endParaRPr lang="it-IT" altLang="it-IT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800" kern="1200" dirty="0" smtClean="0">
              <a:solidFill>
                <a:schemeClr val="tx1"/>
              </a:solidFill>
            </a:rPr>
            <a:t>Via Puglie, 33</a:t>
          </a:r>
          <a:endParaRPr lang="it-IT" altLang="it-IT" sz="1800" kern="1200" dirty="0">
            <a:solidFill>
              <a:schemeClr val="tx1"/>
            </a:solidFill>
          </a:endParaRPr>
        </a:p>
      </dsp:txBody>
      <dsp:txXfrm>
        <a:off x="5199694" y="2145204"/>
        <a:ext cx="2362143" cy="1417286"/>
      </dsp:txXfrm>
    </dsp:sp>
    <dsp:sp modelId="{866E619D-3C2E-42B2-961F-58DAD7EB449A}">
      <dsp:nvSpPr>
        <dsp:cNvPr id="0" name=""/>
        <dsp:cNvSpPr/>
      </dsp:nvSpPr>
      <dsp:spPr>
        <a:xfrm>
          <a:off x="7798052" y="2145204"/>
          <a:ext cx="2362143" cy="1417286"/>
        </a:xfrm>
        <a:prstGeom prst="rect">
          <a:avLst/>
        </a:prstGeom>
        <a:noFill/>
        <a:ln w="508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Via Barabino, 6 </a:t>
          </a:r>
          <a:br>
            <a:rPr lang="it-IT" sz="1800" kern="1200" dirty="0" smtClean="0">
              <a:solidFill>
                <a:schemeClr val="tx1"/>
              </a:solidFill>
            </a:rPr>
          </a:br>
          <a:r>
            <a:rPr lang="it-IT" sz="1800" kern="1200" dirty="0" smtClean="0">
              <a:solidFill>
                <a:schemeClr val="tx1"/>
              </a:solidFill>
            </a:rPr>
            <a:t>IN RISTRUTTURAZIONE PNRR </a:t>
          </a:r>
          <a:br>
            <a:rPr lang="it-IT" sz="1800" kern="1200" dirty="0" smtClean="0">
              <a:solidFill>
                <a:schemeClr val="tx1"/>
              </a:solidFill>
            </a:rPr>
          </a:br>
          <a:r>
            <a:rPr lang="it-IT" sz="1800" kern="1200" dirty="0" smtClean="0">
              <a:solidFill>
                <a:schemeClr val="tx1"/>
              </a:solidFill>
            </a:rPr>
            <a:t>CON STAZIONE DI POSTA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7798052" y="2145204"/>
        <a:ext cx="2362143" cy="14172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1D00F-6E6E-8C4B-A4AD-880FFE47153B}">
      <dsp:nvSpPr>
        <dsp:cNvPr id="0" name=""/>
        <dsp:cNvSpPr/>
      </dsp:nvSpPr>
      <dsp:spPr>
        <a:xfrm>
          <a:off x="0" y="0"/>
          <a:ext cx="100822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CB5FF-8268-3646-8767-A6AABFF5C3E2}">
      <dsp:nvSpPr>
        <dsp:cNvPr id="0" name=""/>
        <dsp:cNvSpPr/>
      </dsp:nvSpPr>
      <dsp:spPr>
        <a:xfrm>
          <a:off x="0" y="0"/>
          <a:ext cx="4016449" cy="495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POTENZIAMENTO DEL SISTEMA DI CONTRASTO ALLA </a:t>
          </a:r>
          <a:r>
            <a:rPr lang="it-IT" sz="2400" kern="1200" dirty="0" smtClean="0"/>
            <a:t>MARGINALITA</a:t>
          </a:r>
          <a:r>
            <a:rPr lang="it-IT" sz="2400" kern="1200" dirty="0"/>
            <a:t>’ ORDINARIO</a:t>
          </a:r>
        </a:p>
      </dsp:txBody>
      <dsp:txXfrm>
        <a:off x="0" y="0"/>
        <a:ext cx="4016449" cy="4953951"/>
      </dsp:txXfrm>
    </dsp:sp>
    <dsp:sp modelId="{EEB9D049-0225-8143-A349-95AA83896777}">
      <dsp:nvSpPr>
        <dsp:cNvPr id="0" name=""/>
        <dsp:cNvSpPr/>
      </dsp:nvSpPr>
      <dsp:spPr>
        <a:xfrm>
          <a:off x="4130021" y="46685"/>
          <a:ext cx="5943643" cy="93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latin typeface="Aharoni" panose="02010803020104030203" pitchFamily="2" charset="-79"/>
              <a:cs typeface="Aharoni" panose="02010803020104030203" pitchFamily="2" charset="-79"/>
            </a:rPr>
            <a:t>Ampliamento dei posti letto nelle strutture di accoglienza già </a:t>
          </a:r>
          <a:r>
            <a:rPr lang="it-IT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esistenti – Piccolo Rifugio h. 24/24</a:t>
          </a:r>
          <a:endParaRPr lang="it-IT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130021" y="46685"/>
        <a:ext cx="5943643" cy="933703"/>
      </dsp:txXfrm>
    </dsp:sp>
    <dsp:sp modelId="{F40721A4-EBBF-A846-BFCD-AD5B32F04B31}">
      <dsp:nvSpPr>
        <dsp:cNvPr id="0" name=""/>
        <dsp:cNvSpPr/>
      </dsp:nvSpPr>
      <dsp:spPr>
        <a:xfrm>
          <a:off x="4016449" y="980389"/>
          <a:ext cx="6057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50EE4-5EBA-1E4A-AAFD-5202382EBB79}">
      <dsp:nvSpPr>
        <dsp:cNvPr id="0" name=""/>
        <dsp:cNvSpPr/>
      </dsp:nvSpPr>
      <dsp:spPr>
        <a:xfrm>
          <a:off x="4130021" y="1027074"/>
          <a:ext cx="5943643" cy="93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latin typeface="Aharoni" panose="02010803020104030203" pitchFamily="2" charset="-79"/>
              <a:cs typeface="Aharoni" panose="02010803020104030203" pitchFamily="2" charset="-79"/>
            </a:rPr>
            <a:t>Apertura di strutture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i="1" kern="1200" dirty="0">
              <a:latin typeface="Aharoni" panose="02010803020104030203" pitchFamily="2" charset="-79"/>
              <a:cs typeface="Aharoni" panose="02010803020104030203" pitchFamily="2" charset="-79"/>
            </a:rPr>
            <a:t>ad </a:t>
          </a:r>
          <a:r>
            <a:rPr lang="it-IT" sz="2000" i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hoc – </a:t>
          </a:r>
          <a:r>
            <a:rPr lang="it-IT" sz="2000" i="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Attivazione docce mobili</a:t>
          </a:r>
          <a:endParaRPr lang="it-IT" sz="2000" i="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130021" y="1027074"/>
        <a:ext cx="5943643" cy="933703"/>
      </dsp:txXfrm>
    </dsp:sp>
    <dsp:sp modelId="{A51627DC-3ED0-864D-9217-1D18BAC54F4F}">
      <dsp:nvSpPr>
        <dsp:cNvPr id="0" name=""/>
        <dsp:cNvSpPr/>
      </dsp:nvSpPr>
      <dsp:spPr>
        <a:xfrm>
          <a:off x="4016449" y="1960778"/>
          <a:ext cx="6057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4D961-94BF-294B-B813-83EC778A447C}">
      <dsp:nvSpPr>
        <dsp:cNvPr id="0" name=""/>
        <dsp:cNvSpPr/>
      </dsp:nvSpPr>
      <dsp:spPr>
        <a:xfrm>
          <a:off x="4130021" y="2007463"/>
          <a:ext cx="5943643" cy="93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latin typeface="Aharoni" panose="02010803020104030203" pitchFamily="2" charset="-79"/>
              <a:cs typeface="Aharoni" panose="02010803020104030203" pitchFamily="2" charset="-79"/>
            </a:rPr>
            <a:t>Incremento delle uscite delle Unità Mobili notturne </a:t>
          </a:r>
        </a:p>
      </dsp:txBody>
      <dsp:txXfrm>
        <a:off x="4130021" y="2007463"/>
        <a:ext cx="5943643" cy="933703"/>
      </dsp:txXfrm>
    </dsp:sp>
    <dsp:sp modelId="{827DB25F-8C7A-6342-AD37-B1B35D87CC37}">
      <dsp:nvSpPr>
        <dsp:cNvPr id="0" name=""/>
        <dsp:cNvSpPr/>
      </dsp:nvSpPr>
      <dsp:spPr>
        <a:xfrm>
          <a:off x="4016449" y="2941167"/>
          <a:ext cx="6057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8164F-5123-0640-8A9B-3076D0AD73F1}">
      <dsp:nvSpPr>
        <dsp:cNvPr id="0" name=""/>
        <dsp:cNvSpPr/>
      </dsp:nvSpPr>
      <dsp:spPr>
        <a:xfrm>
          <a:off x="4130021" y="2987852"/>
          <a:ext cx="5943643" cy="93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latin typeface="Aharoni" panose="02010803020104030203" pitchFamily="2" charset="-79"/>
              <a:cs typeface="Aharoni" panose="02010803020104030203" pitchFamily="2" charset="-79"/>
            </a:rPr>
            <a:t>Piano di prevenzione </a:t>
          </a:r>
          <a:r>
            <a:rPr lang="it-IT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sanitaria . Test </a:t>
          </a:r>
          <a:r>
            <a:rPr lang="it-IT" sz="20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Mantoux</a:t>
          </a:r>
          <a:r>
            <a:rPr lang="it-IT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– Visite Medici Volontari Italiani – Attività di sensibilizzazione e prevenzione</a:t>
          </a:r>
          <a:endParaRPr lang="it-IT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130021" y="2987852"/>
        <a:ext cx="5943643" cy="933703"/>
      </dsp:txXfrm>
    </dsp:sp>
    <dsp:sp modelId="{F7ECCA56-10A8-BA47-9EC2-D04292649A5B}">
      <dsp:nvSpPr>
        <dsp:cNvPr id="0" name=""/>
        <dsp:cNvSpPr/>
      </dsp:nvSpPr>
      <dsp:spPr>
        <a:xfrm>
          <a:off x="4016449" y="3921556"/>
          <a:ext cx="6057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615E3-D87F-464D-AA9D-BE35731EEAE1}">
      <dsp:nvSpPr>
        <dsp:cNvPr id="0" name=""/>
        <dsp:cNvSpPr/>
      </dsp:nvSpPr>
      <dsp:spPr>
        <a:xfrm>
          <a:off x="4130021" y="3968241"/>
          <a:ext cx="5943643" cy="93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latin typeface="Aharoni" panose="02010803020104030203" pitchFamily="2" charset="-79"/>
              <a:cs typeface="Aharoni" panose="02010803020104030203" pitchFamily="2" charset="-79"/>
            </a:rPr>
            <a:t>Interventi equiparabili ad regime di protezione civile</a:t>
          </a:r>
        </a:p>
      </dsp:txBody>
      <dsp:txXfrm>
        <a:off x="4130021" y="3968241"/>
        <a:ext cx="5943643" cy="933703"/>
      </dsp:txXfrm>
    </dsp:sp>
    <dsp:sp modelId="{ED417291-D2A1-9A41-A5AB-30C7790032D3}">
      <dsp:nvSpPr>
        <dsp:cNvPr id="0" name=""/>
        <dsp:cNvSpPr/>
      </dsp:nvSpPr>
      <dsp:spPr>
        <a:xfrm>
          <a:off x="4016449" y="4901945"/>
          <a:ext cx="6057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1D00F-6E6E-8C4B-A4AD-880FFE47153B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CB5FF-8268-3646-8767-A6AABFF5C3E2}">
      <dsp:nvSpPr>
        <dsp:cNvPr id="0" name=""/>
        <dsp:cNvSpPr/>
      </dsp:nvSpPr>
      <dsp:spPr>
        <a:xfrm>
          <a:off x="0" y="0"/>
          <a:ext cx="3237943" cy="4266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ANCHE PER IL PIANO FREDDO E’ ATTIVO IL SERVIZIO DI RACCOLTA SEGNALAZIONI</a:t>
          </a:r>
        </a:p>
      </dsp:txBody>
      <dsp:txXfrm>
        <a:off x="0" y="0"/>
        <a:ext cx="3237943" cy="4266670"/>
      </dsp:txXfrm>
    </dsp:sp>
    <dsp:sp modelId="{EEB9D049-0225-8143-A349-95AA83896777}">
      <dsp:nvSpPr>
        <dsp:cNvPr id="0" name=""/>
        <dsp:cNvSpPr/>
      </dsp:nvSpPr>
      <dsp:spPr>
        <a:xfrm>
          <a:off x="3329502" y="193750"/>
          <a:ext cx="4791590" cy="387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solidFill>
                <a:srgbClr val="4656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ATTIVO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>
              <a:solidFill>
                <a:srgbClr val="4656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h. 24 e 7 giorni su 7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>
              <a:solidFill>
                <a:srgbClr val="4656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con feed back al segnalante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b="1" kern="1200" dirty="0">
            <a:solidFill>
              <a:srgbClr val="FF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Numero telefonico 02 8847646</a:t>
          </a:r>
          <a:endParaRPr lang="it-IT" sz="32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329502" y="193750"/>
        <a:ext cx="4791590" cy="3875003"/>
      </dsp:txXfrm>
    </dsp:sp>
    <dsp:sp modelId="{F40721A4-EBBF-A846-BFCD-AD5B32F04B31}">
      <dsp:nvSpPr>
        <dsp:cNvPr id="0" name=""/>
        <dsp:cNvSpPr/>
      </dsp:nvSpPr>
      <dsp:spPr>
        <a:xfrm>
          <a:off x="3237943" y="4068753"/>
          <a:ext cx="48831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0C01B-9045-7047-83D0-C310E4786009}">
      <dsp:nvSpPr>
        <dsp:cNvPr id="0" name=""/>
        <dsp:cNvSpPr/>
      </dsp:nvSpPr>
      <dsp:spPr>
        <a:xfrm>
          <a:off x="394335" y="1308"/>
          <a:ext cx="3039665" cy="1823799"/>
        </a:xfrm>
        <a:prstGeom prst="rect">
          <a:avLst/>
        </a:pr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altLang="it-IT" sz="2000" b="1" kern="1200" dirty="0">
              <a:solidFill>
                <a:schemeClr val="tx1"/>
              </a:solidFill>
            </a:rPr>
            <a:t>LE STRUTTURE DI ACCOGLIENZA POTRANNO ESSERE ULTERIORMENTE POTENZIATE A SECONDA DELLA RICHIESTA E DEL BISOGNO</a:t>
          </a:r>
          <a:endParaRPr lang="it-IT" sz="2000" kern="1200" dirty="0">
            <a:solidFill>
              <a:schemeClr val="tx1"/>
            </a:solidFill>
          </a:endParaRPr>
        </a:p>
      </dsp:txBody>
      <dsp:txXfrm>
        <a:off x="394335" y="1308"/>
        <a:ext cx="3039665" cy="1823799"/>
      </dsp:txXfrm>
    </dsp:sp>
    <dsp:sp modelId="{EB545412-C888-A349-A521-6BC1702A26A7}">
      <dsp:nvSpPr>
        <dsp:cNvPr id="0" name=""/>
        <dsp:cNvSpPr/>
      </dsp:nvSpPr>
      <dsp:spPr>
        <a:xfrm>
          <a:off x="3737967" y="1308"/>
          <a:ext cx="3039665" cy="1823799"/>
        </a:xfrm>
        <a:prstGeom prst="rect">
          <a:avLst/>
        </a:pr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NAVETTA PIANO FREDDO PER TRASPOTO AL PICCOLO RIFUGIO</a:t>
          </a:r>
          <a:endParaRPr lang="it-IT" sz="2000" b="1" kern="1200" dirty="0">
            <a:solidFill>
              <a:schemeClr val="tx1"/>
            </a:solidFill>
          </a:endParaRPr>
        </a:p>
      </dsp:txBody>
      <dsp:txXfrm>
        <a:off x="3737967" y="1308"/>
        <a:ext cx="3039665" cy="1823799"/>
      </dsp:txXfrm>
    </dsp:sp>
    <dsp:sp modelId="{7C382CB5-7258-E446-9363-3F1A65EFA71E}">
      <dsp:nvSpPr>
        <dsp:cNvPr id="0" name=""/>
        <dsp:cNvSpPr/>
      </dsp:nvSpPr>
      <dsp:spPr>
        <a:xfrm>
          <a:off x="7081599" y="1308"/>
          <a:ext cx="3039665" cy="1823799"/>
        </a:xfrm>
        <a:prstGeom prst="rect">
          <a:avLst/>
        </a:pr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altLang="it-IT" sz="2000" b="1" kern="1200" dirty="0">
              <a:solidFill>
                <a:schemeClr val="tx1"/>
              </a:solidFill>
            </a:rPr>
            <a:t>LE UNITA’ MOBILI ESCONO CON MAGGIORE INTENSITA’ COPRENDO AREE DELLA CITTA’ PIU’ ESTESE</a:t>
          </a:r>
        </a:p>
      </dsp:txBody>
      <dsp:txXfrm>
        <a:off x="7081599" y="1308"/>
        <a:ext cx="3039665" cy="1823799"/>
      </dsp:txXfrm>
    </dsp:sp>
    <dsp:sp modelId="{877B1897-2375-E545-A1B5-2EF48DBCE57A}">
      <dsp:nvSpPr>
        <dsp:cNvPr id="0" name=""/>
        <dsp:cNvSpPr/>
      </dsp:nvSpPr>
      <dsp:spPr>
        <a:xfrm>
          <a:off x="394335" y="2129074"/>
          <a:ext cx="3039665" cy="1823799"/>
        </a:xfrm>
        <a:prstGeom prst="rect">
          <a:avLst/>
        </a:pr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altLang="it-IT" sz="2000" b="1" kern="1200" dirty="0">
              <a:solidFill>
                <a:schemeClr val="tx1"/>
              </a:solidFill>
            </a:rPr>
            <a:t>VIENE GARANTITA LA DISTRIBUZIONE DI  COPERTE, SACCHI A PELO E GENERI DI PRIMA NECESSITA’</a:t>
          </a:r>
        </a:p>
      </dsp:txBody>
      <dsp:txXfrm>
        <a:off x="394335" y="2129074"/>
        <a:ext cx="3039665" cy="1823799"/>
      </dsp:txXfrm>
    </dsp:sp>
    <dsp:sp modelId="{C0FF35E5-CB3A-8B42-9DAD-BB79F76A5F5B}">
      <dsp:nvSpPr>
        <dsp:cNvPr id="0" name=""/>
        <dsp:cNvSpPr/>
      </dsp:nvSpPr>
      <dsp:spPr>
        <a:xfrm>
          <a:off x="3737967" y="2129074"/>
          <a:ext cx="3039665" cy="1823799"/>
        </a:xfrm>
        <a:prstGeom prst="rect">
          <a:avLst/>
        </a:pr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000" b="1" kern="1200" dirty="0">
              <a:solidFill>
                <a:schemeClr val="tx1"/>
              </a:solidFill>
            </a:rPr>
            <a:t>SONO OPERATIVE LE DOCCE PUBBLICHE DI VIA </a:t>
          </a:r>
          <a:r>
            <a:rPr lang="it-IT" altLang="it-IT" sz="2000" b="1" kern="1200" dirty="0" smtClean="0">
              <a:solidFill>
                <a:schemeClr val="tx1"/>
              </a:solidFill>
            </a:rPr>
            <a:t>PUCCI CON GUARDAROBA, SPAZIO LAVATRICI E </a:t>
          </a:r>
          <a:r>
            <a:rPr lang="it-IT" altLang="it-IT" sz="2000" b="1" kern="1200" dirty="0">
              <a:solidFill>
                <a:schemeClr val="tx1"/>
              </a:solidFill>
            </a:rPr>
            <a:t>SPAZIO DONNE</a:t>
          </a:r>
        </a:p>
      </dsp:txBody>
      <dsp:txXfrm>
        <a:off x="3737967" y="2129074"/>
        <a:ext cx="3039665" cy="1823799"/>
      </dsp:txXfrm>
    </dsp:sp>
    <dsp:sp modelId="{3DEB5D79-5625-0A49-AD6D-1849F7D80AB6}">
      <dsp:nvSpPr>
        <dsp:cNvPr id="0" name=""/>
        <dsp:cNvSpPr/>
      </dsp:nvSpPr>
      <dsp:spPr>
        <a:xfrm>
          <a:off x="7081599" y="2129074"/>
          <a:ext cx="3039665" cy="1823799"/>
        </a:xfrm>
        <a:prstGeom prst="rect">
          <a:avLst/>
        </a:pr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altLang="it-IT" sz="2000" b="1" kern="1200" dirty="0">
              <a:solidFill>
                <a:schemeClr val="tx1"/>
              </a:solidFill>
            </a:rPr>
            <a:t>PROGETTO ZUPPA CALDA CON CAMPER MOBILE PER DISTRIBUZIONE CENA CALDA AI SENZA </a:t>
          </a:r>
          <a:r>
            <a:rPr lang="it-IT" altLang="it-IT" sz="2000" b="1" kern="1200" dirty="0" smtClean="0">
              <a:solidFill>
                <a:schemeClr val="tx1"/>
              </a:solidFill>
            </a:rPr>
            <a:t>DIMORA</a:t>
          </a:r>
          <a:endParaRPr lang="it-IT" altLang="it-IT" sz="2000" b="1" kern="1200" dirty="0">
            <a:solidFill>
              <a:schemeClr val="tx1"/>
            </a:solidFill>
          </a:endParaRPr>
        </a:p>
      </dsp:txBody>
      <dsp:txXfrm>
        <a:off x="7081599" y="2129074"/>
        <a:ext cx="3039665" cy="1823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2BF6C-393F-ED40-8C83-16F52B0C9E42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31DD9-D229-7A45-9FB5-10B551A47F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34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67E69D-9FF5-E8CA-DEE2-471A2E761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4186371-6FAC-E0DD-FE8D-64BD0F176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63590D-3C4D-BB8F-C49E-76EB1CD0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BB92-CAE1-2F4B-8AB1-056CC6217394}" type="datetime1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36F03D-E48E-775A-20FE-D7293035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7DAA89-145D-F764-CCD8-2B044282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F47D02-CA53-FE2C-8101-580C3988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258809-5FB8-827E-165E-373D98D04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586613-3788-DE56-481E-2169C154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DCA6-DCF7-FC4C-AB16-88D5F6D6D7F0}" type="datetime1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2E2A09-660D-D5FC-88A9-F22A9D40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F8EA49-2D0F-008A-2E0D-B18404F5B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76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3A1E37E-57B8-5A60-52C9-71679C004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27E374-E62C-B1C7-BEAD-84C4663E6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160655-02B5-FF52-418E-3ECAEB3A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8E05-D7AC-5241-832A-E809DF01796C}" type="datetime1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589B92-8501-C1A2-371B-1C8A5EEB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5DD24A-211B-21E7-A840-CB65888A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44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541B3D-4862-F4BC-0E42-31BB4CAB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295139-2B88-3F50-BF4D-9C082D829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EC26FD-4D0B-E507-1476-0E9F75A5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0EA3-CD06-994A-A4A9-985993D91ED6}" type="datetime1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D9C3F1-F935-81BE-0228-24E5EF65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AC1229-CEA1-9427-FB7C-7759DD20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96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DFB349-F815-E571-7655-350B7C6C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8D17270-6DF9-7674-818C-0C8786B16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F92F6E-46B4-CA31-CD59-FC5A99B7E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A6E5-80D8-4D40-BEE2-8E2F5FE4E1B9}" type="datetime1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DCB030-249F-64AD-A2EB-1E767F93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E8ECB5-F3F5-F322-3066-BE26C61D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32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6DBD70-4E5B-43E7-BD3D-527F271D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92BF76-2BB9-3965-D285-AFAD5A311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00FEF3-7B22-C818-AAC7-1E6322A04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48D5E5-86AF-5F90-7D76-7669B931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6F4A-F179-5042-A093-6891E0E81FDC}" type="datetime1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868457-19B9-4E40-A97A-A18D27E3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2D9DC0-A29C-E74C-C722-0FBB9243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87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025D6E-D523-535B-5C98-91112FEA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A2E5E0-8C30-8117-90EB-C1AE4EA02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E71F06-750A-FEEF-1459-CA28BC2EB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1CC2610-DAFF-3D81-CFEA-23BC63702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98D214-1F7B-106A-C8B0-34F1FFAE7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7B438FF-9578-0AD3-75C8-2503FE46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9F01-641B-FA46-961A-C3A51A801140}" type="datetime1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D1E2335-FE88-991C-6F2A-786026225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B498E5-D7FD-88F9-C490-B0E4C81F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EF7A50-7623-1F5C-A195-1D8740D0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97DBE3-ABD7-48BA-39D7-AA0DFE56D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1B41-5B96-F649-99DF-782C446702BD}" type="datetime1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20CA76-9941-DC8E-D4A7-14F798CA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F9BBA8-400E-BDB5-EA44-B06549CB1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22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9F68AA-57B7-EAB6-800E-4C70FB95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1DB4-D368-9C40-9DB8-913A2F256A1F}" type="datetime1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2EFF7DE-CE81-BC90-0807-1F3980301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D9D3C7-29B8-A712-C56C-7B070D0C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11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F07FAB-9B78-58AC-9D5E-536A99E4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96C0EF-FC9F-F22B-C38C-8C40706E1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19F258-A936-4AF8-5347-9B8AEFE0E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339B57-B054-FCF7-1437-B7D9C17A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4FD1-3AD4-DB4C-95F4-BE6489CC728F}" type="datetime1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CE7149-67B8-AC7D-A8F1-0FC2EBCF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730B1-53BB-FF1A-BC18-5B8A8D18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2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EB187-60B9-E638-46AD-6BE2727F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70069F1-5331-8C6C-E5CC-AB8B630FC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78E7A3-A276-BEFF-5D8E-13DED7B6B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D07CC1-0284-AD9E-DC97-AEE56BEF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22DC-6D8F-7F40-9D8F-8CD2283BC6C3}" type="datetime1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562377-4ADA-A7F9-310F-36133AAE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FD7E5F-6CC1-277D-A4BD-D6DBADBC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51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3B3BF72-47D8-B4D2-19DA-98F6CC0BC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39D6EA-2C72-0F22-9542-503A3358B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9554F3-E561-3717-349E-AF248B2D7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FB27E-0BF8-EE4F-9730-F1654F03F824}" type="datetime1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1232CD-31F1-B5B7-844B-52963BBBA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5AF95B-845A-A4A6-C397-C344A1A6B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41132-8228-1741-97AD-0E27BCC51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13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A1C41A0-3869-74D1-5D17-A8F86EA2C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it-IT" alt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 SERVIZI DI CONTRASTO ALLA GRAVE EMARGINAZIONE ADULTA</a:t>
            </a:r>
            <a:br>
              <a:rPr lang="it-IT" alt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alt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alt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alt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PIANO FREDDO </a:t>
            </a:r>
            <a:r>
              <a:rPr lang="it-IT" alt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2024/2025</a:t>
            </a:r>
            <a:r>
              <a:rPr lang="it-IT" alt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alt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sz="5200" dirty="0">
              <a:solidFill>
                <a:schemeClr val="bg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E3B31DE-CF6B-C1D0-4962-2EF3A9B39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it-IT" dirty="0" smtClean="0"/>
              <a:t>6 Febbraio 2025</a:t>
            </a:r>
            <a:endParaRPr lang="it-IT" dirty="0"/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A1DD1566-07B3-754D-3B46-7518A6709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39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UNITA’ MOBILI SERALI: I SOCGGETTI COINVOLTI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6DE90FC-CA2A-C13C-1BDF-6CB8665E79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it-IT" altLang="it-IT" sz="2900" dirty="0">
                <a:solidFill>
                  <a:schemeClr val="tx1"/>
                </a:solidFill>
              </a:rPr>
              <a:t>City </a:t>
            </a:r>
            <a:r>
              <a:rPr lang="it-IT" altLang="it-IT" sz="2900" dirty="0" err="1">
                <a:solidFill>
                  <a:schemeClr val="tx1"/>
                </a:solidFill>
              </a:rPr>
              <a:t>Angels</a:t>
            </a:r>
            <a:r>
              <a:rPr lang="it-IT" altLang="it-IT" sz="2900" dirty="0">
                <a:solidFill>
                  <a:schemeClr val="tx1"/>
                </a:solidFill>
              </a:rPr>
              <a:t> Lombardia </a:t>
            </a:r>
            <a:r>
              <a:rPr lang="it-IT" altLang="it-IT" sz="2900" dirty="0" err="1">
                <a:solidFill>
                  <a:schemeClr val="tx1"/>
                </a:solidFill>
              </a:rPr>
              <a:t>O.d.V</a:t>
            </a:r>
            <a:r>
              <a:rPr lang="it-IT" altLang="it-IT" sz="2900" dirty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it-IT" altLang="it-IT" sz="2900" dirty="0">
                <a:solidFill>
                  <a:schemeClr val="tx1"/>
                </a:solidFill>
              </a:rPr>
              <a:t>Fondazione Progetto Arca ONLUS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it-IT" altLang="it-IT" sz="2900" dirty="0">
                <a:solidFill>
                  <a:schemeClr val="tx1"/>
                </a:solidFill>
              </a:rPr>
              <a:t>Fondazione Fratelli di San Francesco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it-IT" altLang="it-IT" sz="2900" dirty="0">
                <a:solidFill>
                  <a:schemeClr val="tx1"/>
                </a:solidFill>
              </a:rPr>
              <a:t>Ronda della Carità e della Solidarietà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it-IT" altLang="it-IT" sz="2900" dirty="0">
                <a:solidFill>
                  <a:schemeClr val="tx1"/>
                </a:solidFill>
              </a:rPr>
              <a:t>SOS Milano ONLUS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it-IT" altLang="it-IT" sz="2900" dirty="0" smtClean="0">
                <a:solidFill>
                  <a:schemeClr val="tx1"/>
                </a:solidFill>
              </a:rPr>
              <a:t>CUMSE </a:t>
            </a:r>
            <a:endParaRPr lang="it-IT" altLang="it-IT" sz="2900" dirty="0">
              <a:solidFill>
                <a:schemeClr val="tx1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it-IT" altLang="it-IT" sz="2900" dirty="0">
                <a:solidFill>
                  <a:srgbClr val="000000"/>
                </a:solidFill>
              </a:rPr>
              <a:t>Milano In Azione (M.I.A.)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it-IT" altLang="it-IT" sz="2900" dirty="0">
                <a:solidFill>
                  <a:srgbClr val="000000"/>
                </a:solidFill>
              </a:rPr>
              <a:t>Papa Giovanni XXIII°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it-IT" altLang="it-IT" sz="2900" dirty="0">
                <a:solidFill>
                  <a:srgbClr val="000000"/>
                </a:solidFill>
              </a:rPr>
              <a:t>Fondazione </a:t>
            </a:r>
            <a:r>
              <a:rPr lang="it-IT" altLang="it-IT" sz="2900" dirty="0" err="1">
                <a:solidFill>
                  <a:srgbClr val="000000"/>
                </a:solidFill>
              </a:rPr>
              <a:t>Isacchi</a:t>
            </a:r>
            <a:r>
              <a:rPr lang="it-IT" altLang="it-IT" sz="2900" dirty="0">
                <a:solidFill>
                  <a:srgbClr val="000000"/>
                </a:solidFill>
              </a:rPr>
              <a:t> </a:t>
            </a:r>
            <a:r>
              <a:rPr lang="it-IT" altLang="it-IT" sz="2900" dirty="0" err="1" smtClean="0">
                <a:solidFill>
                  <a:srgbClr val="000000"/>
                </a:solidFill>
              </a:rPr>
              <a:t>Samaja</a:t>
            </a:r>
            <a:endParaRPr lang="it-IT" altLang="it-IT" sz="2900" dirty="0" smtClean="0">
              <a:solidFill>
                <a:srgbClr val="0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it-IT" altLang="it-IT" sz="2900" dirty="0" smtClean="0">
                <a:solidFill>
                  <a:srgbClr val="000000"/>
                </a:solidFill>
              </a:rPr>
              <a:t>In Vetta!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it-IT" altLang="it-IT" sz="2900" dirty="0" err="1" smtClean="0">
                <a:solidFill>
                  <a:srgbClr val="000000"/>
                </a:solidFill>
              </a:rPr>
              <a:t>Alatha</a:t>
            </a:r>
            <a:endParaRPr lang="it-IT" altLang="it-IT" sz="2900" dirty="0" smtClean="0">
              <a:solidFill>
                <a:srgbClr val="0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it-IT" altLang="it-IT" sz="2900" dirty="0" smtClean="0">
                <a:solidFill>
                  <a:srgbClr val="000000"/>
                </a:solidFill>
              </a:rPr>
              <a:t>IRC Italia</a:t>
            </a:r>
            <a:endParaRPr lang="it-IT" altLang="it-IT" sz="2900" dirty="0">
              <a:solidFill>
                <a:srgbClr val="000000"/>
              </a:solidFill>
            </a:endParaRPr>
          </a:p>
          <a:p>
            <a:pPr marL="0" indent="0" algn="just">
              <a:spcAft>
                <a:spcPts val="488"/>
              </a:spcAft>
              <a:buNone/>
            </a:pP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AA1736-161F-6092-4620-14BEC391D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086" y="1759132"/>
            <a:ext cx="5170714" cy="497028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11"/>
              <a:defRPr/>
            </a:pPr>
            <a:r>
              <a:rPr lang="it-IT" altLang="it-IT" sz="2800" dirty="0" smtClean="0">
                <a:solidFill>
                  <a:srgbClr val="000000"/>
                </a:solidFill>
              </a:rPr>
              <a:t>Comunità </a:t>
            </a:r>
            <a:r>
              <a:rPr lang="it-IT" altLang="it-IT" sz="2800" dirty="0">
                <a:solidFill>
                  <a:srgbClr val="000000"/>
                </a:solidFill>
              </a:rPr>
              <a:t>di Sant’Egidio</a:t>
            </a:r>
            <a:endParaRPr lang="it-IT" altLang="it-IT" sz="2800" dirty="0">
              <a:solidFill>
                <a:schemeClr val="tx1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 startAt="11"/>
              <a:defRPr/>
            </a:pPr>
            <a:r>
              <a:rPr lang="it-IT" altLang="it-IT" sz="2800" dirty="0">
                <a:solidFill>
                  <a:schemeClr val="tx1"/>
                </a:solidFill>
              </a:rPr>
              <a:t>CISOM  - Croce di Malta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11"/>
              <a:defRPr/>
            </a:pPr>
            <a:r>
              <a:rPr lang="it-IT" altLang="it-IT" sz="2800" dirty="0">
                <a:solidFill>
                  <a:schemeClr val="tx1"/>
                </a:solidFill>
              </a:rPr>
              <a:t>Anime Bisognose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11"/>
              <a:defRPr/>
            </a:pPr>
            <a:r>
              <a:rPr lang="it-IT" altLang="it-IT" sz="2800" dirty="0">
                <a:solidFill>
                  <a:schemeClr val="tx1"/>
                </a:solidFill>
              </a:rPr>
              <a:t>Voci (Volontari Cittadini)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11"/>
              <a:defRPr/>
            </a:pPr>
            <a:r>
              <a:rPr lang="it-IT" altLang="it-IT" sz="2800" dirty="0">
                <a:solidFill>
                  <a:schemeClr val="tx1"/>
                </a:solidFill>
              </a:rPr>
              <a:t>Misericordie Milano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11"/>
              <a:defRPr/>
            </a:pPr>
            <a:r>
              <a:rPr lang="it-IT" altLang="it-IT" sz="2800" dirty="0">
                <a:solidFill>
                  <a:schemeClr val="tx1"/>
                </a:solidFill>
              </a:rPr>
              <a:t>Casa della Carità e Volontari francescani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11"/>
              <a:defRPr/>
            </a:pPr>
            <a:r>
              <a:rPr lang="it-IT" altLang="it-IT" sz="2800" dirty="0">
                <a:solidFill>
                  <a:schemeClr val="tx1"/>
                </a:solidFill>
              </a:rPr>
              <a:t>Croce Rossa Italiana con 18 uscite settimanali e diversi Comitati territoriali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11"/>
              <a:defRPr/>
            </a:pPr>
            <a:r>
              <a:rPr lang="it-IT" altLang="it-IT" sz="2800" dirty="0">
                <a:solidFill>
                  <a:schemeClr val="tx1"/>
                </a:solidFill>
              </a:rPr>
              <a:t>Food for </a:t>
            </a:r>
            <a:r>
              <a:rPr lang="it-IT" altLang="it-IT" sz="2800" dirty="0" err="1">
                <a:solidFill>
                  <a:schemeClr val="tx1"/>
                </a:solidFill>
              </a:rPr>
              <a:t>all</a:t>
            </a:r>
            <a:endParaRPr lang="it-IT" altLang="it-IT" sz="2800" dirty="0">
              <a:solidFill>
                <a:schemeClr val="tx1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 startAt="11"/>
              <a:defRPr/>
            </a:pPr>
            <a:r>
              <a:rPr lang="it-IT" altLang="it-IT" sz="2800" dirty="0" err="1">
                <a:solidFill>
                  <a:schemeClr val="tx1"/>
                </a:solidFill>
              </a:rPr>
              <a:t>Bocatas</a:t>
            </a:r>
            <a:r>
              <a:rPr lang="it-IT" altLang="it-IT" sz="2800" dirty="0">
                <a:solidFill>
                  <a:schemeClr val="tx1"/>
                </a:solidFill>
              </a:rPr>
              <a:t> Binario </a:t>
            </a:r>
            <a:r>
              <a:rPr lang="it-IT" altLang="it-IT" sz="2800" dirty="0" smtClean="0">
                <a:solidFill>
                  <a:schemeClr val="tx1"/>
                </a:solidFill>
              </a:rPr>
              <a:t>10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11"/>
              <a:defRPr/>
            </a:pPr>
            <a:r>
              <a:rPr lang="it-IT" altLang="it-IT" dirty="0" smtClean="0"/>
              <a:t>Save the dogs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11"/>
              <a:defRPr/>
            </a:pPr>
            <a:r>
              <a:rPr lang="it-IT" altLang="it-IT" sz="2800" dirty="0" err="1" smtClean="0">
                <a:solidFill>
                  <a:schemeClr val="tx1"/>
                </a:solidFill>
              </a:rPr>
              <a:t>Pasmil</a:t>
            </a:r>
            <a:endParaRPr lang="it-IT" altLang="it-IT" sz="2800" dirty="0">
              <a:solidFill>
                <a:schemeClr val="tx1"/>
              </a:solidFill>
            </a:endParaRPr>
          </a:p>
          <a:p>
            <a:pPr marL="0" indent="0">
              <a:buClr>
                <a:srgbClr val="C00000"/>
              </a:buClr>
              <a:buFont typeface="Wingdings" pitchFamily="2" charset="2"/>
              <a:buNone/>
              <a:defRPr/>
            </a:pPr>
            <a:r>
              <a:rPr lang="it-IT" altLang="it-IT" sz="2800" dirty="0">
                <a:solidFill>
                  <a:schemeClr val="tx1"/>
                </a:solidFill>
                <a:highlight>
                  <a:srgbClr val="FFFF00"/>
                </a:highlight>
              </a:rPr>
              <a:t>Sono attive collaborazioni anche </a:t>
            </a:r>
            <a:r>
              <a:rPr lang="it-IT" altLang="it-IT" sz="2800" dirty="0" smtClean="0">
                <a:solidFill>
                  <a:schemeClr val="tx1"/>
                </a:solidFill>
                <a:highlight>
                  <a:srgbClr val="FFFF00"/>
                </a:highlight>
              </a:rPr>
              <a:t>con:</a:t>
            </a:r>
          </a:p>
          <a:p>
            <a:pPr marL="0" indent="0">
              <a:buClr>
                <a:srgbClr val="C00000"/>
              </a:buClr>
              <a:buFont typeface="Wingdings" pitchFamily="2" charset="2"/>
              <a:buNone/>
              <a:defRPr/>
            </a:pPr>
            <a:r>
              <a:rPr lang="it-IT" altLang="it-IT" sz="2800" dirty="0" smtClean="0">
                <a:solidFill>
                  <a:schemeClr val="tx1"/>
                </a:solidFill>
                <a:highlight>
                  <a:srgbClr val="FFFF00"/>
                </a:highlight>
              </a:rPr>
              <a:t>Rete </a:t>
            </a:r>
            <a:r>
              <a:rPr lang="it-IT" altLang="it-IT" sz="2800" dirty="0">
                <a:solidFill>
                  <a:schemeClr val="tx1"/>
                </a:solidFill>
                <a:highlight>
                  <a:srgbClr val="FFFF00"/>
                </a:highlight>
              </a:rPr>
              <a:t>Mutuo Soccorso; Drago Verde; La Compagnia della Polenta; Rete Milano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37F574-5138-04C0-C4BE-76713609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193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UNITA’ MOBILI SERALI: </a:t>
            </a:r>
            <a:r>
              <a:rPr lang="it-IT" altLang="it-IT" sz="2800" b="1" dirty="0">
                <a:solidFill>
                  <a:schemeClr val="bg1"/>
                </a:solidFill>
              </a:rPr>
              <a:t>LA PRESENZA SUL TERRITORIO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AA1736-161F-6092-4620-14BEC391D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3788" y="1825624"/>
            <a:ext cx="3910012" cy="4903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Divisione del territorio di Milano in 8 aree: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it-IT" altLang="it-IT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Nord,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it-IT" altLang="it-IT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 Est,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it-IT" altLang="it-IT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Est,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it-IT" altLang="it-IT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Ovest,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it-IT" altLang="it-IT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Sud,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it-IT" altLang="it-IT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 est,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it-IT" altLang="it-IT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Est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it-IT" altLang="it-IT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Ovest.</a:t>
            </a: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1">
            <a:extLst>
              <a:ext uri="{FF2B5EF4-FFF2-40B4-BE49-F238E27FC236}">
                <a16:creationId xmlns:a16="http://schemas.microsoft.com/office/drawing/2014/main" id="{31DD45E7-9D8E-B861-9680-9140A9CBD7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27" y="1769784"/>
            <a:ext cx="5191748" cy="47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3D2182-256B-B1C9-55CA-4C92EEC8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64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UNITA’ MOBILI SPECIALISTICHE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3BE9BF2-40C1-DD29-5F5D-670A015476C6}"/>
              </a:ext>
            </a:extLst>
          </p:cNvPr>
          <p:cNvSpPr/>
          <p:nvPr/>
        </p:nvSpPr>
        <p:spPr>
          <a:xfrm>
            <a:off x="1123950" y="1829555"/>
            <a:ext cx="3571905" cy="2185233"/>
          </a:xfrm>
          <a:prstGeom prst="rect">
            <a:avLst/>
          </a:prstGeom>
          <a:noFill/>
          <a:ln w="50800">
            <a:solidFill>
              <a:srgbClr val="FF0000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</a:rPr>
              <a:t>UNITA’ DI PRONTO INTERVENTO SOCIALE </a:t>
            </a:r>
            <a:r>
              <a:rPr lang="it-IT" b="1" dirty="0" smtClean="0">
                <a:solidFill>
                  <a:schemeClr val="tx1"/>
                </a:solidFill>
              </a:rPr>
              <a:t>DIURNO - EDUCATIVA </a:t>
            </a:r>
            <a:r>
              <a:rPr lang="it-IT" b="1" dirty="0">
                <a:solidFill>
                  <a:schemeClr val="tx1"/>
                </a:solidFill>
              </a:rPr>
              <a:t>DI </a:t>
            </a:r>
            <a:r>
              <a:rPr lang="it-IT" b="1" dirty="0" smtClean="0">
                <a:solidFill>
                  <a:schemeClr val="tx1"/>
                </a:solidFill>
              </a:rPr>
              <a:t>STRADA – UNITA’ MOBILE MULTIPROFESSIONALE DEL CENTRO SAMMARTINI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CED067-C0B5-4F2D-FCEF-65ED6AA7D3C6}"/>
              </a:ext>
            </a:extLst>
          </p:cNvPr>
          <p:cNvSpPr txBox="1"/>
          <p:nvPr/>
        </p:nvSpPr>
        <p:spPr>
          <a:xfrm>
            <a:off x="5085807" y="1829555"/>
            <a:ext cx="560365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23838" lvl="1">
              <a:defRPr/>
            </a:pPr>
            <a:r>
              <a:rPr lang="it-IT" altLang="it-IT" sz="2000" dirty="0">
                <a:solidFill>
                  <a:schemeClr val="tx1"/>
                </a:solidFill>
                <a:latin typeface="Calibri" pitchFamily="34" charset="0"/>
              </a:rPr>
              <a:t>Fondazione Progetto Arca (Hub Mobile)</a:t>
            </a:r>
          </a:p>
          <a:p>
            <a:pPr marL="223838" lvl="1">
              <a:defRPr/>
            </a:pPr>
            <a:r>
              <a:rPr lang="it-IT" altLang="it-IT" sz="2000" dirty="0">
                <a:solidFill>
                  <a:schemeClr val="tx1"/>
                </a:solidFill>
                <a:latin typeface="Calibri" pitchFamily="34" charset="0"/>
              </a:rPr>
              <a:t>Uscite diurne educative</a:t>
            </a:r>
          </a:p>
          <a:p>
            <a:pPr marL="223838" lvl="1">
              <a:defRPr/>
            </a:pPr>
            <a:r>
              <a:rPr lang="it-IT" altLang="it-IT" sz="2000" dirty="0">
                <a:solidFill>
                  <a:schemeClr val="tx1"/>
                </a:solidFill>
                <a:latin typeface="Calibri" pitchFamily="34" charset="0"/>
              </a:rPr>
              <a:t>Uscite congiunte con Polizia Locale ed AMSA</a:t>
            </a:r>
          </a:p>
          <a:p>
            <a:pPr marL="223838" lvl="1">
              <a:defRPr/>
            </a:pPr>
            <a:endParaRPr lang="it-IT" altLang="it-IT" sz="800" dirty="0">
              <a:solidFill>
                <a:schemeClr val="tx1"/>
              </a:solidFill>
              <a:latin typeface="Calibri" pitchFamily="34" charset="0"/>
            </a:endParaRPr>
          </a:p>
          <a:p>
            <a:pPr marL="223838" lvl="1">
              <a:defRPr/>
            </a:pPr>
            <a:r>
              <a:rPr lang="it-IT" altLang="it-IT" sz="2000" dirty="0">
                <a:solidFill>
                  <a:schemeClr val="tx1"/>
                </a:solidFill>
                <a:latin typeface="Calibri" pitchFamily="34" charset="0"/>
              </a:rPr>
              <a:t>Comunità Progetto in ATI con 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altri</a:t>
            </a:r>
          </a:p>
          <a:p>
            <a:pPr marL="223838" lvl="1">
              <a:defRPr/>
            </a:pPr>
            <a:r>
              <a:rPr lang="it-IT" altLang="it-IT" sz="2000" dirty="0" smtClean="0">
                <a:latin typeface="Calibri" pitchFamily="34" charset="0"/>
              </a:rPr>
              <a:t>Cooperativa Lotta + SAS</a:t>
            </a:r>
            <a:endParaRPr lang="it-IT" altLang="it-I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58D643D-3155-2E38-3192-A4340DBD8F67}"/>
              </a:ext>
            </a:extLst>
          </p:cNvPr>
          <p:cNvSpPr/>
          <p:nvPr/>
        </p:nvSpPr>
        <p:spPr>
          <a:xfrm>
            <a:off x="1885906" y="4153655"/>
            <a:ext cx="3571905" cy="2435166"/>
          </a:xfrm>
          <a:prstGeom prst="rect">
            <a:avLst/>
          </a:prstGeom>
          <a:noFill/>
          <a:ln w="50800">
            <a:solidFill>
              <a:srgbClr val="FF0000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</a:rPr>
              <a:t>UNITA’ MOBILI </a:t>
            </a:r>
            <a:r>
              <a:rPr lang="it-IT" b="1" dirty="0" smtClean="0">
                <a:solidFill>
                  <a:schemeClr val="tx1"/>
                </a:solidFill>
              </a:rPr>
              <a:t>SANITARIE</a:t>
            </a:r>
          </a:p>
          <a:p>
            <a:pPr algn="ctr">
              <a:defRPr/>
            </a:pPr>
            <a:r>
              <a:rPr lang="it-IT" b="1" dirty="0" smtClean="0">
                <a:solidFill>
                  <a:schemeClr val="tx1"/>
                </a:solidFill>
              </a:rPr>
              <a:t>E DOCCE MOBILI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7A0D4A6-49BA-FCCD-FAD4-7FE51586610E}"/>
              </a:ext>
            </a:extLst>
          </p:cNvPr>
          <p:cNvSpPr txBox="1"/>
          <p:nvPr/>
        </p:nvSpPr>
        <p:spPr>
          <a:xfrm>
            <a:off x="5676341" y="4014788"/>
            <a:ext cx="6228275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23838" lvl="1">
              <a:defRPr/>
            </a:pPr>
            <a:r>
              <a:rPr lang="it-IT" altLang="it-IT" sz="2000" dirty="0">
                <a:solidFill>
                  <a:schemeClr val="tx1"/>
                </a:solidFill>
                <a:latin typeface="Calibri" pitchFamily="34" charset="0"/>
              </a:rPr>
              <a:t>Medici Volontari Italiani</a:t>
            </a:r>
          </a:p>
          <a:p>
            <a:pPr marL="223838" lvl="1">
              <a:defRPr/>
            </a:pPr>
            <a:r>
              <a:rPr lang="it-IT" altLang="it-IT" sz="2000" dirty="0">
                <a:solidFill>
                  <a:schemeClr val="tx1"/>
                </a:solidFill>
                <a:latin typeface="Calibri" pitchFamily="34" charset="0"/>
              </a:rPr>
              <a:t>Ambulatorio Mobile Medico CISOM</a:t>
            </a:r>
          </a:p>
          <a:p>
            <a:pPr marL="223838" lvl="1">
              <a:defRPr/>
            </a:pPr>
            <a:r>
              <a:rPr lang="it-IT" altLang="it-IT" sz="2000" dirty="0">
                <a:solidFill>
                  <a:schemeClr val="tx1"/>
                </a:solidFill>
                <a:latin typeface="Calibri" pitchFamily="34" charset="0"/>
              </a:rPr>
              <a:t>Unità Mobile Medica ed Infermieristica (Croce Rossa Italiana)</a:t>
            </a:r>
          </a:p>
          <a:p>
            <a:pPr marL="223838" lvl="1" algn="just">
              <a:defRPr/>
            </a:pPr>
            <a:r>
              <a:rPr lang="it-IT" altLang="it-IT" sz="2000" dirty="0">
                <a:solidFill>
                  <a:schemeClr val="tx1"/>
                </a:solidFill>
                <a:latin typeface="Calibri" pitchFamily="34" charset="0"/>
              </a:rPr>
              <a:t>Unità Mobile con Psicologi (Croce Rossa Italiana)</a:t>
            </a:r>
          </a:p>
          <a:p>
            <a:pPr marL="223838" lvl="1">
              <a:defRPr/>
            </a:pPr>
            <a:r>
              <a:rPr lang="it-IT" altLang="it-IT" sz="2000" dirty="0">
                <a:solidFill>
                  <a:schemeClr val="tx1"/>
                </a:solidFill>
                <a:latin typeface="Calibri" pitchFamily="34" charset="0"/>
              </a:rPr>
              <a:t>Diogene (Casa della Carità) – Unità Psichiatrica di Strada – in convenzione con </a:t>
            </a:r>
            <a:r>
              <a:rPr lang="it-IT" altLang="it-IT" sz="2000" dirty="0" smtClean="0">
                <a:solidFill>
                  <a:schemeClr val="tx1"/>
                </a:solidFill>
                <a:latin typeface="Calibri" pitchFamily="34" charset="0"/>
              </a:rPr>
              <a:t>ATS</a:t>
            </a:r>
          </a:p>
          <a:p>
            <a:pPr marL="223838" lvl="1">
              <a:defRPr/>
            </a:pPr>
            <a:r>
              <a:rPr lang="it-IT" altLang="it-IT" sz="2000" dirty="0" smtClean="0">
                <a:latin typeface="Calibri" pitchFamily="34" charset="0"/>
              </a:rPr>
              <a:t>City </a:t>
            </a:r>
            <a:r>
              <a:rPr lang="it-IT" altLang="it-IT" sz="2000" dirty="0" err="1" smtClean="0">
                <a:latin typeface="Calibri" pitchFamily="34" charset="0"/>
              </a:rPr>
              <a:t>Angels</a:t>
            </a:r>
            <a:r>
              <a:rPr lang="it-IT" altLang="it-IT" sz="2000" dirty="0" smtClean="0">
                <a:latin typeface="Calibri" pitchFamily="34" charset="0"/>
              </a:rPr>
              <a:t> e </a:t>
            </a:r>
            <a:r>
              <a:rPr lang="it-IT" altLang="it-IT" sz="2000" dirty="0" err="1" smtClean="0">
                <a:latin typeface="Calibri" pitchFamily="34" charset="0"/>
              </a:rPr>
              <a:t>Alatha</a:t>
            </a:r>
            <a:endParaRPr lang="it-IT" altLang="it-I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A2EACF02-FB9F-C897-ED5B-EF31C2738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10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8" y="243205"/>
            <a:ext cx="10515600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PRIMA ASSISTENZA: I 9 </a:t>
            </a:r>
            <a:r>
              <a:rPr lang="it-IT" altLang="it-IT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CENTRI </a:t>
            </a:r>
            <a: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DIURNI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6DE90FC-CA2A-C13C-1BDF-6CB8665E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926"/>
            <a:ext cx="10515600" cy="3688624"/>
          </a:xfrm>
        </p:spPr>
        <p:txBody>
          <a:bodyPr>
            <a:normAutofit lnSpcReduction="10000"/>
          </a:bodyPr>
          <a:lstStyle/>
          <a:p>
            <a:pPr marL="342900" indent="-342900" algn="just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it-IT" alt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DROP IN – Piazza XXV Aprile – Fondazione Somaschi ONLUS</a:t>
            </a:r>
          </a:p>
          <a:p>
            <a:pPr marL="342900" indent="-342900" algn="just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it-IT" alt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DROP IN  - Via </a:t>
            </a:r>
            <a:r>
              <a:rPr lang="it-IT" alt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Miramare</a:t>
            </a:r>
            <a:r>
              <a:rPr lang="it-IT" alt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Lotta contro l’Emarginazione</a:t>
            </a:r>
          </a:p>
          <a:p>
            <a:pPr marL="342900" indent="-342900" algn="just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endParaRPr lang="it-IT" altLang="it-IT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it-IT" alt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«La Piazzetta» Via Sammartini – Fondazione Caritas Ambrosiana/Farsi Prossimo</a:t>
            </a:r>
          </a:p>
          <a:p>
            <a:pPr marL="342900" indent="-342900" algn="just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it-IT" alt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Fondazione </a:t>
            </a:r>
            <a:r>
              <a:rPr lang="it-IT" alt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 Cardinal Ferrari – Via Boeri, 3 </a:t>
            </a:r>
          </a:p>
          <a:p>
            <a:pPr marL="342900" indent="-342900" algn="just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it-IT" alt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Casa della Carità – Via Brambilla, 10</a:t>
            </a:r>
          </a:p>
          <a:p>
            <a:pPr marL="342900" indent="-342900" algn="just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it-IT" alt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it-IT" alt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punto» Ronda della Carità e della Solidarietà  - Via Picozzi, 21</a:t>
            </a:r>
          </a:p>
          <a:p>
            <a:pPr marL="342900" indent="-342900" algn="just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it-IT" alt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Comunità del Giambellino</a:t>
            </a:r>
          </a:p>
          <a:p>
            <a:pPr marL="342900" indent="-342900" algn="just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it-IT" alt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Associazione «Il Giardino degli Aromi</a:t>
            </a:r>
            <a:r>
              <a:rPr lang="it-IT" alt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  <a:p>
            <a:pPr marL="342900" indent="-342900" algn="just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it-IT" alt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Girevole Associazione San Fedele</a:t>
            </a:r>
            <a:endParaRPr lang="it-IT" altLang="it-IT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Bef>
                <a:spcPct val="0"/>
              </a:spcBef>
              <a:buClr>
                <a:srgbClr val="C00000"/>
              </a:buClr>
              <a:buNone/>
            </a:pPr>
            <a:endParaRPr lang="it-IT" altLang="it-IT" sz="240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endParaRPr lang="it-IT" altLang="it-IT" sz="1800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Aft>
                <a:spcPts val="488"/>
              </a:spcAft>
              <a:buNone/>
            </a:pPr>
            <a:endParaRPr lang="it-IT" dirty="0"/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29D3B529-40C4-0BA7-EA39-9C1BAE03DF45}"/>
              </a:ext>
            </a:extLst>
          </p:cNvPr>
          <p:cNvSpPr txBox="1">
            <a:spLocks/>
          </p:cNvSpPr>
          <p:nvPr/>
        </p:nvSpPr>
        <p:spPr>
          <a:xfrm>
            <a:off x="1169184" y="5543551"/>
            <a:ext cx="10515600" cy="823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Servizi/Centri Diurni offrono a circa 450 persone accolte ogni giorno servizi quali: mensa, lavatrici, guardaroba, parrucchiere, podologo, ambulatorio medico, parrucchiere, laboratori, attività di socializzazione e ricreative, spazi di ristoro/riposo, orientamento ai servizi, accompagnamento educativo.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Aft>
                <a:spcPts val="488"/>
              </a:spcAft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87960A-9A2A-3D63-448F-E32BDD29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08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DIVERSE TIPOLOGIE DI CENTRO DIURNO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076FAEDD-AD6B-2224-0356-0F3DF7508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899755"/>
              </p:ext>
            </p:extLst>
          </p:nvPr>
        </p:nvGraphicFramePr>
        <p:xfrm>
          <a:off x="442913" y="1343025"/>
          <a:ext cx="11215687" cy="491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AC2EAA0-EDF1-1DD2-C4AE-DDF7964C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890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EDUCATIVA DI STRADA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320BE97-D837-7EE7-6E8E-552ABDB2F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solidFill>
                  <a:schemeClr val="tx1"/>
                </a:solidFill>
              </a:rPr>
              <a:t>Servizio in coprogettazione – ATI Comunità Progetto + Ronda della Carità e Solidarietà + Casa della Carità + Cooperativa Farsi Prossimo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solidFill>
                  <a:schemeClr val="tx1"/>
                </a:solidFill>
              </a:rPr>
              <a:t>Avvio servizio: Giugno 2019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it-IT" sz="2800" b="1" dirty="0">
                <a:solidFill>
                  <a:schemeClr val="tx1"/>
                </a:solidFill>
              </a:rPr>
              <a:t>Il progetto prevede la sperimentazione di una presa in carico «dalla strada» e la costruzione di un progetto individualizzato che metta a sistema, coordini e faccia regia di tutti gli interventi ed i servizi necessari a delineare un percorso di integrazione e di inclusione sociale.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solidFill>
                  <a:schemeClr val="tx1"/>
                </a:solidFill>
                <a:highlight>
                  <a:srgbClr val="FFFF00"/>
                </a:highlight>
              </a:rPr>
              <a:t>Oltre </a:t>
            </a:r>
            <a:r>
              <a:rPr lang="it-IT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80 casi segnalati e monitorati</a:t>
            </a:r>
            <a:r>
              <a:rPr lang="it-IT" sz="2800" b="1" dirty="0">
                <a:solidFill>
                  <a:schemeClr val="tx1"/>
                </a:solidFill>
              </a:rPr>
              <a:t>: </a:t>
            </a:r>
            <a:r>
              <a:rPr lang="it-IT" sz="2800" dirty="0">
                <a:solidFill>
                  <a:schemeClr val="tx1"/>
                </a:solidFill>
              </a:rPr>
              <a:t>presi in carico dall’équipe multidisciplinare dell’Educativa di Strada che monitora anche luoghi pubblici sensibili.</a:t>
            </a:r>
          </a:p>
          <a:p>
            <a:endParaRPr lang="it-IT" dirty="0"/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3F6C4B-B45C-F00A-B953-8A65128D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500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SERVIZI INTEGRATIVI e DI RETE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9B1F5CE-F00F-BAB7-5E63-C8015ECCB774}"/>
              </a:ext>
            </a:extLst>
          </p:cNvPr>
          <p:cNvSpPr/>
          <p:nvPr/>
        </p:nvSpPr>
        <p:spPr>
          <a:xfrm>
            <a:off x="2979738" y="4712097"/>
            <a:ext cx="7966075" cy="1630362"/>
          </a:xfrm>
          <a:prstGeom prst="rect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000000"/>
                </a:solidFill>
              </a:rPr>
              <a:t>Accordo con «</a:t>
            </a:r>
            <a:r>
              <a:rPr lang="it-IT" b="1" dirty="0">
                <a:solidFill>
                  <a:srgbClr val="000000"/>
                </a:solidFill>
              </a:rPr>
              <a:t>Medici Volontari Italiani» e «Stop TB» </a:t>
            </a:r>
            <a:r>
              <a:rPr lang="it-IT" dirty="0">
                <a:solidFill>
                  <a:srgbClr val="000000"/>
                </a:solidFill>
              </a:rPr>
              <a:t>e con </a:t>
            </a:r>
            <a:r>
              <a:rPr lang="it-IT" b="1" dirty="0">
                <a:solidFill>
                  <a:srgbClr val="000000"/>
                </a:solidFill>
              </a:rPr>
              <a:t>ATS</a:t>
            </a:r>
            <a:r>
              <a:rPr lang="it-IT" dirty="0">
                <a:solidFill>
                  <a:srgbClr val="000000"/>
                </a:solidFill>
              </a:rPr>
              <a:t> per screening medico sanitario prima dell’accesso a strutture comunitarie e per attività di sensibilizzazione e formazione/informazione su sani stili di vita e salute: misure igieniche sanitarie e di prevenzione, vaccinazione antinfluenzale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E50FA3D-9E5D-A5FB-B63B-FAEC8F9C2D41}"/>
              </a:ext>
            </a:extLst>
          </p:cNvPr>
          <p:cNvSpPr/>
          <p:nvPr/>
        </p:nvSpPr>
        <p:spPr>
          <a:xfrm>
            <a:off x="3475038" y="1796256"/>
            <a:ext cx="4667250" cy="461963"/>
          </a:xfrm>
          <a:prstGeom prst="rect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000000"/>
                </a:solidFill>
              </a:rPr>
              <a:t>BANCO ALIMENTARE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88C8822-C2F5-083A-F89C-B172EF59C05B}"/>
              </a:ext>
            </a:extLst>
          </p:cNvPr>
          <p:cNvSpPr/>
          <p:nvPr/>
        </p:nvSpPr>
        <p:spPr>
          <a:xfrm>
            <a:off x="1516063" y="2384425"/>
            <a:ext cx="4667250" cy="461963"/>
          </a:xfrm>
          <a:prstGeom prst="rect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000000"/>
                </a:solidFill>
              </a:rPr>
              <a:t>BANCO FARMACEUTICO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A42E59D-421F-30EE-3655-2F562E268CF4}"/>
              </a:ext>
            </a:extLst>
          </p:cNvPr>
          <p:cNvSpPr/>
          <p:nvPr/>
        </p:nvSpPr>
        <p:spPr>
          <a:xfrm>
            <a:off x="1554163" y="3679825"/>
            <a:ext cx="4738687" cy="830997"/>
          </a:xfrm>
          <a:prstGeom prst="rect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 smtClean="0">
                <a:solidFill>
                  <a:srgbClr val="000000"/>
                </a:solidFill>
              </a:rPr>
              <a:t>ASSOCIAZIONE SAN </a:t>
            </a:r>
            <a:r>
              <a:rPr lang="it-IT" sz="2400" b="1" dirty="0">
                <a:solidFill>
                  <a:srgbClr val="000000"/>
                </a:solidFill>
              </a:rPr>
              <a:t>FEDELE ASSISTENZA SANITARIA</a:t>
            </a:r>
          </a:p>
        </p:txBody>
      </p:sp>
      <p:sp>
        <p:nvSpPr>
          <p:cNvPr id="11" name="Rettangolo 1">
            <a:extLst>
              <a:ext uri="{FF2B5EF4-FFF2-40B4-BE49-F238E27FC236}">
                <a16:creationId xmlns:a16="http://schemas.microsoft.com/office/drawing/2014/main" id="{6D7F7284-6063-8F80-2E56-6B48BAEA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1" y="3079353"/>
            <a:ext cx="7720012" cy="400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b="1">
                <a:solidFill>
                  <a:srgbClr val="000000"/>
                </a:solidFill>
              </a:rPr>
              <a:t>FOOD TRACK PER DISTRIBUZIONE PASTI CALDI - ARCA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5096B05C-9EA0-C434-F7C3-640749D1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2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</a:rPr>
              <a:t>L’ACCOGLIENZA RESIDENZIALE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asellaDiTesto 1">
            <a:extLst>
              <a:ext uri="{FF2B5EF4-FFF2-40B4-BE49-F238E27FC236}">
                <a16:creationId xmlns:a16="http://schemas.microsoft.com/office/drawing/2014/main" id="{5537CA39-E93B-967B-DD7B-D284A9B8D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155" y="2091670"/>
            <a:ext cx="845026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800" dirty="0">
                <a:solidFill>
                  <a:schemeClr val="tx1"/>
                </a:solidFill>
              </a:rPr>
              <a:t>Strutture di differenti dimensioni aperte tutto l’anno e tutto il giorno, con tempi di ospitalità limitati </a:t>
            </a:r>
          </a:p>
          <a:p>
            <a:pPr algn="ctr"/>
            <a:r>
              <a:rPr lang="it-IT" altLang="it-IT" sz="2800" dirty="0">
                <a:solidFill>
                  <a:schemeClr val="tx1"/>
                </a:solidFill>
              </a:rPr>
              <a:t>(6 mesi + 6 mesi). </a:t>
            </a:r>
          </a:p>
          <a:p>
            <a:pPr algn="ctr"/>
            <a:endParaRPr lang="it-IT" altLang="it-IT" sz="2800" dirty="0">
              <a:solidFill>
                <a:schemeClr val="tx1"/>
              </a:solidFill>
            </a:endParaRPr>
          </a:p>
          <a:p>
            <a:pPr algn="ctr"/>
            <a:r>
              <a:rPr lang="it-IT" altLang="it-IT" sz="2800" dirty="0">
                <a:solidFill>
                  <a:schemeClr val="tx1"/>
                </a:solidFill>
              </a:rPr>
              <a:t>Progettualità finalizzate all’inclusione sociale ed all’integrazione lavorativa ed abitativa.  </a:t>
            </a:r>
          </a:p>
          <a:p>
            <a:pPr algn="ctr"/>
            <a:endParaRPr lang="it-IT" altLang="it-IT" sz="2800" dirty="0">
              <a:solidFill>
                <a:schemeClr val="tx1"/>
              </a:solidFill>
            </a:endParaRPr>
          </a:p>
          <a:p>
            <a:pPr algn="ctr"/>
            <a:r>
              <a:rPr lang="it-IT" altLang="it-IT" sz="2800" dirty="0">
                <a:solidFill>
                  <a:schemeClr val="tx1"/>
                </a:solidFill>
              </a:rPr>
              <a:t>Gestite dal Comune e/o da soggetti diversi selezionati con procedure di co-progettazione</a:t>
            </a:r>
          </a:p>
          <a:p>
            <a:pPr algn="ctr"/>
            <a:r>
              <a:rPr lang="it-IT" altLang="it-IT" sz="2800" dirty="0">
                <a:solidFill>
                  <a:schemeClr val="tx1"/>
                </a:solidFill>
              </a:rPr>
              <a:t>o di gara. </a:t>
            </a:r>
          </a:p>
        </p:txBody>
      </p:sp>
      <p:sp>
        <p:nvSpPr>
          <p:cNvPr id="39" name="Segnaposto numero diapositiva 38">
            <a:extLst>
              <a:ext uri="{FF2B5EF4-FFF2-40B4-BE49-F238E27FC236}">
                <a16:creationId xmlns:a16="http://schemas.microsoft.com/office/drawing/2014/main" id="{48D5715D-A0FE-192E-3407-BDE30433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458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</a:rPr>
              <a:t>L’ACCOGLIENZA RESIDENZIALE – LE </a:t>
            </a:r>
            <a:r>
              <a:rPr lang="it-IT" sz="2800" b="1" dirty="0" smtClean="0">
                <a:solidFill>
                  <a:schemeClr val="bg1"/>
                </a:solidFill>
              </a:rPr>
              <a:t>STRUTTURE ORDINARIE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1EF1428-3724-E65C-3C7C-1F376FAA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17</a:t>
            </a:fld>
            <a:endParaRPr lang="it-IT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3781316B-FA40-51C2-AD9B-7BB9F0D19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926640"/>
              </p:ext>
            </p:extLst>
          </p:nvPr>
        </p:nvGraphicFramePr>
        <p:xfrm>
          <a:off x="838200" y="1901244"/>
          <a:ext cx="10163174" cy="4054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9874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</a:rPr>
              <a:t>L’ACCOGLIENZA RESIDENZIALE  PER PERSONE CON FRAGILITA’ SANITARIA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0D0253-6DE8-CB21-5AB2-01A21B3785E2}"/>
              </a:ext>
            </a:extLst>
          </p:cNvPr>
          <p:cNvSpPr txBox="1"/>
          <p:nvPr/>
        </p:nvSpPr>
        <p:spPr>
          <a:xfrm>
            <a:off x="1023937" y="1835765"/>
            <a:ext cx="105155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it-IT" altLang="it-IT" sz="2400" b="1" dirty="0"/>
              <a:t>Post acute homeless PAH </a:t>
            </a:r>
            <a:r>
              <a:rPr lang="mr-IN" altLang="it-IT" sz="2400" dirty="0"/>
              <a:t>–</a:t>
            </a:r>
            <a:r>
              <a:rPr lang="it-IT" altLang="it-IT" sz="2400" dirty="0"/>
              <a:t> </a:t>
            </a:r>
            <a:r>
              <a:rPr lang="it-IT" altLang="it-IT" sz="2400" b="1" dirty="0"/>
              <a:t>Via Mambretti, 33 - Fondazione Progetto Arca: </a:t>
            </a:r>
            <a:r>
              <a:rPr lang="it-IT" altLang="it-IT" sz="2400" dirty="0"/>
              <a:t>in convenzione con ATS  e con Regione Lombardia come Unità d’offerta sperimentale per dimissioni ospedaliere protette di persone adulte senza dimora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it-IT" altLang="it-IT" sz="24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it-IT" altLang="it-IT" sz="2400" b="1" dirty="0"/>
              <a:t>Via Saponaro, 40 - Fondazione Fratelli di San Francesco: </a:t>
            </a:r>
            <a:r>
              <a:rPr lang="it-IT" altLang="it-IT" sz="2400" dirty="0"/>
              <a:t>per persone adulte senza dimora con problemi di disabilità, patologie fisiche croniche e dipendenza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it-IT" altLang="it-IT" sz="2400" dirty="0"/>
          </a:p>
          <a:p>
            <a:pPr algn="ctr">
              <a:defRPr/>
            </a:pPr>
            <a:r>
              <a:rPr lang="it-IT" altLang="it-IT" sz="2400" b="1" dirty="0"/>
              <a:t>Moltissime segnalazioni da ospedali per dimissioni protette</a:t>
            </a:r>
          </a:p>
          <a:p>
            <a:pPr algn="ctr">
              <a:defRPr/>
            </a:pPr>
            <a:endParaRPr lang="it-IT" altLang="it-IT" sz="2400" b="1" dirty="0"/>
          </a:p>
          <a:p>
            <a:pPr algn="ctr">
              <a:defRPr/>
            </a:pPr>
            <a:r>
              <a:rPr lang="it-IT" altLang="it-IT" sz="2400" b="1" dirty="0"/>
              <a:t>Tema cruciale: come farsi carico di chi è senza dimora ma in condizioni sanitarie di fragilità e vulnerabilità (disabilità, patologie fisiche croniche, dipendenza, patologie psicologiche/psichiatriche che spesso connotano la </a:t>
            </a:r>
            <a:r>
              <a:rPr lang="it-IT" altLang="it-IT" sz="2400" b="1" dirty="0" err="1"/>
              <a:t>homelessness</a:t>
            </a:r>
            <a:r>
              <a:rPr lang="it-IT" altLang="it-IT" sz="2400" b="1" dirty="0"/>
              <a:t>).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BF540D-639C-19A8-4FEE-BF20014A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56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POLITICHE A CONTRASTO DELLA GRAVE MARGINALITA’ ADULTA 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9368D9-6CB8-5E01-722A-82C69248D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7475"/>
            <a:ext cx="10515600" cy="2514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3600" dirty="0"/>
              <a:t>Il Piano Freddo si inserisce quale attività specifica all’interno di </a:t>
            </a:r>
            <a:r>
              <a:rPr lang="it-IT" sz="3600" dirty="0" smtClean="0"/>
              <a:t>un articolato </a:t>
            </a:r>
            <a:r>
              <a:rPr lang="it-IT" sz="3600" dirty="0"/>
              <a:t>e strutturato sistema di contrasto alla Grave Marginalità Adulta  che è operativo durante l’intero </a:t>
            </a:r>
            <a:r>
              <a:rPr lang="it-IT" sz="3600" dirty="0" smtClean="0"/>
              <a:t>anno e che ora è oggetto di un importante processo di </a:t>
            </a:r>
            <a:r>
              <a:rPr lang="it-IT" sz="3600" dirty="0" err="1" smtClean="0"/>
              <a:t>coprogettazione</a:t>
            </a:r>
            <a:r>
              <a:rPr lang="it-IT" sz="3600" dirty="0" smtClean="0"/>
              <a:t>.</a:t>
            </a:r>
            <a:endParaRPr lang="it-IT" sz="3600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6" name="Immagine 2">
            <a:extLst>
              <a:ext uri="{FF2B5EF4-FFF2-40B4-BE49-F238E27FC236}">
                <a16:creationId xmlns:a16="http://schemas.microsoft.com/office/drawing/2014/main" id="{F3739CCB-D324-DC9A-3714-952A37E15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529D13-6B55-E0B8-4FD6-1B3F0204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116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</a:rPr>
              <a:t>IL PIANO FREDDO </a:t>
            </a:r>
            <a:r>
              <a:rPr lang="it-IT" sz="2800" b="1" dirty="0" smtClean="0">
                <a:solidFill>
                  <a:schemeClr val="bg1"/>
                </a:solidFill>
              </a:rPr>
              <a:t>2024-2025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5E8614F9-A591-DFDD-AE1A-B41007B7AA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363023"/>
              </p:ext>
            </p:extLst>
          </p:nvPr>
        </p:nvGraphicFramePr>
        <p:xfrm>
          <a:off x="1271568" y="1690688"/>
          <a:ext cx="10082232" cy="4953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A97259-981A-4B99-4C4A-9A3745CE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772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</a:rPr>
              <a:t>IL PIANO FREDDO </a:t>
            </a:r>
            <a:r>
              <a:rPr lang="it-IT" sz="2800" b="1" dirty="0" smtClean="0">
                <a:solidFill>
                  <a:schemeClr val="bg1"/>
                </a:solidFill>
              </a:rPr>
              <a:t>2024-2025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5E8614F9-A591-DFDD-AE1A-B41007B7AA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691622"/>
              </p:ext>
            </p:extLst>
          </p:nvPr>
        </p:nvGraphicFramePr>
        <p:xfrm>
          <a:off x="2032000" y="1871663"/>
          <a:ext cx="8128000" cy="426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86A70-B0A7-105E-20D9-E2249D40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083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68" y="149618"/>
            <a:ext cx="10515600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</a:rPr>
              <a:t>IL PIANO FREDDO </a:t>
            </a:r>
            <a:r>
              <a:rPr lang="it-IT" sz="2800" b="1" dirty="0" smtClean="0">
                <a:solidFill>
                  <a:schemeClr val="bg1"/>
                </a:solidFill>
              </a:rPr>
              <a:t>2024-2025: </a:t>
            </a:r>
            <a:r>
              <a:rPr lang="it-IT" sz="2800" b="1" dirty="0">
                <a:solidFill>
                  <a:schemeClr val="bg1"/>
                </a:solidFill>
              </a:rPr>
              <a:t>STRUTTURE COMUNALI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Segnaposto numero diapositiva 36">
            <a:extLst>
              <a:ext uri="{FF2B5EF4-FFF2-40B4-BE49-F238E27FC236}">
                <a16:creationId xmlns:a16="http://schemas.microsoft.com/office/drawing/2014/main" id="{7D732410-5DEF-96DC-F8A5-D3800D06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21</a:t>
            </a:fld>
            <a:endParaRPr lang="it-IT"/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1C7C21FD-A253-6D08-5DA5-27E123E19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597197"/>
              </p:ext>
            </p:extLst>
          </p:nvPr>
        </p:nvGraphicFramePr>
        <p:xfrm>
          <a:off x="1271568" y="1530611"/>
          <a:ext cx="10458878" cy="4817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58878">
                  <a:extLst>
                    <a:ext uri="{9D8B030D-6E8A-4147-A177-3AD203B41FA5}">
                      <a16:colId xmlns:a16="http://schemas.microsoft.com/office/drawing/2014/main" val="2641963414"/>
                    </a:ext>
                  </a:extLst>
                </a:gridCol>
              </a:tblGrid>
              <a:tr h="488551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STRUTTURE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659115"/>
                  </a:ext>
                </a:extLst>
              </a:tr>
              <a:tr h="488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2000" dirty="0">
                          <a:solidFill>
                            <a:srgbClr val="000000"/>
                          </a:solidFill>
                        </a:rPr>
                        <a:t>Mezzanino Stazione Centrale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340078"/>
                  </a:ext>
                </a:extLst>
              </a:tr>
              <a:tr h="488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2000" dirty="0" smtClean="0">
                          <a:solidFill>
                            <a:srgbClr val="000000"/>
                          </a:solidFill>
                        </a:rPr>
                        <a:t>Via</a:t>
                      </a:r>
                      <a:r>
                        <a:rPr lang="it-IT" altLang="it-IT" sz="2000" baseline="0" dirty="0" smtClean="0">
                          <a:solidFill>
                            <a:srgbClr val="000000"/>
                          </a:solidFill>
                        </a:rPr>
                        <a:t> Don Carlo San Martino, 10</a:t>
                      </a:r>
                      <a:endParaRPr lang="it-IT" altLang="it-IT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401157"/>
                  </a:ext>
                </a:extLst>
              </a:tr>
              <a:tr h="488551">
                <a:tc>
                  <a:txBody>
                    <a:bodyPr/>
                    <a:lstStyle/>
                    <a:p>
                      <a:pPr algn="l" eaLnBrk="1" hangingPunct="1">
                        <a:defRPr/>
                      </a:pPr>
                      <a:r>
                        <a:rPr lang="it-IT" sz="2000" dirty="0" smtClean="0"/>
                        <a:t>L.go</a:t>
                      </a:r>
                      <a:r>
                        <a:rPr lang="it-IT" sz="2000" baseline="0" dirty="0" smtClean="0"/>
                        <a:t> Balestra, 3 - Mercato </a:t>
                      </a:r>
                      <a:r>
                        <a:rPr lang="it-IT" sz="2000" baseline="0" dirty="0" err="1" smtClean="0"/>
                        <a:t>Giambellino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320308"/>
                  </a:ext>
                </a:extLst>
              </a:tr>
              <a:tr h="488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2000" dirty="0">
                          <a:solidFill>
                            <a:srgbClr val="00B050"/>
                          </a:solidFill>
                        </a:rPr>
                        <a:t>Via San Marco, </a:t>
                      </a:r>
                      <a:r>
                        <a:rPr lang="it-IT" altLang="it-IT" sz="2000" dirty="0" smtClean="0">
                          <a:solidFill>
                            <a:srgbClr val="00B050"/>
                          </a:solidFill>
                        </a:rPr>
                        <a:t>49 – Associazione «Senza Margini»</a:t>
                      </a:r>
                      <a:endParaRPr lang="it-IT" altLang="it-IT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001605"/>
                  </a:ext>
                </a:extLst>
              </a:tr>
              <a:tr h="488551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it-IT" altLang="it-IT" sz="2000" dirty="0" smtClean="0">
                          <a:solidFill>
                            <a:srgbClr val="000000"/>
                          </a:solidFill>
                        </a:rPr>
                        <a:t>Scuola Manara di Via Fratelli Zoia</a:t>
                      </a:r>
                      <a:endParaRPr lang="it-IT" altLang="it-IT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459065"/>
                  </a:ext>
                </a:extLst>
              </a:tr>
              <a:tr h="510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2000" dirty="0" smtClean="0">
                          <a:solidFill>
                            <a:srgbClr val="00B050"/>
                          </a:solidFill>
                        </a:rPr>
                        <a:t>Via Balsamo Crivelli - Associazione «Sviluppo &amp; Promozione»</a:t>
                      </a:r>
                      <a:endParaRPr lang="it-IT" altLang="it-IT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260492"/>
                  </a:ext>
                </a:extLst>
              </a:tr>
              <a:tr h="417141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it-IT" altLang="it-IT" sz="2000" dirty="0" smtClean="0">
                          <a:solidFill>
                            <a:srgbClr val="000000"/>
                          </a:solidFill>
                        </a:rPr>
                        <a:t>Via </a:t>
                      </a:r>
                      <a:r>
                        <a:rPr lang="it-IT" altLang="it-IT" sz="2000" dirty="0" err="1" smtClean="0">
                          <a:solidFill>
                            <a:srgbClr val="000000"/>
                          </a:solidFill>
                        </a:rPr>
                        <a:t>Cenisio</a:t>
                      </a:r>
                      <a:r>
                        <a:rPr lang="it-IT" altLang="it-IT" sz="2000" dirty="0" smtClean="0">
                          <a:solidFill>
                            <a:srgbClr val="000000"/>
                          </a:solidFill>
                        </a:rPr>
                        <a:t> (Centro Socio Ricreativo Culturale Anziani)</a:t>
                      </a:r>
                      <a:endParaRPr lang="it-IT" altLang="it-IT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215983"/>
                  </a:ext>
                </a:extLst>
              </a:tr>
              <a:tr h="470263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it-IT" altLang="it-IT" sz="2000" dirty="0" smtClean="0">
                          <a:solidFill>
                            <a:srgbClr val="000000"/>
                          </a:solidFill>
                        </a:rPr>
                        <a:t>Via Marsal</a:t>
                      </a:r>
                      <a:r>
                        <a:rPr lang="it-IT" altLang="it-IT" sz="2000" baseline="0" dirty="0" smtClean="0">
                          <a:solidFill>
                            <a:srgbClr val="000000"/>
                          </a:solidFill>
                        </a:rPr>
                        <a:t>a </a:t>
                      </a:r>
                      <a:r>
                        <a:rPr lang="it-IT" altLang="it-IT" sz="2000" dirty="0" smtClean="0">
                          <a:solidFill>
                            <a:srgbClr val="000000"/>
                          </a:solidFill>
                        </a:rPr>
                        <a:t>(palestra</a:t>
                      </a:r>
                      <a:r>
                        <a:rPr lang="it-IT" altLang="it-IT" sz="2000" baseline="0" dirty="0" smtClean="0">
                          <a:solidFill>
                            <a:srgbClr val="000000"/>
                          </a:solidFill>
                        </a:rPr>
                        <a:t> Casa delle Associazioni</a:t>
                      </a:r>
                      <a:r>
                        <a:rPr lang="it-IT" altLang="it-IT" sz="20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it-IT" altLang="it-IT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494283"/>
                  </a:ext>
                </a:extLst>
              </a:tr>
              <a:tr h="488551">
                <a:tc>
                  <a:txBody>
                    <a:bodyPr/>
                    <a:lstStyle/>
                    <a:p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69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823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68" y="149618"/>
            <a:ext cx="10515600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</a:rPr>
              <a:t>IL PIANO FREDDO </a:t>
            </a:r>
            <a:r>
              <a:rPr lang="it-IT" sz="2800" b="1" dirty="0" smtClean="0">
                <a:solidFill>
                  <a:schemeClr val="bg1"/>
                </a:solidFill>
              </a:rPr>
              <a:t>2024-2025 :</a:t>
            </a:r>
            <a:br>
              <a:rPr lang="it-IT" sz="2800" b="1" dirty="0" smtClean="0">
                <a:solidFill>
                  <a:schemeClr val="bg1"/>
                </a:solidFill>
              </a:rPr>
            </a:br>
            <a:r>
              <a:rPr lang="it-IT" sz="2800" b="1" dirty="0" smtClean="0">
                <a:solidFill>
                  <a:schemeClr val="bg1"/>
                </a:solidFill>
              </a:rPr>
              <a:t>STRUTTURE </a:t>
            </a:r>
            <a:r>
              <a:rPr lang="it-IT" sz="2800" b="1" dirty="0">
                <a:solidFill>
                  <a:schemeClr val="bg1"/>
                </a:solidFill>
              </a:rPr>
              <a:t>CONVENZIONATE CON ENTI DEL TERZO SETTORE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Segnaposto numero diapositiva 36">
            <a:extLst>
              <a:ext uri="{FF2B5EF4-FFF2-40B4-BE49-F238E27FC236}">
                <a16:creationId xmlns:a16="http://schemas.microsoft.com/office/drawing/2014/main" id="{7D732410-5DEF-96DC-F8A5-D3800D06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22</a:t>
            </a:fld>
            <a:endParaRPr lang="it-IT"/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1C7C21FD-A253-6D08-5DA5-27E123E19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629822"/>
              </p:ext>
            </p:extLst>
          </p:nvPr>
        </p:nvGraphicFramePr>
        <p:xfrm>
          <a:off x="1271568" y="1645321"/>
          <a:ext cx="10493712" cy="25797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93712">
                  <a:extLst>
                    <a:ext uri="{9D8B030D-6E8A-4147-A177-3AD203B41FA5}">
                      <a16:colId xmlns:a16="http://schemas.microsoft.com/office/drawing/2014/main" val="2641963414"/>
                    </a:ext>
                  </a:extLst>
                </a:gridCol>
              </a:tblGrid>
              <a:tr h="42996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STRUTTURE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659115"/>
                  </a:ext>
                </a:extLst>
              </a:tr>
              <a:tr h="42996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it-IT" altLang="it-IT" sz="2000" b="1" dirty="0" smtClean="0"/>
                        <a:t>OPERA</a:t>
                      </a:r>
                      <a:r>
                        <a:rPr lang="it-IT" altLang="it-IT" sz="2000" b="1" baseline="0" dirty="0" smtClean="0"/>
                        <a:t> CARDINAL FERRARI</a:t>
                      </a:r>
                      <a:r>
                        <a:rPr lang="it-IT" altLang="it-IT" sz="2000" b="1" dirty="0" smtClean="0"/>
                        <a:t> </a:t>
                      </a:r>
                      <a:endParaRPr lang="it-IT" alt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152002"/>
                  </a:ext>
                </a:extLst>
              </a:tr>
              <a:tr h="42996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it-IT" altLang="it-IT" sz="2000" b="0" dirty="0" smtClean="0"/>
                        <a:t>Via</a:t>
                      </a:r>
                      <a:r>
                        <a:rPr lang="it-IT" altLang="it-IT" sz="2000" b="0" baseline="0" dirty="0" smtClean="0"/>
                        <a:t> Boeri, 3</a:t>
                      </a:r>
                      <a:endParaRPr lang="it-IT" altLang="it-IT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0808"/>
                  </a:ext>
                </a:extLst>
              </a:tr>
              <a:tr h="429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altLang="it-IT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340078"/>
                  </a:ext>
                </a:extLst>
              </a:tr>
              <a:tr h="4299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it-IT" altLang="it-IT" sz="2000" b="1" dirty="0"/>
                        <a:t>FONDAZIONE FRATELLI DI SAN FRANCESCO: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401157"/>
                  </a:ext>
                </a:extLst>
              </a:tr>
              <a:tr h="429962">
                <a:tc>
                  <a:txBody>
                    <a:bodyPr/>
                    <a:lstStyle/>
                    <a:p>
                      <a:pPr algn="l" eaLnBrk="1" hangingPunct="1">
                        <a:defRPr/>
                      </a:pPr>
                      <a:r>
                        <a:rPr lang="it-IT" altLang="it-IT" sz="2000" b="0" dirty="0"/>
                        <a:t>Via Saponaro, 40 </a:t>
                      </a:r>
                      <a:endParaRPr lang="it-IT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320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085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68" y="149618"/>
            <a:ext cx="10515600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</a:rPr>
              <a:t>IL PIANO FREDDO </a:t>
            </a:r>
            <a:r>
              <a:rPr lang="it-IT" sz="2800" b="1" dirty="0" smtClean="0">
                <a:solidFill>
                  <a:schemeClr val="bg1"/>
                </a:solidFill>
              </a:rPr>
              <a:t>2024-2025 :</a:t>
            </a:r>
            <a:br>
              <a:rPr lang="it-IT" sz="2800" b="1" dirty="0" smtClean="0">
                <a:solidFill>
                  <a:schemeClr val="bg1"/>
                </a:solidFill>
              </a:rPr>
            </a:br>
            <a:r>
              <a:rPr lang="it-IT" sz="2800" b="1" dirty="0" smtClean="0">
                <a:solidFill>
                  <a:schemeClr val="bg1"/>
                </a:solidFill>
              </a:rPr>
              <a:t>LE PERSONE ACCOLTE E LE NOVITA’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Segnaposto numero diapositiva 36">
            <a:extLst>
              <a:ext uri="{FF2B5EF4-FFF2-40B4-BE49-F238E27FC236}">
                <a16:creationId xmlns:a16="http://schemas.microsoft.com/office/drawing/2014/main" id="{7D732410-5DEF-96DC-F8A5-D3800D06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23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106105" y="1624798"/>
            <a:ext cx="10457132" cy="47679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SONO OLTRE 600 LE PERSONE INVIATE NELLE STRUTTURE DEL PIANO FREDDO PER L’ ACCOGLIENZA DAL 25 NOVEMBRE 2024 AD OGGI. HANNO ULTIMATO TUTTO L’ITER SANITARIO: TEST MANTOUX E VISITA MEDICA</a:t>
            </a:r>
          </a:p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(DI QUESTI OLTRE 460 EXTRACOMUNITARI E MOLTISSIMI AL PRIMO PIANO FREDDO)</a:t>
            </a:r>
          </a:p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ALCUNE STRUTTURE SENZA DOCCE SONO STATE ORGANIZZATE CON ALATHA E CON CITY ANGELS DOCCE ITINERANTI CON CAMPER MOBILI PER L’IGIENE PERSONALE.</a:t>
            </a:r>
          </a:p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 STANNO ORGANIZZANDO NELLE STRUTTURE INCONTRI CON STOP TB DI SENSIBILIZZAZIONE ED INFORMAZIONE SU SANI STILI DI VITA E PREVENZIONE MALATTIE RESPIRATORIE INFETTIVE.</a:t>
            </a:r>
          </a:p>
          <a:p>
            <a:pPr algn="ctr"/>
            <a:endParaRPr lang="it-IT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STIAMO ATTIVANDO UNA SPERIMENTAZIONE CON ASST FATEBENEFRATELLI/SACCO E CON EMERGENCY ONG ONLUS PER UN’OSPITALITA’ TEMPORANEA SOLO NOTTURNA A BASSA SOGLIA IN DON CARLO SAN MARTINO DI 5 PERSONE INTERCETTATE NEL LORO PRONTO SOCCORSO E VALUTATE COME CRONICHE PER AGGANCIARLE AI SERVIZI SIA SANITARI TERRITORIALI CHE SOCIALI.</a:t>
            </a:r>
          </a:p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NEI DIECI CENTRI A DISPOSIZIONE CI SONO ALCUNE DECINE DI POSTI LIBERI.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tos"/>
              </a:rPr>
              <a:t>Dal 25/11 a oggi abbiamo inviato in struttura </a:t>
            </a:r>
            <a:r>
              <a:rPr kumimoji="0" lang="it-IT" altLang="it-IT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tos"/>
              </a:rPr>
              <a:t>589 persone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tos"/>
              </a:rPr>
              <a:t>, ci stiamo avvicinando a quota 600: 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tos"/>
              </a:rPr>
              <a:t/>
            </a:r>
            <a:b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tos"/>
              </a:rPr>
            </a:b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tos"/>
              </a:rPr>
              <a:t>  </a:t>
            </a:r>
            <a:r>
              <a:rPr kumimoji="0" lang="it-IT" altLang="it-IT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tos"/>
              </a:rPr>
              <a:t> 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tos"/>
              </a:rPr>
              <a:t>       </a:t>
            </a:r>
          </a:p>
        </p:txBody>
      </p:sp>
      <p:sp>
        <p:nvSpPr>
          <p:cNvPr id="6" name="AutoShape 2" descr="data:image/png;base64,iVBORw0KGgoAAAANSUhEUgAAA/0AAAE9CAYAAABZSAL9AAAAAXNSR0IArs4c6QAAAARnQU1BAACxjwv8YQUAAAAJcEhZcwAADsMAAA7DAcdvqGQAAErNSURBVHhe7d1/aDvxf9j3l0b/WwZfSLYuTUPyTSQXbC9Nw0ipTLuurAmS8wWPficYhTpQkNJujTSoCR0ifxSPUvzHpDSssyAwF8KYlhKX1BLNOpY0tULLSEMiG2IpSUdIw3dLoIX8r71/3el9p7vTSZb8kc7PB5xl3Z1Op9Pd+96v9y+VForswMvLi5ydnblnAHCYSKsAgLQQ8HE94NitO4f/PfcIAAAAAAAKhqAfAAAAAICCIugHAAAAAKCgStPpdCd9+gEAAAAAwGFhID8AnwppFQCQFgI+rgccOwbyAwAAAADgkyLoBwAAAACgoAj6AQAAAAAoKIJ+AAAAAAAKiqAfAAAAAICCIugHAAAAAKCgCPoBAAAAACgogn4AAAAAAAqKoB8AAAAAgIIi6AcAAAAAoKAI+gEAAAAAKCiCfgAAAAAACoqgHwAAAACAgiLoBwAAAACgoAj6AQAAAAAoKIJ+AAAAAAAKiqAfAAAAAICCIugHAAAAAKCgStPpdOH+B4DCO5//cfcfAHxei698xf0H4O995cr9Bxyvv/BHbt1/q0oLxf3/Li8vL3J2duaeAcBhKv2jf+f+A4DPi6AfWCLoRxH8jT/5s+6/VTTvBwAAAACgoAj6AQAAAAAoKIJ+AAAAAAAKiqAfAAAAAICCIugHAAAAAKCgGL0fwKfC6P3I7/8Qufqv3P+ev/orIl/7LvfE+b2/L/LX/pZ74vzA/y7y1/+ie/JbIj/2fSK/of//YZHHnpm7nB/My7teyr5F3hNIx+j9+fT/G5HOi8joF0Rqbp7W+vMiA/UYmf+7Ihd/WWTinho/pI7133T/K8HrtObfFbn/0+6JFnt9sO34ewX7pPnvH9/XxH1EIkbvV37nN+V//Nqvy2+7p1HfLH/p5/6s/Gffrv5NWu/rf0Z+ovtH829D/lB+8a/8U/mHv6b//075kV/9XjnV/xrfkP/te39Znr/nP5Ef/wffLd/i5obz3bNQ8N5g9H4AALb2J/6OCrT/rZ3+6veL/JQKvv8nFXQHfu4HbMCvA25/vZ9XQfmP/X23ku9/Ua9RQfxaOdbz901PBPzAFzH/GZGSDth1kK+CbD3N/lu14B+r+SoYn9vVQtUzFZD/g+j8+S/bgF8vy+tWvS+wE9/+3fLf/eqV/ISafvzmm82sr978F+b5T/yqDdZ//6d/SX5UB/U60PbX/Zlflh/9K78pv59jG8bvfEN+RQX8X/0evc6/ll//53Z2LrowwL2HmQj4cyHoBwAgr6/9vAru1aMO6H9Fz1DB/0/9S/X4w9GA+2v/swrI1eNv/KzI79lZxp/4fvv4Uz9hH9PkXQ/AQbj7Sfs48mr1y18X6ekA/kXk6XftvEDjP1d/YvPNNn5ILbNPs6ntVtXDRL1mbOcAe/YN+T/v/kA9fqf8iBdof8tf/lPyl75H/fNr/0ZefsfOW+f3/9m/kd9W2/nB/+GPyVfV8+df+IZdgL0h6AcAYBPf7gLy3/0tFfg/2f9/4NI+hr5L5Dv0478U+b/92vr/0rYCWFuLn3c9AF/cv3BN9lXAHm9Gf6IjGmX4y/YxcPJnbNAeznfbaP5Z+zSPrm5JoFDbjw/xz3/PNq3/+rd6TfG1b5L/8EQ//oH8yj/7QzMnmys80Nv59j8q36cLDH7m9+TVLsSeEPQDALCJb4tmd1IFhQNxX7uxj+tq8fOs9xt/S+TqK276gWirAgBfXOU73T9x3ybSOBOZ/F+2if/4l+zsK7+P/xqVr4s01SO1/fjS/qOv2qb8ubjCg69+9d9Xf79Jzn7QNvH/Jz+dp8BA+bVfl7/9vY/yo2b6JfnFnK0LPjuCfgAANvG7Oesjfkc3+1e+LTbon/xFkR//YfWoa/F/085KlGO9SJ/+nxf5VjcfwEGY/Wv7eB70ZfZcBk38/4XI7T9W/ye0FFjn/u/aR2r78SX9v7+tm/2L/LHv+CbzmOX1F/RF8c3yfX/Orvstf8428f/tf/IN+X0zZ41In35vnABkIugHAGATJpj/fpH/VAXz36o77is/75r5h35L5P/Rj2q9pED8+37U9vn/KfU60w0gRd71AOzVW6xPvnEmUtGPf9w21deD9sVr3N/cMOanap24smvi3/kxO4Bf7782szfzp+24Abq2/9V1JQD24jv+AxOcrzbF/0P5/9704zfLf7z2PvUN+XVTQPUH8g+/5mrrg9H+NxgTAJsj6AcAIC89Uv/Pq8cfuLHB/Lf+NTuwX7zv/c/9iP3ZvWC9Fd+lcvp/Rz2q1+ntpcq7HoB9MLXxSud/tY+aHqlf97+vqmVlPePbRLo/pP+J1rjr9cxP66llbbXOCtfE31CPl0nr5ND+723hwUC3FgD25du/W37w6/qfaFP83//pf2V/eu/rJ+tr3YOm/eGI/nayI/3nHRMA2yDoBwAgi99vXo/Ur3+n3x+p/6//2+VP+fnr/fian9ALCwzWyFov0qdfTf5PCQJ4Nz0C/0I3odc/vffn7VT5Sfsb+88mALJqf9P+RJ+ucY+v5/9Of1xQqBAWIGzDK3QA9um0awP03777p65P/aP87bs/kIufzPPTeX8ovziINu0PhE387+bLVgRpffcj89V0y8j/eZQWivv/XV5eXuTsLCiuBIDDVPpH/879BwCf1+IrX3H/Afh7X7ly/wHH62/8yZ91/62iph8AAAAAgIIi6AcAAAAAoKAI+gEAAAAAKKjSdDrdSZ9+ADgG5/OE300CgE+GPv3AEn36UQR/4Y/cuv9WMZAfgE+FtAoASAsBH9cDjt26c5jm/QAAAAAAFBRBPwAAAAAABUXQDwAAAABAQRH0AwAAAABQUAT9AAAAAAAUFEE/AAAAAAAFRdAPAAAAAEBBEfQDAAAAAFBQBP0AAAAAABQUQT8AAAAAAAVF0A8AAAAAQEER9AMAAAAAUFAE/QAAAAAAFBRBPwAAAAAABUXQDwAAAABAQRH0AwAAAABQUAT9AAAAAAAUFEE/AAAAAAAFVZpOpwv3PwAAAAAAKJDSQnH/v8vLy4ucnZ25ZwBwmEirAIC0EPBxPeDYrTuHad4PAAAAAEBBEfQDAAAAAFBQBP0AAAAAABQUQT8AAAAAAAVF0A8AAAAAQEER9GMHxtIqlaRUaqn/tLn0L/Rzf54WzNfzluu0litY875c6Nde9NVa8W0HUt4jeG3idCH9edr2AGDHxq1YGhRMNv2Z9y9W5gEoCj+f4qZYhidIAy76czdnKZo+6PyLWwAcnDXneuxeGDnfI8s4z/eJoB97NpDbxCu4LJeNqvlv8Bi7CT4NZaIeq41LtVaK+ZMM1UrVqt7GQMJNlNvyvFiI/iXKWc9uv9qbmeeLxbO0UzcIADtWu3dpz3IaNdX85pXUVIh/N2zILJw/kPpKCSiAY9cceWnAfc3NtRUQ19IVl1WJ0AF/xUsfyL/gGKSe6/Wp9GZu/qwn0rm2wb0O+P1lo3PpVCgA3xeCfuyPCsj1vWzSuUu8gMvtruj8r4r6veVzedLRvFrSzbjD2YIBtc5Dw7xHvOAAAA7OvC+3g6r0bnRmqCb3z+2wYLNyqlKy6ZtKAQEUn7r+VZDz3K64576x3HVEeg/L9AE4WvM3mcq5nAQnc/lEPbPmb1NdwyeXwbLalcrZT+WNG+FeEPRjjxrSNUXYabX9NbmyUf+ypt7V4NuasDT6hqhW0uuUL8U0GIgUHADA4RmrnPyk2U2osbNpWmbrJgBHaVDfsOmyCZJEhtfB69REKyAcgcRzvdyWrm7JZrqw6W4AdZn2Hsx9sHyiwv/Jq8zcqtZEXqMzsCME/diriqvNT6vtr9moP6ypD5r2N6/SQ34ZP8pAPVRPdQl50E0grWABAA7BWB5VwhVJ28K+jHUZNEfyTPtdoEDK0n52zZbVZFo152m6PHs1+aDGg3utemF1UF8d/wg4GNnneu3edWErVaQjPXkI7nW1ezc/KCy4lanO0mMvCPqxZzW5N51YdVCeUHRnmvIopqZ+2bQ/O+Y3Ib80XHug8qVt4j8ZPtE0FsBBmvdvZVDtiWnZH/D6/M9Ob1WGh76MQFHZLo1ey8ZMfnNo26JxSptnHInouW7Hr3i8cve6xlAqXksAXSAQ3AcXi66c6zAAe0HQj/2r3ZiBaiadR3kNOvKEvCb+fTc4X+8ms2m/ifllIp2KKxmsdEypuIr65Yl7IoCDY5vvN7vpfXRt4SV9GYHCMs32q2IaKWapnJIW4Lh553q8wLvcflAxwUSGSRl205I3u+IP2yPoxwcoS/uhpy7/gQxMwB4VNvHv6OB9WYOfKGjaH47I70oOzdgBKYkIAHxBJtMTz8jonxf12uvark1e7R6AozZuRfvwmzE9/EHL0piafS8/M76TzmRN3gj4grLO9ZV++27srvOVm50e5X+wpuIP70HQj49hBvJw/8cFTfy1zBviXPq30ab9gbCJf8rYAQDwZbhB+uIZGZ2xn9ZdP8aSVPRo3bN7MjtAQdSu9M+PBX2VS1Kf9mQW/mKHbfJc0n2cVQA06VTMOvb3y21FiXqxfa0KhJojfrIPhyvzXI/327c3OzG/6KcLv4P5JT3A34yxbfaotNDVpDvw8vIiZ2dn7hkAHCbSKgAgLQR8XA84duvOYWr6AQAAAAAoKIJ+AAAAAAAKiqAfAAAAAICCKk2n05306QcAAAAAAIeFgfwAfCqkVQBAWgj4uB5w7BjIDwAAAACAT4qgHwAAAACAgiLoBwAAAACgoAj6AQAAAAAoKIJ+AAAAAAAKiqAfOYylVSpJKTa1xm5xyvLScgVlLv2L+DoX0p+7xYF5Xy4i66gpsh33Xhd9tcUk/vu01Nq+vJ8j/joA2EZCuuenZ+NWZNnFSoII4JjN+xfeNe7lLWLX/so6sbxQJBsEHLBxy56z/v0seh3Ezmfugx+GoB/5VXsyWyxksZhJryoyqMeC9nC5m+5rdr65oCvSmTRl5C+fNWRYWd4ETaJQ6cikOQrXmdk3ygjyY+ZPMpyoXamq18lAHpNulOs+BwDsUHPkpXtBuqgLGetT6c3c/FlPpHNNWgQUxljuho0wXzRqDqQeRDu1+2WaEC5X85tXUtNpg8oLqcTBLlMLyKfgKKj8fn3alKbOggfmfbn2rgOdrx/Ug7w/98GPRNCPLZTl5Fw/TuR1ZmZk0Bf0QD3qgP9e3cw85bY8h/PUzbGjonW9Xpgp1qs8mMBcJkN5ypEIzJ+Gaq+a0n1oiAn7E6P+wCafAwB2aP4mUzmXk7J7Xj5RzwAUR03un9sqp2FVTlWuZPqWXIGhAqPbQVV6Nyr/M36Ugc7HtN0razcqH0Q+BYduLv1bdeZ2b+TUzTF0Xt+7DsqXOn8+lTd9IXAf/FAE/djCWB51HK9uSleRKD6BuXkppvQ6Q+p6y8B8uDbqdwUHehvlS2nYqF/NTbPB5wCALQ3qQdNFr7ZOZYS6uubPNOfV3QDqMu09SJDPB1AkNn9SbVyGwY9vfKdbOXbN9T9/m4pUT6XilgWmJkoCDtO8fy2d85F49XbJZq8qR+8Cfe6DH4qgH/lNOlIxGde6DEwT+VjNfbg8lrlVqqfu9rXSZ3/ZvD+NKR3PwxUc2Pcqy6WN+uU23k5o3ecAgJ0oS/vZNVs0zRpFOl6Xptq9a/Kruz9JTx7I6QDFEvZXVvmN5kieE69xWwHRTK19CCo/gAOlm/B3zsVvqZvMtgao9m7CfDf3wY9D0I/8XF94089eBc7X8WA60qf/OVJSNwnapZkm/Xr5SHT3tTxmr7rZv8h52P4n2dhU21elcWnXs02I1HsPn6LN6dZ9DgDYg3K7q9K9YKwRO3Do45UrEGgMpZI0uCmA4+X13Z+d3iZWdMz7t6YCQrfsTzYXXfkPHCYVyF935Hy0vgJt3IoH9twHPxJBPzaWGkwnqV3Z4D6zmb1SOTXbXF0vuNlVJWgskCxoqj+RTsW1ItCDAppZyeMBbPQ5AOC9TP9Fm5bFM/p2/JI83ZgAHKNIX+aQbfbf7Hp9nnW1/uRV4l3411V8AF/GTHTd3LIbmx64W53CnUpkEG49qn992pOZ17+f++DHIujH5kwfHPU46chdZiSv1eTeDEk7kHrWCPzBNmPN8U0fIR25u75uqYKm/cFot0HJuh0FMDkB2ehzAMBmxq1ojYXpt1ttiG6MtJKxd788QsYeKAjdndH7bTI70LA3aJligp74uEKmssT79aHxnfn1I8YewmFS+Xwv3x38MpbJj5sAX/fVXw34Ne6DH4ugH1upXZkIPTo6fthX3k2Rn6YZSTOyvG6CdH/gPt2vRwfppnTQrVfRJeD6567i/YTi72V+IWDZtD8Q1uZ37hJbGiR+DgDYgdrV+bLlkZoimR6VLtp+jG65+4mutV0iARwHPaDwtB5e//YS95tAu8H9vP7NlgqiZj2ZBjWn5ifNGHsIR8oUWqnHpBiB++CHKi10scwOvLy8yNnZmXsGAIeJtAoASAsBH9cDjt26c5iafgAAAAAACoqgHwAAAACAgiLoBwAAAACgoErT6XQnffoBAAAAAMBhYSA/AJ8KaRUAkBYCPq4HHDsG8gMAAAAA4JMi6AcAAAAAoKAI+gEAAAAAKCiCfgAAAAAACoqgHwAAAACAgiLohzOWVqkkpVJL/ec/j04tu1DZbnlpuYIyl/5FfJ0L6c/d4sC8LxeRddQU2Y57r4u+2mIS/32CzxfI+znirwOAfOb9C5OuXKwkbta4ZdOdtOUAjlfa9R/Mt1NyHoO0Acdkq3vduOWuAc71fSPoR7ZqT2aLhSwWM+lVRQb1WFCee7mb7mt2vrnIK9KZNGXkL581ZFhZ3vxMAlLpyKQ5CteZ2TfKCPJj5k8ynKhdqarXyUAek+6s6z4HAGzMFhpeS9ekK4lUWlifNqWZthzAkcq6/sdyN2yE+aNRcyD1SGWGQtqAo7HtvU69rj6V3iyIAXoinWvy33tC0I+cynJyrh8n8jozM2LWLffpi3ygHnXAfy+uGMAqt+U5nKduih0Vrev1gsICpdx+sInKZChPORKG+dNQ7VVTug8N0S8bJEb9gU0+BwBkqcm9ysg8tyvuedxc+rcDaXZv5NTNAVAUWde/WvbcVjkOq3KqcifTN68ig7QBx2TLe938TaZyLifBhVA+Uc+wLwT9yGksjzpOV8HzVSRKD6xb7hk/il31ygX3KVLXWwbmw7VRvys40NsoX0rDRv1qbpoNPgcAvMO8fy2d85F4ZZoAPh2bT6k2LsNCANIGFEnq+VxuS1e3cjHdW3RX3LpMew/SDi4E7BRBP7JNOlIx/WzqMjBN4GM187mX6ynaZL566koEV/rsr+8/b0rF83AFB/a9ynJpo365jbcdWvc5AGCXVLp33TmPtGIC8ImEfZlVvqM5kucg0iFtQJGsOZ9r9657i+7yKz15IOLfG4J+ZHN93U0/ehUYX8eD5ZzLbX/850jp3SRoP2+a9OvlI2naOWvNXnWzf5HzsE1QsrGptq9K49KuV760TfwnwyevGZ2y7nMAwM7MpX/dkfMRhYvAp1W7d3kjlfc4vXUVHqQNKJJ157MdC+Dxyl0HjaFUkgb0xk4Q9COX1GDZWbc8onZlg/vMZvZK5dRsc3W9ubxN9WNVgsYCyYKm+hPpVFwrAj0ooJmVPB7ARp8DALYyE11uOai7dMkMaqrSnU4l/wClAArD5j2m8jYnbUCRZJ/P4/6taV1740oE7JhdebruYhsE/cjH9LtRj5OO3CVF6uuWR9TkfqRXHkg96yYWbDPWHN/0DVKJhjS72f1+gqb9vVlYmm5KEu0ogMmJykafAwC2YQc9WqZL9ldDTFrlDe4FoKB0t0ZvtH474LAe0Iy0AUWSfT7X9ABdk1cJx812v7a1rhUvtkPQj9xqVyYCTx39PnG5Cp6XffrVFNzkTLO2kTQjy+smSPcH7tN9fXSQbkoF3XoVFfE3RyrxiPcPir+X+YWAZdP+QFib37lLbGmw7nMCQD626WKkdkM953eIgc8g4/rXAwtP6zavoqZKR6Q3o0k/jtWW9zoVC9j+/PY60K1x1YXAAJZ7UlroopcdeHl5kbOzM/cMAA4TaRUAkBYCPq4HHLt15zA1/QAAAAAAFBRBPwAAAAAABUXQDwAAAABAQZWm0+lO+vQDAAAAAIDDwkB+AD4V0ioAIC0EfFwPOHYM5AcAAAAAwCdF0A8AAAAAQEER9AMAAAAAUFAE/QAAAAAAFBRBPwAAAAAABUXQjy2NpVUqSanUkvG8Lxfm/6TpQvpz9xKZS/8imK9e5+ZabnsXfbWWz3sfN8fK2lbasmB+MC9t2wCwO/P+hUmPLpaJYShrGYACGbfMtb46LfMgpAcohNi57p/PwTkeTC0y4B+GoB/vV27L82Ih+tcfZ72qmVXtzczzxeJZ2mUzS13pTzKcqGVVvc5AHt9zoefe1kBuuXkC+CJsweK1dMUljZ6sZQAKp3bv8kXLadRU85tXUiM9QGGoc7k+ld7Mneeznkjn2lYAzvtyPWzIzJ3/OmYY1Kl4+ygE/fgw86ehTKQp3YeGmFD9HVF/rm1Vq2bZpHNHggLgC6jJvcrYPLcr7rkvaxmAwlMB0O2gKr2bmnpCeoCCmL/JVM7lJKjwK5+oZ46uJHxuS7joUufhp/JG3dyHIOjHBxnLXWdiS7TLl9KwkfqWwXjebTWka4rMqe0HAACHY3zXkUmzu2wNCRSBCuy7zYHUTbcV3a22LtPeQ/J5PnuViV9AgL0i6MfHGD+q0FukeqpLsctyaSP17YLxDbZVaXdFt56jth8AAByGsTyqjEzzStfyA8VSu9ddV3TgX5GO9OQhMeKfS/92INXejXAVfAyCfnyIsb67SVUal/bCt016VDA+fFKX/WY221ZN7k2nOV0oMLOzAAAAvpB5/1YG1Z6Ylv1AodjxKR6vXL/9xlAqkUG9rXErq0AA+0DQjw9gS7RVWC6dihuxs9JRz/SsoTxtFPVvsa3ajRkYZ9J5lNewYxEAAMBHs10Um91l32agKOIFWuX2g8qDT2ToZdDHrZLUpz2Zef37sX8E/di/oDl+OKL/ctROHbz7CcFaW22rLO2HnlTVKwemwAAAAODjmaBImkLLfhRR+eRcZcdfJWxb635t69x03Lc/nU3A/2UQ9GPPbJ8dvzl+IGyW7/e3n3SkomvvzRRvDrThtnxmYBH3PwB8CNvMsaT7NapMz6RTMWmb/c3irGUAisnW8q/2YyY9QEHU7l1/fpeXr3REejO51yf8+M6c39G8vpr4sf4PUVroatIdeHl5kbOzM/cMAA4TaRUAkBYCPq4HHLt15zA1/QAAAAAAFBRBPwAAAAAABUXQDwAAAABAQZWm0+lO+vQDAAAAAIDDwkB+AD4V0ioAIC0EfFwPOHYM5AcAAAAAwCdF0A8AAAAAQEER9AMAAAAAUFAE/QAAAAAAFBRBPwAAAAAABUXQD5FxS0ql0nK66MvcLTLmfbnwl+upNXYLtbG0vGWRRVrk9S21tpkp/Qv/eSDYVny9+Lrx13uvS9rfcLqQfvjh0ratRT9TMC0/W3w/ASCHSHrrp0cAim7ev/Cu/1j+gbQBBTNu2fP5wj+ZYzFHZBn2iqD/kzM3oPpApDkS/euNepo1hnLtLkKzvNKRib+8VxUZ1FcLB6QqVb3oNjp//jSUiVv2PgO5zZM4lNvy7O+rUu3N3P4/S7tsZukdk+FELTM7NpDHpOi92pOZed1M7MfmRgxgSzqzU59Kb2bTp8XoXDoVCg6Bz2Esd8OGy1MsZNQcSD2oSSBtQNGoc7o+bUozkvcfS8s/z2c9kc41+eoPQtD/qakbUEdFvdKU0X3NzlLK7Wd5NpFx2vIHEwDLZChPkQv1XBoNtSAy322j2ZCGm7MVFZibt+zc7ewmaAsjmtJ9aJhtDxKj/kBZTs7140ReZ2YGAGxk/jZVaVlDLoOCx9qVSoGm8kaGB/gEanL/3Fa5CatyqnIe0zdTSULagGKZS/92IM3ujZy6Ocb8TZ3V53ISnOflE/UMH4Wg/zMbP8pAPzav1K0oQeryZQA8jEb9cnKpA2hvvttG8+rSPt9aQ7qmpCFnbf9aQWGE+mzlS9FlFSrqzyhQGMujPRhylXiwACBbWSeck1eJlhtSkAh8PjYPUm1cmkIA0gYUybx/LZ3zkXj1hVa5LV3dwsV0bdFdbOsy7T0sW+Birwj6PzFTsrwlU0KdxAXQk+GTKb0em0h5N4Fypd1VW1Lb3kVtvyuMqJ5W1N+yXNqof7VAYdKRiul3VJeBaep/n1xAAgDr1O5tk96wP+OtTFOSUgAFFPZnVnmK5si1qlRIG1AU875cd84jLYR9tXvXtaVUkY705IGI/8MQ9H9ipmR5S7NX3exf5DxsoxNwAbRu4j/uy62t5t9RoFyT+5EO+3Vw/r7ib1sYUZWGa0tXNi0UloUVIden34wNMOmEYx0AwDZ0hseOL6KnrpzbpBTAZ6CC++D6n53equB+2W+ftAHHby79646cj9IqyOwg2I9X7hpoDKXCoJUfhqD/M6ucmkA3tVl76vK52EYCVTEV5TE2gJ5Ip95Rf6vSu8kK+VP6rFVPJWHT6q54Y8YTmHQe5XXrMougqb7ax4orVdeDFZpZ8XEKrNRCAQDYlmlxRJch4DOy+YqUPBBpA47STHSd4KAetFipiO5JO+lUzODf4/6taTUbhAV2jLDVrsLYD4L+z8z0rdH/eCPIauOW/QkNb7nf7N301dERcrOb3A8n6COv+QPTRARN6lXgfbd877lOENRj0M9tVVnaDz11oxzIwATuWwia9ocj+rsSRzs6YXLiExyLSUe83QWALelRjAcqHbqhyxDwGeifE/byWnYwYW9QsxBpA45VTe69fHXwy1cmv/3cllp87Ar3K1qrrYaxDwT9n5xuThb+BF/Ql+z2NOxjEyw3pXRueUVF/M2RuphT+ussA/qs4F3H0c+y0M31vfcOth32c0sSFkZsw44oqvYsbNofCGvzU8YMqF3ZN80e5R8AUuhMv0vrdJ/eqcoIZaZ1AIpDV4hM/fyOSG/mmkGTNuAziI9dYS+C1QH/sBelhS6K2YGXlxc5OztzzwDgMJFWAQBpIeDjesCxW3cOU9MPAAAAAEBBEfQDAAAAAFBQBP0AAAAAABRUaTqd7qRPPwAAAAAAOCwM5AfgUyGtAgDSQsDH9YBjx0B+AAAAAAB8UgT9AAAAAAAUFEE/AAAAAAAFRdAPAAAAAEBBEfQDAAAAAFBQBP1HZSytUklK8ak1lnn/Ivw/NG7ZeRcXcuGvH5kupD9P3q6/KWsu/YtgeUvtTYLgPYPpoq9e5Zn3V/cl8kbRfVnZh8jrg30I9iu+T8G24uvF142/3ntd0v6Gkz525gVK1rFZd3zj+wmgGPx0wU1eoham21z/QKGNW/Y6v1hmGnQCEMlfxPM70fTBz28Ah2v1XM++D0bjBs7zfSLoP0bVnswWC9G/tmim+5qU211p6mWDW3fBqIvsdqAemzJ6fpZnt+6sV9UL1SZm7vXP0i6bWd52Z6JXG9RjF9/8SYYTtVpVb2Mgj0k3qLp6z+bIbVu9X2Mo124jZnmlIxN/uX2j1cIBqar30R8nOn/+NJSJW/Y+A7nNk7KU2/mO3ZpjY6w7vgAKqTmyaYiZVHptjeVu2AjT8lFzIPWVUk4AR08FNfVpU5qRfMtYWio/JEF+YtSM5Al0fqnipQ+R/AZwqBLPdSvxPqgD/vpUXQZu/uhcOhUKwPeFoL8wanKvbhqiQuLOtQqUx3fS0UFo70Yt2VRZTs7140ReZ2aGYQPupnQfGirsVkFrJLJVGVj9hrqQIczU6pj5WZ7NnSpt+YMJgGUylKdIAHwujYZaEJnvttFsSMPN2YoKzM1bdu52lrBkH5u45OML4DNRafZzW6UGVuVUpRzTt1jhJ4DjZitgmt0bOXVzjPGjqLnSDSL52o3KCwV5Ap3XEek9LNMH4PClnOsZ5m9TlSdvyGVwoteu1FUxlTduhHtB0F8k5qahHicdqega92pPHrYqGh7Lo24koC69qzA+DwLuK6mVL0XH4yqyXQbN5gam6OVmRkzq8mUAPIxG/XJyqQNob77bRvPq0j7fWkO65kDlrO1fa82xWZF0fAEU1aC+rumiTUOqjUsy+UCBzPvX0jkfiVfXYdhg51Qq7nlgqqOd+ZsKe0SG10G6oSZaAeHApZ3rgaT7YFkHAJNXidZ/USG2LwT9x0gH9cGNIJKJLEu7axr5GxtnIMPt1mVgmqLfLwN0F3BXT/UtqiyXNrINg2ZzA9uSqeFK4gLoyfDJ1H6NTaS8m0C54rpD7KS2f82xCWUdXwAFpNLk52WTxllPok0Xw76MKk1ojlyrKACFMO/Ldedc/NaN6YIKEGX2qsIekcaDSztUwlEd1BPGWQIOROa5nnEfrN3brm1hTHMr05SQAO9H0H+Mwr7hevL7eY2lpWv4nY0DWrdd03ddBahBX3zNBtxVabg2OGVTC78MyE1p3ZZmr/r2JnJ+Es/wugBaN/Ef98UOUZDSkmBjQXcIHZy/r0hx3bEJZRxfAMVnx17xxvxQGZ4wI3R6qzI89GUEimEu/euOnI/yFu7PJVp3ci5hlshVgJhWAMDB2excj98Ha/fLAoHFoivnNiTAHhD0F8i8f2trnPXAMC6g3WZgqNWgNWiOPpFOxZXG6QH5zCzX575yal6T2qw9dXlwo6uKqSiPsfui3reu368qvZusJCWlH1BCEzrDdYeYdB7ldesyixzHJia1UABAsZlmu1lpHX0ZgWKYia7PWDZprphxliadihm42FTrrzRrdpUfJr9EWoBjkX2ur5zGGfdB23KWrq/7QtBfFKZpjQ413cAwQf/+cDT/DZTbYnoJTDpypyP0oPl6OGq9q5kyb+D63AeviRc0jFv2Zzu85X6zd9MHyOx2N3lk2qCPvOYP9hERNKlXgbfZYSssBEnt5lCW9kNPJT0DGZjAfQt5jk1c/PgCKKRxK9qHf3zXkUmQjumf6/LSSjsYqFe7B+CI1eTeyxMEv9pj8gp6AE8zYJnX6scMvuyCHZPv8ccz0suWrQmBw5J9rs+y7oMRtrXydgOQIw+C/mMU9g13k8o4motILVpeLMmBcF61KxOhy+Cx7376b/WGE9ZYu24EuomOCXb1T/AF+3Z7Gg4mGCw3pX9ueUVF/OZnPFL7vAWfQ+1BxhgF+lcCTOsG772DbWf2kw0LI7YR/Czi+mMTtzy+m383AI5D7Ur//JBLC9VUn/ZkFozYrzP2Uz+90r/exTgfwOegAqVZT6ZB7aj52bLg+rcVEirxcMsGKi/DT/bhOGXeB3Xht5uvx7aZ9maMbbNHpYUultmBl5cXOTs7c88A4DCRVgEAaSHg43rAsVt3DlPTDwAAAABAQRH0AwAAAABQUAT9AAAAAAAUVGk6ne6kTz8AAAAAADgsDOQH4FMhrQIA0kLAx/WAY8dAfgAAAAAAfFIE/QAAAAAAFBRBPwAAAAAABUXQDwAAAABAQRH0AwAAAABQUAT9B20srVJJSrGpNXaLU5aXghXmfbnw5l/053Z++LqW+s9/Hp2W62tZ7zWX/kUwL9imFsy38+b9i+Xr/Gn5gZS0bW0qur+Rt9AixyZ+HGLPL/pqr5Jk7Wu+YxKKfVdmWtlpAMcoSPuiaaoybnnX/IXEFwM4fmnXfzRPFMsTRNKGhLQDOEDJ57qfH3ZTkL+NnefLKZ6nxi4Q9B+Dak9mi4UsFjPpVUUG9VjmMFzupvuavvLkotKRiffaxvAu+yLytjNTbzTpVFYDz6T3ihjIbcrNqdx+Xr5OTaOmnd+88rYxf5LhRL1NVX1Qta3Hd1/1VbUttaXbaOA+fxrKxC3bWu59TT8mmkkk9XfVHIXHRh9/9UVnFDgAOHy24PBauibtjtCZnfpUejOXJo7OpVMhowMUR8b1r5bdDRthfmrUHEg9zG+p1/lpw6wn0rmmUBAHLOtct5ojdz7rKYgdavfLeW4ysUHzSuLRBd6PoP+olOXkXD9O5HVmZqSbvaq1lPMT9SqtLO3n+9wXkQ7QzYWnAs/cFc4q+NXX+qSzpnBBUxne+kA9VntyE4n5dTDelO5Dw2xr8O6o/1waDbWlyVCewhumutl21NFpNqTh5mwj176uPSZuX9R2Rl4BSrn9YBPOyH4DOC41uVeZmOd2xT1fmr9NVfrQkEubQKtVr1QqMJU3rnegINKvf7Psue3yZyKVU3XDn77ZQv75m0oJzuUkWFg+Uc+AQ5Z1rm9g3pfbQVV6fmCAnSHoPypjedSBssoa+pXjiSqnJth8T22xuQkp09y50IZ0TaSaXbOtrmrp35qIX3oPy5veMhi/klr5UnSsriLplGA5v5NLHZRPZBhEz+NHtYf6bS7t863k3dc1x8Tty2qp5rKAJ9xvAIVR1hf45FWi5bc5CnQBFIzNT1QblzY/VG5LV9f8mybOuml0Xaa9B2kvM0vA0RnUg6b76V3Zxne61WuXc31PCPqPwaQjFXOh1GVgmtfHauzD5d7FpG4az7OeDfyD5RsG/yZTGpf0Xp5Kuyu6gUBWbf+8fy06Xq7Gb2IuAK6e6pLCslzaSHpNAUIOLiifDJ/M5x+bkpMcBSdZNtjXPMckSVDoAqCAave2SW+Ynt7KlEse+DzC/swqb9ccybOXIarduyb/pYp0pCcPREE4Wrql8bL5vumtktiVzVZsRrr8YqcI+o+B60dv+nmroPs6HlhG+tk/LwNpHfjreV7wv/LaDKb5aVzae4Vqcm/7BagAOKHKat6Xa9ecvRt7sQ3Gq9Jw7V3LpoZ+Gaz7ogPgrBsAywXluqn8WDcdUrPe2V9ok31de0xSzF71cdI9NFYOMoAC0Bn7ICO0WHTl3F7yAD4Drz/z7PRW5WWCQMj2j368cssaQ6kw0CcKomwqwlbHwZr3b03FJi3794eg/4hkB5YZdPDvRs2bbNB21Aady8A2t9qN6Y8+6TzKa6yxgGm6ox6bo/j4AkHXhYl0Ki6Y14PbmVmr/dqjgwImFT5E2WOntl3X23xvf6HN9tVIOyZhN4x414C52DKXqpjGBACKzbQeemcLJABHyeZR7Jge8eDHjvFDVz8UhBmzIp63tV1cml2/yy92jaD/mJh+Xupx0pG7Ne3EdU24/5MZtmY6f7MZ/Xoz0N5WfWvK0n7QrQsGMrBvawWD9zVHsjLof9BcvjfzgnnXukGF0+++2QX97jV/8KxtbLWvKcck+E7VfL9rQNAFYrvjD+C46NG6BypNuXlXCyQAR0L/wpI3SrIdGNgO3rcy3of7pSBa/eEYjVvRViqm8i+WDzcFXRR67x1B/5GpXdka+8hI8ZF+9mpSNxJdMtwYVsJ5OtjWP5exEmz7vO1U9KAyOqiNvyDhvRKFwexSUPBgBhf0t3HRkpYb2C/eqiBs3bBhf/hVQb97HfO7wXLyin9m+7MDm+9rwjHRdBPf8CcS3Xvo429+3iTzCwNw2Gwz3ZLul6sy7cE1bgpkdabfXe+6T+9Upbd+n14Axy7j+tcVEdNlXqjSEenNXAvI+HgfdmF2/g34otLP9dqV/jlady6rqT7tycz75Qr9WjOQJYXee1da6CrKHXh5eZGzszP3DAAOE2kVAJAWAj6uBxy7decwNf0AAAAAABQUQT8AAAAAAAVF0A8AAAAAQEGVptPpTvr0AwAAAACAw8JAfgA+FdIqACAtBHxcDzh2DOQHAAAAAMAnRdAPAAAAAEBBEfQDAAAAAFBQBP0AAAAAABQUQT8AAAAAAAVF0L+1sbRKJSnFptbYLU5ZXgpWmPflwpt/0Z/b+eHrWuo//3l0Wq6vZb3XXPoXwbxgm1ow386b9y+Wr/On5QdS0ra1raztuc900VdrObFjFp0upD9PPg6Rj6AlbWdlpZhxK7q+v1/a2m1G9y17n4JjEf2OloJtxdeLrxt/fdZ5AmBfgvQ1mm4rsXRlZTmAYolc8zrf4uZ7xi3SAxyn1HudkrYsHn+QJd0fgv73qvZktljIYjGTXlVkUI8l4uFyN93X9BkuF5WOTLzXNoZ3XrCWwNvOTL3RpFNZDdaS3itiILcpN5Fy+3n5OjWNmnZ+88rbxvxJhhP1NlX1QdW2Ht97YW66vXJbnt3+6WOgVXszt8/P0i6bWd5xWP1OTOKij31z5F7ntjWorwbyjnlNfaAOhveaxlCu3UY322ZVfV616DY6f/40lIlb9j7p33Fo7XkCYDdsQdu1dE1aFKWW1afSm7nrcNYT6VwnBgEACkAH/P41PzqXTiVWqK/WqU+b0nx3XgD4SGvudWnLVDx0PWxE4ptBPV7RhV0h6N+Zspyc68eJvM7MjHSzV7WWcn6iXqWVpf18L3lDLx2gm6BcBZW5S8RUNKmvtUlnTeGCpm86KsbVweFNJObXgWlTug8Ns63BO6P+XW9vVfw7GctdRx/5poy8QLfcfrAJ0WQoTysZ7rTXPMuzKWXYdJvn0mioBZH5bhvNhjTcnK1s8h0D+AA1uVcZmed2xT33zN9kqtKDk6CwsnyingEoqvnbVN2nG3IZXPO1K5VzmMpbmBeYS/92IM3ujZy6OcBxyLjXZS3TlXnPbRcLqaeXOh7wrwnsEkH/zozlUQfKKgn3K8cTVU5NcJZVu7xO5dRsQaa5r4yGdE0Uuq4m2N501J1Jeg/LC3EZmF5JrXwpOm5VUfo7gstdby9J7DsZP6pPr5+q99SPoWXhwDAe9ae+xtlimycmUfPmu200ry7t863l/Y4BfHEqs9NtDqRuut/orjh1mfYeli2WABRKWWcKJq8SrRdaVhTN+9fSOR8Jje/waZlKUa8wHDtF0P9ek45UTD+UugxMs+lYjX24XE+umbku2Zr1bOAfLN8w+Dc3j7ik9/JU2l0V/urV0muCzU1HxeLVeObTBabVU11SV5ZLG6VvH1zuenu+dd9JgqAQJc6UzG8pbZviCjkmwyfznY9NyUSOwqIc8nzH684TAB+jdq+7UunAvyId6ckDET9QXLV7d70H999bmQbZBN3MuXMeaTEIfC620rHau1mbZ8d2CPrfy/WPNn24VTAV9PMORfpPe/3Og/7pXvC/8toMicFo2nuFanJv+wWo4DqhD4K56dim6t3Yi21gWpWGa5dmm+AsA1dfdFCO5KByk+1tbN13kmD2qj+37nER/dyJhSs5pW1TbdUWcugm/uO+mIYVaS0JNrbmO9bWnicA9s/2c3y8steiHiekQiEcUGi6oM/ee/XUlXOTTVDBznVHzkf5u3kCRTNuUfi9bwT9O7J10KqDfzdq3mTtYABLNqBcBs251W5MX/NJ51FeY/Hs+K4jJuRfufEEzeQn0qm4YF4PXGdmrfaDjw4KmBRUbra9ba18J2G3ing3grnYMpSqmIYHvtTXONtsU7H7pj5/XX/uqvT8wRNWpPRvqp5KwqYzv2MAh2HevzUtkYJL344DktDFCEAxmRaPupXfTHSWblB3+SHd8kc9NwM2b9kFFDgm+hcr6tOezLz+/dg9gv5dMf0z1eOkI3ep7aotXRPu/2SFrfXWlb35ynj1681Ae83uFrW0ZWk/6NYFAxnYt7WCwfuaCf3Jgqb44Uj5djI16Spk3TiTuuvtpYl/J8FzUwu+fI+gS0Pi8fReU/dHTVTHy3yH22xTC8Yx0PyBfSKCbg8T6XgnlQkW1GO1cZmSOKZ8xwAOxkr/XvdrJqstgwAUj/71jqApsx3obJkfsr88ZPJIBEEoND2eDQH/h1EJzE5Mp1P332cxWqhYb6FS5cXMzVmMmgt9SFXgrJ/Y5fHJLJstVIIemW9mG8Hrmuo//3l0UjcDs9TK8V7+fiqjZrCefZ/l89hUbS6aZl+ri8hbarPeQt2X1LJgX/MIPvu67SV9puVrZr2qmZd4HFK/Eyt4rT95ixOtvCZ2PNdvM/69Jn2G4NjEjmfwGbwpuu183/FyH2LTug9fMJ8vrcKXk3zNBdd8PN2NpmfAfpEWfrAwj7Puerf3dNKDj8X18B5Z97qMZQn5WzN9snzprqw7h0v6jzrA7/by8iJnZ2fuGQAcJtIqACAtBHxcDzh2685hmvcDAAAAAFBQBP0AAAAAABQUQT8AAAAAAAVV0p3+3f8AAAAAAKBAGMgPwKdCWgUApIWAj+sBx46B/AAAAAAA+KQI+gEAAAAAKCiCfgAAAAAACoqgHwAAAACAgiLoBwAAAACgoAj6D8pYWqWSlGJTa+wWpywvBSvM+3Lhzb/oz+388HUt9Z//PDot19ey3msu/YtgXrBNLZhv5837F8vX+dPyAylp29pUvn3a/hgqqcvi7xGIH/e8+xhIWx/AsYimg0nXvTdF0kYAxy6eDwov8XErMn85uTQilt8gacChS7/XKannM/fBj0TQf4iqPZktFrJYzKRXFRnULyQSj4fL3XRfsxdUpSMT77WN4V12oOhtZ6beaNKprF5sSe8VMZDbyM4tldvPy9epadS085tX3jbmTzKcqLepqg+qtvW4k2s9fZ9Cmx7DbY5vphz7uJdjA+DjjOVu2AjTmlFzIPVYGtscuTRITyvpK4CjpfIN1971r/NZg7oLhmr3y+veTSaP1LySmlqjpfIb0pvZZWrBSj4QOChZ97r15zP3wY9B0H/QynJyrh8n8jozM9LNXtVayvmJepVWlvbzvbp55KMDdHPDGdTzlyirYFSHo5NOjuB33JL6QD2qoPkmEvMP1X43pfvQMNsavDey3WSf4rKO4TuPb0TOfdz5sQHwwWpy/9x2aYZI5VRdydM3Ie8OfALltjx713/5Ut/Lp/KWlADM+3I7qEpPZ5DGjzLQ9/62e2XtRnrVHPlA4IvJuNdxPh8Mgv6DNpZHHSiri8WvHE9UOTWBoQ7aSxf9rTKV5iJVpol3pCQN6eqmCGtrrefSvzURv/QelomC/nx3HRVK65Lt8qU0zKYeNw/WI/LuU4KsY7iD47uUZx/3cWwAfDn2mq42Lr00UCcpQbNGavKAQjOVB+dy4icAzviuI5NmV3RcNH+bquzSqVTcskD+vBnwJUXvdXnOZ+6DH4Og/xBNOlIxJ39dBqY5eaxGOVzuXSC6RHnWs4FpsHzD4LRsmxVEJb2Xp9Luim4gkFVrPe9fi45fq70Hc0MLmdI/nRbopKAslzay3TxYj8mzTxsfwx0cX9/afdzTsQHwwcK+uyo9b47kOUwEdWuhZZNGlbxIp8LYHUAx2cqPau8moYWgreCJdH2MCFp9Agcs9V4X55/P3Ac/EkH/IXL9xnX/Lx1gXscDvbBfuZ6el4G0Dkz1PC84XXltBlMaF5f2XqGa3Nt+ASogTWiro/u06Yjfb9rjjE0zhqo0Lu182/RN7fbwaSWYjg4Qsq4kcM0+adscw3ce36jsfdzk2AA4YF7f3dnprUq/kjM0ZVMQyNgdQBGNWxXpSE8eEgKhef/WVPD4XR+j5pKUPQMOSs57Xdb5zH1wvwj6D9jWgZ4OTk1AqV67QaeZ2asOzpeBZm6mf46OgR/lNVYabZqsqcfmKN7/Pei6MJFOxQXzeqA8M2soT7EPHB0UMKnwISZjn3LJOoapy1L66iU0azJS93GzYwPgOGT36X1TS6piGvcAKIxxqyT1aU9mXp/nJdsUutn1+v7ratDJq8Rzb+dJ/QKAA+Tf6zY6n7kP7hVB/yFTwWVXx5aTjtytKfXSNeH+z8vZmuKs5mJR+vVmoD3Xp2wzZWk/6NrvgQzs21rB4H3NkawMxhk0Xw9G8wxKB01f94kM3x3ZpuxThqxjmH18g+b3Kkj3vihTeq8e4314l9KO276PDYAPoX/1wxsZ1Q7Oafv0jlvRFkumgLTakE3LXAEcKvtzZOkBf5BPiI3bVLuK1naO76QzyTG2E/ClZNzrss5n7oMfTAUTOzGdTt1/2N5ooWL8hYr2FjM3ZzFqLvTXpH/PIlwen8yy2ULFhJH5ZrYRvK6p/vOfRycVZJqlVo738vdTGTWD9ez7LJ/Hpmpz0TT7Wl1E3lKb9RYqtFXLgn3NK98+5fpc3vzlMcxa5gTfVeo6efYxeJ9dHhv4SKvwceLphnddx9OLWLoA7Btp4Z4l5AnMFGYMbH4kmvdywvu9nhLyA9g5rof3yLjXaWnnM/fBnVp3Dpf0H3Wg3+3l5UXOzs7cMwA4TKRVAEBaCPi4HnDs1p3DNO8HAAAAAKCgCPoBAAAAACgogn4AAAAAAAqqpDv9u/8BAAAAAECBMJAfgE+FtAoASAsBH9cDjh0D+QEAAAAA8EkR9AMAAAAAUFAE/QAAAAAAFBRBPwAAAAAABUXQDwAAAABAQRH0G3PpX5SkVGrJ2M2xxtIqufnzvlyY/5OmC+nPg3VjU0tvMdi+nvz38N439/bj++hLex/Nvf6ir9ZKk/wZzEcw8i4P3ju6/nI9J/KZY/ubdDxWNhDYdL8CWccrx3fm5hgb7a+/7eVkV8/7WWKTWSF52UXf/8bzrONs9JkAZBm3kq+1ef/Cu8Z0Wu8WADh60es7KS/hTbH7a/DaxPszcGDSz3Vl3PKWefe5yHx/iufJsQsE/XmV2/K8WIj+hcNZr2pmVXsz83yxeJZ22czSM2Xm1jPTfc0tCAzkNikBz7v9LPMnGU7U66r69QN53PqKacrIvO9M9K4M6rGAPfyMwfJ1GdWq2ie13m20wGH+NJSJW+YzCUelI5PmyH1+d0wG9TWFFmv2Oy738Ur5zpz376+dIqfKumOcdZ55y/R+TDqV1WB9zTrbfyYAK1TGpj5tSlMnNR59nVWGDe9azpnWAzgCY7nzru9RcyD12L24OQqufTWF93FbOH8tXXP/Bw5fxrmuA/v6VHozd56PzqVTcUF97X55/oevVfObVxKPnvB+BP0fSQWXOv2edO72UoJlg+imdB8a5n0G20f9TlkuG/aOM31LCvPKcnKuHyfyOjMzUpxLQ29nMpSncDMqgeioiLvZkIabY7n5OiD2Atly+8He/CLbSLNuv61cx2vtd7aL/c2S9xgnK7efbQKqgvW0ApDVdfb9mYDPZC7924E0uzdy6uZY+joT6T201VUOoHhqcv+8vL4rp+oGOn3LUWiuXqeCn+d2xT0HDl36uT5/m6q8dEMug4W1K5W7nEpi9nzel9tBVXo3hPz7QND/oRrSNVFTds3xdoIg+kpq5UsxMe/gMSVQ3ZWxPA70Y1Ou1lyfJ5c6sJ7IMIgWx4/qKOjdvbTPA27+ainfMvgNt/EueY/Xmu9s7/ub/xinMYmvklUAElnnw74DoPjm/WvpnI+iLXm0+ZvK9ogMr70mjWklcwCOnM1zVBuXYWCk6RaJ9vqnaw+KInqul3XGcfIq0Xqr5Iqs8Z1uYdqlxdueEPTv2qQjlSADl5CIV9pdFb7p1XZc2+8CteqpLhkOarrfW7jgAmMVrjfCIjol/Ix1GZhm4vex4DCBC6wnwydT8jc2kexmgWwQmK6Xst++DY7Xtt/Z+v0dSD3tXFl3jNecZz6T4K6RZx0t/3cAQNdaXHfOxW8xE5q9qmyPSOPBNWuc9aSa0SIHwBEK+yyre3lzJM9hNFOW9vOySbO6/JdNnoFjlHau1+5tc/8wz3or08SspK3kam5bw4W1CPp3LdLXOql/Zk3ubVtqFWBu0V47hQ2il0Fu2dSsL4PszQQXp7pw1VZ6s9jncJ/R9PFWwed1roIFF1jrpuFj3XxHzVqpSc42e9VZZJHzk5WD6qzZb89mx2u772z9/vp9+jc8xmvPsyXTtGqNPOto6z8TAGsu/euOnI+yCkXPJbyUXMFoVoscAEfG67M8O71V+ZPkwL5sKhfeMxYT8IVlnOu1+yC/qqeunNusZMS8f2squWjZvz8E/REpfUyqp7LTnlW1G9M3etJ5lNd8FaxrBE3AJ9KpuJI0PQibmbVN/+uMYNSzacGCXV/tY13vW0qfncqp2eZqU/u52Li0KqZyPlG+/d7qeKV9Z+/a3/XeV3hj2UA9o9WDEllnz58J+Bxmoi+rZfPdiugGSGbQTD0YprnOUu45AArH3s/T+jLr7j7cW1EMmee6aWkbb+lrW+g2u4xxs08E/UbQvFsFgXfLMMeUOqnHeB+s9ytL+6GnLoiBDEzw+U5BU/VwtH87mVpi9Zn21v+63Jaubfcu3mFLF/Sd1/xBPXzBNtUn8pvam36xOi7dRV+frY5Xyne27/3d9BjH6NHB63p/M/ZjZZ2P+A6AwrODcS3TGPtLHCbd0QMemfTQS2/Gd+r6yi6cA3BE9M/eev117ODBtnXPuBXtlmf6Mqfli4BDl3GuR42lpTKc1d5NpAWcjbe2H7sK+RD0O3oE84Vuwq1/kszUypSkokudRnoE1Q1S4UhfazWlddAMA6v3siNDq6zkSmYxrCX2+6JH9u/9A8fUruyHyPdLActR9bMKUnQzIB2Amxoxt6/Bd7H6E4ib2vB4+VK+s/3ub8oxzjrPvGV6P0yQEd+PNevs+zMBsAWJElxjKiPUHGV31QFwRHTB3tTPU4r0Zra7T+1K/2yZna+n+rQns3D0c/uTfZHWQeo5v9ePg5VxrpsCATdfd7+dqvxmNK5yA//FCgKwe6WFroLYgZeXFzk7O3PPAOAwkVYBAGkh4ON6wLFbdw5T0w8AAAAAQEER9AMAAAAAUFAE/QAAAAAAFFRpOp3upE8/AAAAAAA4LAzkB+BTIa0CANJCwMf1gGPHQH4AAAAAAHxSBP0AAAAAABQUQT8AAAAAAAVF0A8AAAAAQEER9AOf3lz6FyUpXfTVfwAAAACK5AsF/S7IKLVk7OZYY2mV3Px5Xy7M/0nThfTnwbqxqaW3GGxfT/57eO+be/vxffSMW9HXxYOmpPcw+xfIsZ9uzqq012pu3/392fJ4Lnc363hs+9qsz5D32GTtl7+N5WT3K+8+xyazQvKyi77/7edZx1l7niTZ8Ps30uanSXmPzHMpa4pfV8vtr3zc4D3WncNrjxPwZc37F5FzNn7KRpfra8QtAFAIwTWedP9fd/2PW3ZZYt4BODCp53okXoqd57G8Hdm6/Tncmv5yW54XC9G/KDjrVc2sam9mni8Wz9Ium1l6pszcema6r7kFgYHcJiWWebefwpzY9YFIcxS+96wxlGv3XmZ5pSMTf7l+n0E9JehK2c808ycZTtQ+V/W+D+Rx3UWy8fGcid3dTTKhTRlFXrvm4s39GTY8NiuC/bJT5BRZ93mzzi9vmT6mk05lNQhds87m54mz6fe/jbT3yDyXllPmeWaU5bJh1xnEPsD8aSjqraXauFRrveM4AV+SysxcDxuRNGBQXxag6fO64i3Pc+8BcCxsIfe1dE3+Im7t9a8Cpfq0Kc2E1wKHJeNc1wF/fSq9mTvPR+fSqQT3QfU6lbdTC92y5mo+HDtT7Ob9KljR596kcxdmsnZjLHcdHZKoYNILAsvtZ3k2KXba8gd7MUyG8hQJLDffTxsUNaX70DCvjQdN71eWk3P9OJHXmZmxgWUwN31Lv3JzfYa9fYdx7/m89rtXaZUJQtMKOlbX2fA88ez2+3ef/fzEBNiB/Z9j+rN21Tsog0fv+53Lky5t0O+9zfUEHApdQPbcDq+r8qW+lqZik0V9Xqu8zsNyOYAiqcm9CmSe2xX33Lfu+p9L/3Ygze6NnLo5wOFKP9fnb1NdgyOXwYleu1K5OXcfHD+KOstdXk8vu1H5uu3y4Viv4H36G9I1UcF7a4pjzEmqNK/UaZ4gdfkysBxGopRN99MFQXr75Usx8XUkaNqFsTzaDyFXiR/yvfJ+hj19hyve/3krp3o/sws6IutsfJ4Edv/91+4XsVYyH3GOaTW5slH/siWBa2EQHpetjxNwYGav6mw9lxOdv5m/qWyPyPB62ayR7irAJ7Hm+p/3r6VzPoq2TASOUFln1CavEo3jbWBvCwROJV5UkJWPxvaOP+ifdKQSJJgJ/aEqriZxlzXF5iTdUhD0xW20ny4Iqp7qyySoVd9RUBwez7oMTNP0+1iglYcLGKUqjbBoL2aDz/D+73Ag9bRzZN3nXXN++UzCtkaedbS088TY5/cf+Ij3cGo26pegJUHQtL+Zo/Ql8zgBB8XW3FV7NzaNMQUAIo0H1+Rx1pNqRkshAAWSdf3rbkGdc/FbtgFHq3Yvo6afD7+VaWrWLajMwT4cf9Af6XOd1B+yJve2TbUKWHbTXiRv4JZk9qqTed2SOr6j+fdzbKqklwG1bTKq4tPh0/v7NrvjafpLq4A3GKMgn+CiVgG02qPeLL1/6maf4b3fod+nP7ZP6z7v2vNrKU9hUN4Co/TzZM/fv/MR7xEyTb0U05Jg2bQ/T4uLrOMEHJJxqyId6clDJBFxtf6aa1FDDQfwWSRd/2PpX3fkfLRNhQtwmExr0jAv3ZVzm3VLMJd31KtijS8c9Ad9G2MSmnq8i+kjomO6R3ndRQlS5dQEQKnNnVOXBydzVUwFalyu/QyaoU+kU3GlZnqAMzNrd32btwvyMoLriC0+w66/w5hdBLU2AM1o3aBE1tnqPPmI7/9jzrElr4l/3w0eGNSGatteT8CB0CNw16c9mXn9++15nXIPBFBsqdf/m+hsgh4I2daKVkQ3nDSDADNoLYrAtCS1FTvJTf+pyNmXLxT0B82FVVBxt8zGz/u36kRQWXg3YvfulKX90FMJ7EAGJph5p3Jbui5IqfttMcct+zMV3nK/ObTpo6Ujp2Y3JSDOsZ9Bs+vYaOmmplodz531bQ4+w6Qj3le0G1t9hh1/h3Hv/Lx6FF79Yw7p323COtucJx/x/X/UOeYJm/h3dOFCrOBk6+sJ+NLsz1KuBPyaqdnzrqfxnTqfswsNARRE6vXfNgOiLe+99peFzP04noYAR2csLZURDit2TEtPb0wncx3saywxfLGafj2Suf5pBj2SuS3NLElF5eCbIz364wbJWqTPtZrSOkSGgcNu6KYqJgjy9r90exo23QyWm9JZtzz4fKs/K+jJ3E/bJ1Ql/ysZw7Cm2u/3Hjk2m/8ERryv9W5s+Bl8O/4O4xI/b9b55S3T3625Kce/2zXrbHae7Oj7zzwv3vH9vEfQxF/zR3l1tr6egC/JZGDUY2I6YgsyJTinVUaoOcruQgTgmNifMYvU1qvn9jfMuf5RJBnneuR3+OsyVfngZZxXk/tZT6ZByxbz0350bdmX0kIXJe7Ay8uLnJ2duWcAcJhIqwCAtBDwcT3g2K07h49/ID8AAAAAAJCIoB8AAAAAgIIi6AcAAAAAoKBK0+l0J336AQAAAADAYWEgPwCfCmkVAJAWAj6uBxw7BvIDAAAAAOCTIugHAAAAAKCgCPoBAAAAACgogn4AAAAAAAqKoB8AAAAAgIIi6AcAAAAAoKAI+gEAAAAAKCiCfgAAAAAACoqgHwAAAACAgiLoBwAAAACgoAj6AQAAAAAoKIJ+AAAAAAAKiqAfAAAAAICCIugHAAAAAKCgCPoBAAAAACgogn4AAAAAAAqKoB8AAAAAgIIi6AcAAAAAoKBK0+l04f4HAAAAAAAFUloo7v93eXl5kbOzM/cMAA4TaRUAkBYCPq4HHLt15zDN+wEAAAAAKCiCfgAAAAAACoqgHwAAAACAgiLoBwAAAACgoAj6AQAAAAAoKIJ+AAAAAAAKiqAfAAAAAICCIugHAAAAAKCgCPoBAAAAACgogn4AAAAAAAqKoB8AAAAAgEIS+f8BV5KB8D0Nn90AAAAASUVORK5CYII="/>
          <p:cNvSpPr>
            <a:spLocks noChangeAspect="1" noChangeArrowheads="1"/>
          </p:cNvSpPr>
          <p:nvPr/>
        </p:nvSpPr>
        <p:spPr bwMode="auto">
          <a:xfrm>
            <a:off x="36513" y="100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033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68" y="222249"/>
            <a:ext cx="10515600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chemeClr val="bg1"/>
                </a:solidFill>
              </a:rPr>
              <a:t>IL PIANO FREDDO </a:t>
            </a:r>
            <a:r>
              <a:rPr lang="it-IT" sz="2800" b="1" dirty="0" smtClean="0">
                <a:solidFill>
                  <a:schemeClr val="bg1"/>
                </a:solidFill>
              </a:rPr>
              <a:t>2024-2025 </a:t>
            </a:r>
            <a:r>
              <a:rPr lang="it-IT" sz="2800" b="1" dirty="0">
                <a:solidFill>
                  <a:schemeClr val="bg1"/>
                </a:solidFill>
              </a:rPr>
              <a:t>: </a:t>
            </a:r>
            <a:r>
              <a:rPr lang="it-IT" altLang="it-IT" sz="2800" b="1" dirty="0">
                <a:solidFill>
                  <a:schemeClr val="bg1"/>
                </a:solidFill>
              </a:rPr>
              <a:t>POSTI LETTO MESSI A DISPOSIZIONE DA </a:t>
            </a:r>
            <a:br>
              <a:rPr lang="it-IT" altLang="it-IT" sz="2800" b="1" dirty="0">
                <a:solidFill>
                  <a:schemeClr val="bg1"/>
                </a:solidFill>
              </a:rPr>
            </a:br>
            <a:r>
              <a:rPr lang="it-IT" altLang="it-IT" sz="2800" b="1" dirty="0">
                <a:solidFill>
                  <a:schemeClr val="bg1"/>
                </a:solidFill>
              </a:rPr>
              <a:t>ENTI DEL TERZO SETTORE E IN RETE NEL SISTEMA DELL’ACCOGLIENZA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43">
            <a:extLst>
              <a:ext uri="{FF2B5EF4-FFF2-40B4-BE49-F238E27FC236}">
                <a16:creationId xmlns:a16="http://schemas.microsoft.com/office/drawing/2014/main" id="{330C9FEA-F20E-01AB-7283-FDCA3D32E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644" y="1635125"/>
            <a:ext cx="106635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800" b="1" dirty="0">
                <a:solidFill>
                  <a:srgbClr val="FFFFFF"/>
                </a:solidFill>
              </a:rPr>
              <a:t>Strutture</a:t>
            </a:r>
            <a:endParaRPr lang="it-IT" alt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D3B50C-9126-9D86-1E0E-615874B3A497}"/>
              </a:ext>
            </a:extLst>
          </p:cNvPr>
          <p:cNvSpPr txBox="1"/>
          <p:nvPr/>
        </p:nvSpPr>
        <p:spPr>
          <a:xfrm>
            <a:off x="1271568" y="1547812"/>
            <a:ext cx="10515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altLang="it-IT" sz="2800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it-IT" sz="2400" dirty="0"/>
              <a:t>Via </a:t>
            </a:r>
            <a:r>
              <a:rPr lang="it-IT" altLang="it-IT" sz="2400" dirty="0" err="1"/>
              <a:t>Assietta</a:t>
            </a:r>
            <a:r>
              <a:rPr lang="it-IT" altLang="it-IT" sz="2400" dirty="0"/>
              <a:t> – Opera Fratel Ettore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altLang="it-IT" sz="2400" dirty="0"/>
              <a:t>«Il Rifugio» Via Sammartini - Fondazione Caritas Ambrosiana e Coop. Farsi Prossimo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it-IT" sz="2400" dirty="0"/>
              <a:t>Opera Don Guanella e Casa di Gastone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it-IT" sz="2400" dirty="0" err="1"/>
              <a:t>Effatà</a:t>
            </a:r>
            <a:r>
              <a:rPr lang="it-IT" altLang="it-IT" sz="2400" dirty="0"/>
              <a:t> Apriti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it-IT" sz="2400" dirty="0"/>
              <a:t>Papa Giovanni XXIII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it-IT" sz="2400" dirty="0"/>
              <a:t>Cena dell’Amicizia</a:t>
            </a:r>
          </a:p>
          <a:p>
            <a:pPr>
              <a:defRPr/>
            </a:pPr>
            <a:endParaRPr lang="it-IT" altLang="it-IT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it-IT" altLang="it-IT" sz="1200" b="1" dirty="0"/>
          </a:p>
          <a:p>
            <a:pPr algn="ctr">
              <a:defRPr/>
            </a:pPr>
            <a:endParaRPr lang="it-IT" altLang="it-IT" sz="2800" b="1" dirty="0"/>
          </a:p>
          <a:p>
            <a:pPr algn="ctr">
              <a:defRPr/>
            </a:pPr>
            <a:r>
              <a:rPr lang="it-IT" altLang="it-IT" sz="2800" b="1" dirty="0" smtClean="0"/>
              <a:t>Ulteriori </a:t>
            </a:r>
            <a:r>
              <a:rPr lang="it-IT" altLang="it-IT" sz="2800" b="1" dirty="0"/>
              <a:t>p</a:t>
            </a:r>
            <a:r>
              <a:rPr lang="it-IT" altLang="it-IT" sz="2800" b="1" dirty="0" smtClean="0"/>
              <a:t>osti </a:t>
            </a:r>
            <a:r>
              <a:rPr lang="it-IT" altLang="it-IT" sz="2800" b="1" dirty="0">
                <a:solidFill>
                  <a:schemeClr val="tx1"/>
                </a:solidFill>
              </a:rPr>
              <a:t>attivabili in modo progressivo </a:t>
            </a:r>
          </a:p>
          <a:p>
            <a:pPr algn="ctr">
              <a:defRPr/>
            </a:pPr>
            <a:r>
              <a:rPr lang="it-IT" altLang="it-IT" sz="2800" b="1" dirty="0">
                <a:solidFill>
                  <a:schemeClr val="tx1"/>
                </a:solidFill>
              </a:rPr>
              <a:t>e graduale a seconda del bisogno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524E3A2-5E04-144F-27F4-D42EAC6A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266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68" y="222249"/>
            <a:ext cx="10515600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chemeClr val="bg1"/>
                </a:solidFill>
              </a:rPr>
              <a:t>IL PIANO FREDDO </a:t>
            </a:r>
            <a:r>
              <a:rPr lang="it-IT" sz="2800" b="1" dirty="0" smtClean="0">
                <a:solidFill>
                  <a:schemeClr val="bg1"/>
                </a:solidFill>
              </a:rPr>
              <a:t>2024-2025 </a:t>
            </a:r>
            <a:r>
              <a:rPr lang="it-IT" sz="2800" b="1" dirty="0">
                <a:solidFill>
                  <a:schemeClr val="bg1"/>
                </a:solidFill>
              </a:rPr>
              <a:t>: </a:t>
            </a:r>
            <a:r>
              <a:rPr lang="it-IT" altLang="it-IT" sz="2800" b="1" dirty="0">
                <a:solidFill>
                  <a:schemeClr val="bg1"/>
                </a:solidFill>
              </a:rPr>
              <a:t>IL PIANO SALUTE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43">
            <a:extLst>
              <a:ext uri="{FF2B5EF4-FFF2-40B4-BE49-F238E27FC236}">
                <a16:creationId xmlns:a16="http://schemas.microsoft.com/office/drawing/2014/main" id="{330C9FEA-F20E-01AB-7283-FDCA3D32E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644" y="1635125"/>
            <a:ext cx="106635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800" b="1" dirty="0">
                <a:solidFill>
                  <a:srgbClr val="FFFFFF"/>
                </a:solidFill>
              </a:rPr>
              <a:t>Strutture</a:t>
            </a:r>
            <a:endParaRPr lang="it-IT" alt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D3B50C-9126-9D86-1E0E-615874B3A497}"/>
              </a:ext>
            </a:extLst>
          </p:cNvPr>
          <p:cNvSpPr txBox="1"/>
          <p:nvPr/>
        </p:nvSpPr>
        <p:spPr>
          <a:xfrm>
            <a:off x="1271568" y="1547812"/>
            <a:ext cx="105156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altLang="it-IT" sz="2800" b="1" dirty="0">
                <a:solidFill>
                  <a:schemeClr val="tx1"/>
                </a:solidFill>
              </a:rPr>
              <a:t>LO SCEENING SANITARIO AL CENTRO SAMMARTINI</a:t>
            </a:r>
          </a:p>
          <a:p>
            <a:pPr algn="ctr">
              <a:defRPr/>
            </a:pPr>
            <a:endParaRPr lang="it-IT" altLang="it-IT" sz="2800" b="1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altLang="it-IT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 VOLONTARI ITALIANI </a:t>
            </a:r>
          </a:p>
          <a:p>
            <a:pPr lvl="1">
              <a:defRPr/>
            </a:pPr>
            <a:r>
              <a:rPr lang="it-IT" altLang="it-IT" sz="2800" dirty="0" smtClean="0"/>
              <a:t>VISITA </a:t>
            </a:r>
            <a:r>
              <a:rPr lang="it-IT" altLang="it-IT" sz="2800" dirty="0"/>
              <a:t>MEDICA DI IDONEITA’ ALLA VITA </a:t>
            </a:r>
            <a:r>
              <a:rPr lang="it-IT" altLang="it-IT" sz="2800" dirty="0" smtClean="0"/>
              <a:t>COMUNITARIA</a:t>
            </a:r>
          </a:p>
          <a:p>
            <a:pPr lvl="1">
              <a:defRPr/>
            </a:pPr>
            <a:endParaRPr lang="it-IT" altLang="it-IT" sz="1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altLang="it-IT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VACCINAZIONI ANTINFLUENZALE IN COLLABORAZIONE CON ATTS NIGUARDA </a:t>
            </a:r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(Lunedì e Venerdì ore 10.00/12.00 in Sammartini)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it-IT" altLang="it-IT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altLang="it-IT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MANTOUX A VILLA MARELLI PER </a:t>
            </a:r>
            <a:r>
              <a:rPr lang="it-IT" altLang="it-IT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TBC</a:t>
            </a:r>
            <a:endParaRPr lang="it-IT" altLang="it-IT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35FDA1-11B7-EFAA-B825-D013B667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455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68" y="222249"/>
            <a:ext cx="10515600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chemeClr val="bg1"/>
                </a:solidFill>
              </a:rPr>
              <a:t>IL PIANO FREDDO </a:t>
            </a:r>
            <a:r>
              <a:rPr lang="it-IT" sz="2800" b="1" dirty="0" smtClean="0">
                <a:solidFill>
                  <a:schemeClr val="bg1"/>
                </a:solidFill>
              </a:rPr>
              <a:t>2024-2025: </a:t>
            </a:r>
            <a:r>
              <a:rPr lang="it-IT" altLang="it-IT" sz="2800" b="1" dirty="0">
                <a:solidFill>
                  <a:schemeClr val="bg1"/>
                </a:solidFill>
              </a:rPr>
              <a:t>IL PIANO SALUTE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43">
            <a:extLst>
              <a:ext uri="{FF2B5EF4-FFF2-40B4-BE49-F238E27FC236}">
                <a16:creationId xmlns:a16="http://schemas.microsoft.com/office/drawing/2014/main" id="{330C9FEA-F20E-01AB-7283-FDCA3D32E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644" y="1635125"/>
            <a:ext cx="106635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800" b="1" dirty="0">
                <a:solidFill>
                  <a:srgbClr val="FFFFFF"/>
                </a:solidFill>
              </a:rPr>
              <a:t>Strutture</a:t>
            </a:r>
            <a:endParaRPr lang="it-IT" alt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D3B50C-9126-9D86-1E0E-615874B3A497}"/>
              </a:ext>
            </a:extLst>
          </p:cNvPr>
          <p:cNvSpPr txBox="1"/>
          <p:nvPr/>
        </p:nvSpPr>
        <p:spPr>
          <a:xfrm>
            <a:off x="1271568" y="1547812"/>
            <a:ext cx="10515600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it-IT" sz="2800" b="1" dirty="0">
                <a:solidFill>
                  <a:schemeClr val="tx1"/>
                </a:solidFill>
              </a:rPr>
              <a:t>IL SUPPORTO ALLE STRUTTURE DI ACCOGLIENZA</a:t>
            </a:r>
          </a:p>
          <a:p>
            <a:pPr algn="ctr"/>
            <a:endParaRPr lang="it-IT" altLang="it-IT" sz="1100" b="1" dirty="0">
              <a:solidFill>
                <a:schemeClr val="tx1"/>
              </a:solidFill>
            </a:endParaRPr>
          </a:p>
          <a:p>
            <a:pPr algn="ctr"/>
            <a:endParaRPr lang="it-IT" altLang="it-IT" sz="28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800" dirty="0"/>
              <a:t>ORGANIZZAZIONE DEGLI </a:t>
            </a:r>
            <a:r>
              <a:rPr lang="it-IT" altLang="it-IT" sz="2800" dirty="0" smtClean="0"/>
              <a:t>SPAZI,</a:t>
            </a:r>
            <a:endParaRPr lang="it-IT" altLang="it-IT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800" dirty="0"/>
              <a:t>RIDUZIONE DEI NUMERI DELLE ACCOGLIENZE NELLE SINGOLE STRUTTURE</a:t>
            </a:r>
            <a:r>
              <a:rPr lang="it-IT" altLang="it-IT" sz="2800" dirty="0" smtClean="0"/>
              <a:t>,</a:t>
            </a:r>
            <a:endParaRPr lang="it-IT" altLang="it-IT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800" dirty="0"/>
              <a:t>DEFINIZIONE PROCEDURE E </a:t>
            </a:r>
            <a:r>
              <a:rPr lang="it-IT" altLang="it-IT" sz="2800" dirty="0" smtClean="0"/>
              <a:t>PROTOCOLLI DI INVIO: COLLOQUI DI VALUTAZIONE PER PASSAGGIO IN ORDINARI, </a:t>
            </a:r>
            <a:endParaRPr lang="it-IT" altLang="it-IT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800" dirty="0"/>
              <a:t>FORMAZIONE DEGLI OPERATORI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800" dirty="0"/>
              <a:t>GESTIONE DELLO STATO DI SALUTE DEGLI OSPITI.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AFDF4A1-F65E-CA4A-5FB0-3783DD0C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783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IL PIANO FREDDO 2024-2025: </a:t>
            </a:r>
            <a:r>
              <a:rPr lang="it-IT" altLang="it-IT" b="1" dirty="0">
                <a:solidFill>
                  <a:schemeClr val="bg1"/>
                </a:solidFill>
              </a:rPr>
              <a:t>IL PIANO SALUTE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2" y="1833564"/>
            <a:ext cx="4522786" cy="4522786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27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 txBox="1">
            <a:spLocks/>
          </p:cNvSpPr>
          <p:nvPr/>
        </p:nvSpPr>
        <p:spPr>
          <a:xfrm>
            <a:off x="984185" y="222249"/>
            <a:ext cx="10515600" cy="13255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t-IT" sz="2800" b="1" dirty="0" smtClean="0">
                <a:solidFill>
                  <a:schemeClr val="bg1"/>
                </a:solidFill>
              </a:rPr>
              <a:t>IL PIANO FREDDO 2024-2025: LA RACCOLTA INDUMENTI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634446" y="1833564"/>
            <a:ext cx="5503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26 Novembre</a:t>
            </a:r>
            <a:r>
              <a:rPr lang="it-IT" dirty="0" smtClean="0"/>
              <a:t> c/o Via Sile, 8 fra i dipendenti comunali</a:t>
            </a:r>
          </a:p>
          <a:p>
            <a:r>
              <a:rPr lang="it-IT" b="1" dirty="0" smtClean="0"/>
              <a:t>1 Dicembre </a:t>
            </a:r>
            <a:r>
              <a:rPr lang="it-IT" dirty="0" smtClean="0"/>
              <a:t>in 9 postazioni nella città: piazze e sedi degli Enti del </a:t>
            </a:r>
            <a:r>
              <a:rPr lang="it-IT" dirty="0"/>
              <a:t>T</a:t>
            </a:r>
            <a:r>
              <a:rPr lang="it-IT" dirty="0" smtClean="0"/>
              <a:t>erzo Settore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503817" y="2899770"/>
            <a:ext cx="62266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FONDAZIONE PROGETTO ARCA Via Sammartini </a:t>
            </a:r>
            <a:r>
              <a:rPr lang="it-IT" dirty="0" smtClean="0"/>
              <a:t>126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FONDAZIONE </a:t>
            </a:r>
            <a:r>
              <a:rPr lang="it-IT" dirty="0"/>
              <a:t>FRATELLI S. FRANCESCO Piazza </a:t>
            </a:r>
            <a:r>
              <a:rPr lang="it-IT" dirty="0" err="1"/>
              <a:t>Baiamonti</a:t>
            </a:r>
            <a:r>
              <a:rPr lang="it-IT" dirty="0"/>
              <a:t> 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OPERA </a:t>
            </a:r>
            <a:r>
              <a:rPr lang="it-IT" dirty="0"/>
              <a:t>CARDINAL FERRARI mattina fino alle </a:t>
            </a:r>
            <a:r>
              <a:rPr lang="it-IT" dirty="0" smtClean="0"/>
              <a:t>13.00 </a:t>
            </a:r>
            <a:r>
              <a:rPr lang="it-IT" dirty="0"/>
              <a:t>Viale Papiniano/Cantore 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REMAR </a:t>
            </a:r>
            <a:r>
              <a:rPr lang="it-IT" dirty="0"/>
              <a:t>Piazza XXIV </a:t>
            </a:r>
            <a:r>
              <a:rPr lang="it-IT" dirty="0" smtClean="0"/>
              <a:t>Maggio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FONDAZIONE </a:t>
            </a:r>
            <a:r>
              <a:rPr lang="it-IT" dirty="0"/>
              <a:t>CUMSE Piazza Argentina/Via </a:t>
            </a:r>
            <a:r>
              <a:rPr lang="it-IT" dirty="0" smtClean="0"/>
              <a:t>Mercadante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ASSOCIAZIONE </a:t>
            </a:r>
            <a:r>
              <a:rPr lang="it-IT" dirty="0"/>
              <a:t>CITY ANGELS Via Pollini 4 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MISERICORDIA </a:t>
            </a:r>
            <a:r>
              <a:rPr lang="it-IT" dirty="0"/>
              <a:t>MILANO SANT’ AMBROGIO Piazza </a:t>
            </a:r>
            <a:r>
              <a:rPr lang="it-IT" dirty="0" smtClean="0"/>
              <a:t>Amendola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COMUNITÁ </a:t>
            </a:r>
            <a:r>
              <a:rPr lang="it-IT" dirty="0"/>
              <a:t>SANT’EGIDIO Via degli Olivetani 3 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CASA </a:t>
            </a:r>
            <a:r>
              <a:rPr lang="it-IT" dirty="0"/>
              <a:t>DELLA CARITÁ Via Brambilla, 8</a:t>
            </a:r>
          </a:p>
        </p:txBody>
      </p:sp>
    </p:spTree>
    <p:extLst>
      <p:ext uri="{BB962C8B-B14F-4D97-AF65-F5344CB8AC3E}">
        <p14:creationId xmlns:p14="http://schemas.microsoft.com/office/powerpoint/2010/main" val="3681964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chemeClr val="bg1"/>
                </a:solidFill>
              </a:rPr>
              <a:t>IL PIANO FREDDO </a:t>
            </a:r>
            <a:r>
              <a:rPr lang="it-IT" sz="2800" b="1" dirty="0" smtClean="0">
                <a:solidFill>
                  <a:schemeClr val="bg1"/>
                </a:solidFill>
              </a:rPr>
              <a:t>2024-2025 </a:t>
            </a:r>
            <a:r>
              <a:rPr lang="it-IT" sz="2800" b="1" dirty="0">
                <a:solidFill>
                  <a:schemeClr val="bg1"/>
                </a:solidFill>
              </a:rPr>
              <a:t>: ULTERIORI AZIONI </a:t>
            </a:r>
            <a:endParaRPr lang="it-IT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9333E3B8-B50A-D870-67B0-E59BC985B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403986"/>
              </p:ext>
            </p:extLst>
          </p:nvPr>
        </p:nvGraphicFramePr>
        <p:xfrm>
          <a:off x="838200" y="1875119"/>
          <a:ext cx="10515600" cy="3954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43">
            <a:extLst>
              <a:ext uri="{FF2B5EF4-FFF2-40B4-BE49-F238E27FC236}">
                <a16:creationId xmlns:a16="http://schemas.microsoft.com/office/drawing/2014/main" id="{330C9FEA-F20E-01AB-7283-FDCA3D32E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644" y="1635125"/>
            <a:ext cx="106635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800" b="1" dirty="0">
                <a:solidFill>
                  <a:srgbClr val="FFFFFF"/>
                </a:solidFill>
              </a:rPr>
              <a:t>Strutture</a:t>
            </a:r>
            <a:endParaRPr lang="it-IT" alt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CDDABF-F790-2305-FFEA-4A2A0C16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71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30" y="407987"/>
            <a:ext cx="3308370" cy="343535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IL SISTEMA CITTADINO </a:t>
            </a:r>
            <a:b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 CONTRASTO </a:t>
            </a:r>
            <a:b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ALLA GRAVE MARGINALITA’ ADULTA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9368D9-6CB8-5E01-722A-82C69248D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48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it-IT" dirty="0"/>
          </a:p>
          <a:p>
            <a:pPr lvl="1"/>
            <a:endParaRPr lang="it-IT" dirty="0"/>
          </a:p>
        </p:txBody>
      </p:sp>
      <p:pic>
        <p:nvPicPr>
          <p:cNvPr id="6" name="Immagine 2">
            <a:extLst>
              <a:ext uri="{FF2B5EF4-FFF2-40B4-BE49-F238E27FC236}">
                <a16:creationId xmlns:a16="http://schemas.microsoft.com/office/drawing/2014/main" id="{F3739CCB-D324-DC9A-3714-952A37E15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6555BBAA-9398-18C5-F2C5-150E07663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120256"/>
              </p:ext>
            </p:extLst>
          </p:nvPr>
        </p:nvGraphicFramePr>
        <p:xfrm>
          <a:off x="3200400" y="469228"/>
          <a:ext cx="8756670" cy="6260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246DAA-16FC-3318-440A-2AE1AE44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93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altLang="it-IT" sz="2800" b="1" dirty="0">
                <a:solidFill>
                  <a:schemeClr val="bg1"/>
                </a:solidFill>
              </a:rPr>
              <a:t>IL </a:t>
            </a:r>
            <a: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CENTRO SAMMARTINI – LUOGO DI REGIA E DI ACCESSO</a:t>
            </a:r>
            <a:endParaRPr lang="it-IT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06481B01-0C8B-30C3-11CD-4A9FEC42F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953280"/>
              </p:ext>
            </p:extLst>
          </p:nvPr>
        </p:nvGraphicFramePr>
        <p:xfrm>
          <a:off x="838200" y="17748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012D22-5B49-E790-56DA-974D01BF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27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5" descr="Immagine che contiene testo, interni, soffitto, parete&#10;&#10;Descrizione generata automaticamente">
            <a:extLst>
              <a:ext uri="{FF2B5EF4-FFF2-40B4-BE49-F238E27FC236}">
                <a16:creationId xmlns:a16="http://schemas.microsoft.com/office/drawing/2014/main" id="{1C2D0773-90AB-C83E-67A4-FB742F962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" r="-2" b="-2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US" altLang="it-IT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L’EQUIPE </a:t>
            </a:r>
            <a:r>
              <a:rPr lang="en-US" altLang="it-IT" sz="3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MULTIPROFESSIONALE</a:t>
            </a:r>
            <a:r>
              <a:rPr lang="en-US" altLang="it-IT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it-IT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altLang="it-IT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del CENTRO SAMMARTINI</a:t>
            </a:r>
            <a:endParaRPr lang="en-US" sz="3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Segnaposto contenuto 2">
            <a:extLst>
              <a:ext uri="{FF2B5EF4-FFF2-40B4-BE49-F238E27FC236}">
                <a16:creationId xmlns:a16="http://schemas.microsoft.com/office/drawing/2014/main" id="{233E42D0-395A-1BF9-68A7-F01FC37C91D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" y="2855214"/>
            <a:ext cx="11624882" cy="384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2">
            <a:extLst>
              <a:ext uri="{FF2B5EF4-FFF2-40B4-BE49-F238E27FC236}">
                <a16:creationId xmlns:a16="http://schemas.microsoft.com/office/drawing/2014/main" id="{536ADE94-6A82-378B-2A8E-12B8CED4D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023F1754-5462-52ED-4021-45DD42D5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59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5">
            <a:extLst>
              <a:ext uri="{FF2B5EF4-FFF2-40B4-BE49-F238E27FC236}">
                <a16:creationId xmlns:a16="http://schemas.microsoft.com/office/drawing/2014/main" id="{1C2D0773-90AB-C83E-67A4-FB742F962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748" b="17748"/>
          <a:stretch/>
        </p:blipFill>
        <p:spPr bwMode="auto">
          <a:xfrm>
            <a:off x="4882377" y="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18" y="859536"/>
            <a:ext cx="4892040" cy="1243584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US" altLang="it-IT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ORGANIZZAZIONE DEL </a:t>
            </a:r>
            <a:r>
              <a:rPr lang="en-US" altLang="it-IT" sz="3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SERVIZIO CENTRO SAMMARTINI</a:t>
            </a:r>
            <a:endParaRPr lang="en-US" sz="3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5B65E00-F996-A87F-188A-03D4520749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F47AC701-D036-E90D-D2E0-F2E74843FC4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7" y="2027926"/>
            <a:ext cx="82169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2">
            <a:extLst>
              <a:ext uri="{FF2B5EF4-FFF2-40B4-BE49-F238E27FC236}">
                <a16:creationId xmlns:a16="http://schemas.microsoft.com/office/drawing/2014/main" id="{60204324-5AE1-85DF-38AF-13D8C928E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233" y="3996842"/>
            <a:ext cx="5268080" cy="197207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171450" indent="-17145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2006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>
                <a:solidFill>
                  <a:schemeClr val="bg1"/>
                </a:solidFill>
              </a:rPr>
              <a:t>Filtro, ascolto, accoglienza ed orientamento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>
                <a:solidFill>
                  <a:schemeClr val="bg1"/>
                </a:solidFill>
              </a:rPr>
              <a:t>Assesment sociale e giuridico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>
                <a:solidFill>
                  <a:schemeClr val="bg1"/>
                </a:solidFill>
              </a:rPr>
              <a:t>Presa in carico sociale ed educativa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4F52E3-A48D-246C-7540-D19E7D5C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5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MODALITA’ DI ACCESSO AL CENTRO SAMMARTINI 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37FBF9-60A1-E062-46B3-E8D89C05E8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 defTabSz="742950">
              <a:lnSpc>
                <a:spcPct val="110000"/>
              </a:lnSpc>
              <a:spcAft>
                <a:spcPts val="488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en-GB" altLang="it-IT" sz="5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 APPUNTAMENTO</a:t>
            </a:r>
            <a:endParaRPr lang="en-US" altLang="it-IT" sz="5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742950">
              <a:lnSpc>
                <a:spcPct val="110000"/>
              </a:lnSpc>
              <a:spcAft>
                <a:spcPts val="488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it-IT" sz="5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</a:t>
            </a:r>
            <a:r>
              <a:rPr lang="en-US" altLang="it-IT" sz="5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Programmi</a:t>
            </a:r>
            <a:r>
              <a:rPr lang="en-US" altLang="it-IT" sz="5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RVA (</a:t>
            </a:r>
            <a:r>
              <a:rPr lang="en-US" altLang="it-IT" sz="5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Ritorno</a:t>
            </a:r>
            <a:r>
              <a:rPr lang="en-US" altLang="it-IT" sz="5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it-IT" sz="5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Volontario</a:t>
            </a:r>
            <a:r>
              <a:rPr lang="en-US" altLang="it-IT" sz="5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it-IT" sz="5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Assistito</a:t>
            </a:r>
            <a:r>
              <a:rPr lang="en-US" altLang="it-IT" sz="5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defTabSz="742950">
              <a:lnSpc>
                <a:spcPct val="110000"/>
              </a:lnSpc>
              <a:spcAft>
                <a:spcPts val="488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it-IT" sz="5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Colloqui</a:t>
            </a:r>
            <a:r>
              <a:rPr lang="en-US" altLang="it-IT" sz="5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</a:t>
            </a:r>
            <a:r>
              <a:rPr lang="en-US" altLang="it-IT" sz="5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assistenti</a:t>
            </a:r>
            <a:r>
              <a:rPr lang="en-US" altLang="it-IT" sz="5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it-IT" sz="5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</a:t>
            </a:r>
            <a:endParaRPr lang="en-US" altLang="it-IT" sz="5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742950">
              <a:lnSpc>
                <a:spcPct val="110000"/>
              </a:lnSpc>
              <a:spcAft>
                <a:spcPts val="488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it-IT" sz="5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Colloqui</a:t>
            </a:r>
            <a:r>
              <a:rPr lang="en-US" altLang="it-IT" sz="5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</a:t>
            </a:r>
            <a:r>
              <a:rPr lang="en-US" altLang="it-IT" sz="5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consulente</a:t>
            </a:r>
            <a:r>
              <a:rPr lang="en-US" altLang="it-IT" sz="5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it-IT" sz="5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legale</a:t>
            </a:r>
            <a:endParaRPr lang="en-US" altLang="it-IT" sz="5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742950">
              <a:lnSpc>
                <a:spcPct val="110000"/>
              </a:lnSpc>
              <a:spcAft>
                <a:spcPts val="488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it-IT" sz="5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Colloqui</a:t>
            </a:r>
            <a:r>
              <a:rPr lang="en-US" altLang="it-IT" sz="5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it-IT" sz="5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individuali</a:t>
            </a:r>
            <a:r>
              <a:rPr lang="en-US" altLang="it-IT" sz="5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</a:t>
            </a:r>
            <a:r>
              <a:rPr lang="en-US" altLang="it-IT" sz="5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consulente</a:t>
            </a:r>
            <a:r>
              <a:rPr lang="en-US" altLang="it-IT" sz="5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US" altLang="it-IT" sz="5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lavoro</a:t>
            </a:r>
            <a:endParaRPr lang="en-US" altLang="it-IT" sz="5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742950">
              <a:lnSpc>
                <a:spcPct val="110000"/>
              </a:lnSpc>
              <a:spcAft>
                <a:spcPts val="488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it-IT" sz="5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Sportello</a:t>
            </a:r>
            <a:r>
              <a:rPr lang="en-US" altLang="it-IT" sz="5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INPS per TUTTI</a:t>
            </a:r>
            <a:endParaRPr lang="it-IT" sz="5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6DE90FC-CA2A-C13C-1BDF-6CB8665E79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 defTabSz="742950">
              <a:lnSpc>
                <a:spcPct val="110000"/>
              </a:lnSpc>
              <a:spcAft>
                <a:spcPts val="488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en-US" sz="5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LIBERO (Front Office/</a:t>
            </a:r>
            <a:r>
              <a:rPr lang="en-US" sz="55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Sportello</a:t>
            </a:r>
            <a:r>
              <a:rPr lang="en-US" sz="5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5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2172" indent="-185738" defTabSz="742950">
              <a:lnSpc>
                <a:spcPct val="110000"/>
              </a:lnSpc>
              <a:spcAft>
                <a:spcPts val="488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letto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Piano Freddo</a:t>
            </a:r>
          </a:p>
          <a:p>
            <a:pPr marL="232172" indent="-185738" defTabSz="742950">
              <a:lnSpc>
                <a:spcPct val="110000"/>
              </a:lnSpc>
              <a:spcAft>
                <a:spcPts val="488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Richieste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Protezione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Internazionale</a:t>
            </a:r>
            <a:endParaRPr lang="en-US" sz="5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2172" indent="-185738" defTabSz="742950">
              <a:lnSpc>
                <a:spcPct val="110000"/>
              </a:lnSpc>
              <a:spcAft>
                <a:spcPts val="488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Servizio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docce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comunali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gestite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dal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Terzo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Settore</a:t>
            </a:r>
            <a:endParaRPr lang="en-US" sz="5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2172" indent="-185738" defTabSz="742950">
              <a:lnSpc>
                <a:spcPct val="110000"/>
              </a:lnSpc>
              <a:spcAft>
                <a:spcPts val="488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Servizi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mense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pasti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distribuzione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pacchi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alimentari</a:t>
            </a:r>
            <a:endParaRPr lang="en-US" sz="5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2172" indent="-185738" defTabSz="742950">
              <a:lnSpc>
                <a:spcPct val="110000"/>
              </a:lnSpc>
              <a:spcAft>
                <a:spcPts val="488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Residenza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anagrafica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presso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Municipi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ResidenzaMi</a:t>
            </a:r>
            <a:endParaRPr lang="en-US" sz="5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2172" indent="-185738" defTabSz="742950">
              <a:lnSpc>
                <a:spcPct val="110000"/>
              </a:lnSpc>
              <a:spcAft>
                <a:spcPts val="488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Assistenza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sanitaria</a:t>
            </a:r>
          </a:p>
          <a:p>
            <a:pPr marL="232172" indent="-185738" defTabSz="742950">
              <a:lnSpc>
                <a:spcPct val="110000"/>
              </a:lnSpc>
              <a:spcAft>
                <a:spcPts val="488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Orientamento</a:t>
            </a:r>
            <a:r>
              <a:rPr lang="en-US" sz="5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 </a:t>
            </a:r>
            <a:r>
              <a:rPr lang="en-US" sz="5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lavoro</a:t>
            </a:r>
            <a:endParaRPr lang="en-US" sz="5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E60BC7C2-9228-D51A-F0E4-08B56888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49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PRIMA ASSISTENZA: </a:t>
            </a:r>
            <a:r>
              <a:rPr lang="it-IT" altLang="it-IT" sz="2800" b="1" dirty="0">
                <a:solidFill>
                  <a:schemeClr val="bg1"/>
                </a:solidFill>
              </a:rPr>
              <a:t>SERVIZIO SEGNALAZIONI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6DE90FC-CA2A-C13C-1BDF-6CB8665E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it-IT" sz="1000" dirty="0">
              <a:solidFill>
                <a:srgbClr val="4656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Raccolta segnalazioni telefoniche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 24 e 7 giorni su 7, con feed back al segnalante  </a:t>
            </a:r>
          </a:p>
          <a:p>
            <a:pPr marL="0" indent="0" algn="ctr">
              <a:buNone/>
              <a:defRPr/>
            </a:pPr>
            <a:endParaRPr lang="it-IT" sz="3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it-IT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Numero telefonico 02 8847646</a:t>
            </a:r>
            <a:endParaRPr lang="it-IT" b="1" dirty="0">
              <a:solidFill>
                <a:srgbClr val="4656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t-IT" sz="1000" dirty="0">
              <a:solidFill>
                <a:srgbClr val="4656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t-IT" sz="1000" dirty="0">
              <a:solidFill>
                <a:srgbClr val="4656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endParaRPr lang="it-IT" sz="1000" dirty="0">
              <a:solidFill>
                <a:srgbClr val="4656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Gestione della Piattaforma informatica (</a:t>
            </a:r>
            <a:r>
              <a:rPr lang="it-IT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TuttixTe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dove tutte le 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Unità Mobili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notturne in rete con l’Amministrazione Comunale trascrivono i report delle uscite consentendo scambio di informazioni, rilevazione dei dati ed una mappatura georeferenziata delle persone che vedono e supportano in strada.</a:t>
            </a:r>
          </a:p>
          <a:p>
            <a:pPr marL="0" indent="0" algn="just">
              <a:spcAft>
                <a:spcPts val="488"/>
              </a:spcAft>
              <a:buNone/>
            </a:pPr>
            <a:endParaRPr lang="it-IT" dirty="0"/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0DEF7E9-6D92-CBF6-03EE-0E482E73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18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BD52E-80FC-BF4F-71F4-A23A1D4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it-IT" altLang="it-IT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PRIMA ASSISTENZA: LE UNITA’ MOBILI SERALI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8DB1E767-0BD5-C865-3766-EE88A349B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831"/>
          <a:stretch/>
        </p:blipFill>
        <p:spPr bwMode="auto">
          <a:xfrm>
            <a:off x="0" y="4982881"/>
            <a:ext cx="127156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E09F82-A869-B787-E14F-1E5AECC63183}"/>
              </a:ext>
            </a:extLst>
          </p:cNvPr>
          <p:cNvSpPr txBox="1">
            <a:spLocks/>
          </p:cNvSpPr>
          <p:nvPr/>
        </p:nvSpPr>
        <p:spPr>
          <a:xfrm>
            <a:off x="838199" y="1875119"/>
            <a:ext cx="10515599" cy="37827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•"/>
              <a:defRPr sz="1600">
                <a:solidFill>
                  <a:srgbClr val="020060"/>
                </a:solidFill>
                <a:latin typeface="+mn-lt"/>
                <a:ea typeface="+mn-ea"/>
                <a:cs typeface="+mn-cs"/>
              </a:defRPr>
            </a:lvl1pPr>
            <a:lvl2pPr marL="566738" indent="-287338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§"/>
              <a:defRPr sz="1600">
                <a:solidFill>
                  <a:srgbClr val="020060"/>
                </a:solidFill>
                <a:latin typeface="+mn-lt"/>
              </a:defRPr>
            </a:lvl2pPr>
            <a:lvl3pPr marL="1044575" indent="-287338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50000"/>
              <a:buFont typeface="Wingdings" pitchFamily="2" charset="2"/>
              <a:buChar char="o"/>
              <a:defRPr sz="1600">
                <a:solidFill>
                  <a:srgbClr val="020060"/>
                </a:solidFill>
                <a:latin typeface="+mn-lt"/>
              </a:defRPr>
            </a:lvl3pPr>
            <a:lvl4pPr marL="1527175" indent="-287338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Char char="–"/>
              <a:defRPr sz="1600">
                <a:solidFill>
                  <a:srgbClr val="020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it-IT" sz="8000" b="1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Centro Sammartini </a:t>
            </a:r>
            <a:r>
              <a:rPr lang="it-IT" sz="80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un ruolo di coordinamento della rete delle U.M. 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it-IT" sz="8000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it-IT" sz="80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Attraverso la piattaforma </a:t>
            </a:r>
            <a:r>
              <a:rPr lang="it-IT" sz="8000" b="1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«Tutti x te» </a:t>
            </a:r>
            <a:r>
              <a:rPr lang="it-IT" sz="80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Servizio Segnalazioni:</a:t>
            </a:r>
          </a:p>
          <a:p>
            <a:pPr lvl="3" algn="just">
              <a:buFontTx/>
              <a:buChar char="-"/>
              <a:defRPr/>
            </a:pPr>
            <a:r>
              <a:rPr lang="it-IT" sz="80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raccoglie le segnalazioni da cittadini, Forze dell’Ordine, ospedali;</a:t>
            </a:r>
          </a:p>
          <a:p>
            <a:pPr lvl="3">
              <a:buFontTx/>
              <a:buChar char="-"/>
              <a:defRPr/>
            </a:pPr>
            <a:r>
              <a:rPr lang="it-IT" sz="80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inoltra all’U.M competente per la zona di segnalazione;</a:t>
            </a:r>
          </a:p>
          <a:p>
            <a:pPr lvl="3">
              <a:buFontTx/>
              <a:buChar char="-"/>
              <a:defRPr/>
            </a:pPr>
            <a:r>
              <a:rPr lang="it-IT" sz="80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riceve il report dell’uscita dell’UM;                                       </a:t>
            </a:r>
          </a:p>
          <a:p>
            <a:pPr lvl="3">
              <a:buFontTx/>
              <a:buChar char="-"/>
              <a:defRPr/>
            </a:pPr>
            <a:r>
              <a:rPr lang="it-IT" sz="80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 l’esito al segnalante;</a:t>
            </a:r>
          </a:p>
          <a:p>
            <a:pPr lvl="3">
              <a:buFontTx/>
              <a:buChar char="-"/>
              <a:defRPr/>
            </a:pPr>
            <a:r>
              <a:rPr lang="it-IT" sz="80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monitora il territorio (mappa digitale);</a:t>
            </a:r>
          </a:p>
          <a:p>
            <a:pPr marL="0" indent="0">
              <a:buNone/>
              <a:defRPr/>
            </a:pPr>
            <a:endParaRPr lang="it-IT" sz="5600" kern="0" dirty="0"/>
          </a:p>
          <a:p>
            <a:pPr>
              <a:defRPr/>
            </a:pPr>
            <a:endParaRPr lang="it-IT" kern="0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3F99E234-E205-3FE6-1058-BCC39EA8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1132-8228-1741-97AD-0E27BCC51F3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332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2109</Words>
  <Application>Microsoft Office PowerPoint</Application>
  <PresentationFormat>Widescreen</PresentationFormat>
  <Paragraphs>294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9" baseType="lpstr">
      <vt:lpstr>Aharoni</vt:lpstr>
      <vt:lpstr>Aptos</vt:lpstr>
      <vt:lpstr>Arial</vt:lpstr>
      <vt:lpstr>Calibri</vt:lpstr>
      <vt:lpstr>Calibri Light</vt:lpstr>
      <vt:lpstr>Mangal</vt:lpstr>
      <vt:lpstr>Tahoma</vt:lpstr>
      <vt:lpstr>Verdana</vt:lpstr>
      <vt:lpstr>Wingdings</vt:lpstr>
      <vt:lpstr>Tema di Office</vt:lpstr>
      <vt:lpstr>I SERVIZI DI CONTRASTO ALLA GRAVE EMARGINAZIONE ADULTA  PIANO FREDDO 2024/2025 </vt:lpstr>
      <vt:lpstr>LE POLITICHE A CONTRASTO DELLA GRAVE MARGINALITA’ ADULTA </vt:lpstr>
      <vt:lpstr>IL SISTEMA CITTADINO  DI CONTRASTO  ALLA GRAVE MARGINALITA’ ADULTA</vt:lpstr>
      <vt:lpstr>IL CENTRO SAMMARTINI – LUOGO DI REGIA E DI ACCESSO</vt:lpstr>
      <vt:lpstr>L’EQUIPE MULTIPROFESSIONALE del CENTRO SAMMARTINI</vt:lpstr>
      <vt:lpstr>ORGANIZZAZIONE DEL SERVIZIO CENTRO SAMMARTINI</vt:lpstr>
      <vt:lpstr>MODALITA’ DI ACCESSO AL CENTRO SAMMARTINI </vt:lpstr>
      <vt:lpstr>PRIMA ASSISTENZA: SERVIZIO SEGNALAZIONI</vt:lpstr>
      <vt:lpstr>PRIMA ASSISTENZA: LE UNITA’ MOBILI SERALI</vt:lpstr>
      <vt:lpstr>UNITA’ MOBILI SERALI: I SOCGGETTI COINVOLTI</vt:lpstr>
      <vt:lpstr>UNITA’ MOBILI SERALI: LA PRESENZA SUL TERRITORIO</vt:lpstr>
      <vt:lpstr>UNITA’ MOBILI SPECIALISTICHE</vt:lpstr>
      <vt:lpstr>PRIMA ASSISTENZA: I 9 CENTRI DIURNI</vt:lpstr>
      <vt:lpstr>DIVERSE TIPOLOGIE DI CENTRO DIURNO</vt:lpstr>
      <vt:lpstr>EDUCATIVA DI STRADA</vt:lpstr>
      <vt:lpstr>SERVIZI INTEGRATIVI e DI RETE</vt:lpstr>
      <vt:lpstr>L’ACCOGLIENZA RESIDENZIALE</vt:lpstr>
      <vt:lpstr>L’ACCOGLIENZA RESIDENZIALE – LE STRUTTURE ORDINARIE</vt:lpstr>
      <vt:lpstr>L’ACCOGLIENZA RESIDENZIALE  PER PERSONE CON FRAGILITA’ SANITARIA</vt:lpstr>
      <vt:lpstr>IL PIANO FREDDO 2024-2025</vt:lpstr>
      <vt:lpstr>IL PIANO FREDDO 2024-2025</vt:lpstr>
      <vt:lpstr>IL PIANO FREDDO 2024-2025: STRUTTURE COMUNALI</vt:lpstr>
      <vt:lpstr>IL PIANO FREDDO 2024-2025 : STRUTTURE CONVENZIONATE CON ENTI DEL TERZO SETTORE</vt:lpstr>
      <vt:lpstr>IL PIANO FREDDO 2024-2025 : LE PERSONE ACCOLTE E LE NOVITA’</vt:lpstr>
      <vt:lpstr>IL PIANO FREDDO 2024-2025 : POSTI LETTO MESSI A DISPOSIZIONE DA  ENTI DEL TERZO SETTORE E IN RETE NEL SISTEMA DELL’ACCOGLIENZA</vt:lpstr>
      <vt:lpstr>IL PIANO FREDDO 2024-2025 : IL PIANO SALUTE</vt:lpstr>
      <vt:lpstr>IL PIANO FREDDO 2024-2025: IL PIANO SALUTE</vt:lpstr>
      <vt:lpstr>IL PIANO FREDDO 2024-2025: IL PIANO SALUTE</vt:lpstr>
      <vt:lpstr>IL PIANO FREDDO 2024-2025 : ULTERIORI AZIONI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SERVIZI DI CONTRASTO ALLA GRAVE EMARGINAZIONE ADULTA  PIANO FREDDO 2022/2023</dc:title>
  <dc:creator>Angelo Stanghellini</dc:creator>
  <cp:lastModifiedBy>Mauro Valenti</cp:lastModifiedBy>
  <cp:revision>17</cp:revision>
  <dcterms:created xsi:type="dcterms:W3CDTF">2022-10-25T10:07:55Z</dcterms:created>
  <dcterms:modified xsi:type="dcterms:W3CDTF">2025-02-07T07:33:45Z</dcterms:modified>
</cp:coreProperties>
</file>