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Lst>
  <p:notesMasterIdLst>
    <p:notesMasterId r:id="rId16"/>
  </p:notesMasterIdLst>
  <p:sldIdLst>
    <p:sldId id="256" r:id="rId5"/>
    <p:sldId id="377" r:id="rId6"/>
    <p:sldId id="372" r:id="rId7"/>
    <p:sldId id="379" r:id="rId8"/>
    <p:sldId id="389" r:id="rId9"/>
    <p:sldId id="386" r:id="rId10"/>
    <p:sldId id="390" r:id="rId11"/>
    <p:sldId id="371" r:id="rId12"/>
    <p:sldId id="388" r:id="rId13"/>
    <p:sldId id="391" r:id="rId14"/>
    <p:sldId id="376" r:id="rId15"/>
  </p:sldIdLst>
  <p:sldSz cx="12192000" cy="6858000"/>
  <p:notesSz cx="6858000" cy="9144000"/>
  <p:embeddedFontLst>
    <p:embeddedFont>
      <p:font typeface="Tahoma" panose="020B0604030504040204" pitchFamily="34" charset="0"/>
      <p:regular r:id="rId17"/>
      <p:bold r:id="rId18"/>
    </p:embeddedFont>
    <p:embeddedFont>
      <p:font typeface="Garamond" panose="02020404030301010803" pitchFamily="18" charset="0"/>
      <p:regular r:id="rId19"/>
      <p:bold r:id="rId20"/>
      <p:italic r:id="rId21"/>
    </p:embeddedFont>
    <p:embeddedFont>
      <p:font typeface="Montserrat"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15" roundtripDataSignature="AMtx7mjmQbpZCnox8D1HYq4LWXdki9z5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B47371-5CB7-42BC-BC15-2669DC9AE49B}">
  <a:tblStyle styleId="{F4B47371-5CB7-42BC-BC15-2669DC9AE49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117" Type="http://schemas.openxmlformats.org/officeDocument/2006/relationships/viewProps" Target="viewProps.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11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11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1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11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53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923B3B8-E3B8-41CA-B2D9-92AECFEFF9AE}" type="slidenum">
              <a:rPr lang="it-IT" smtClean="0"/>
              <a:t>4</a:t>
            </a:fld>
            <a:endParaRPr lang="it-IT"/>
          </a:p>
        </p:txBody>
      </p:sp>
    </p:spTree>
    <p:extLst>
      <p:ext uri="{BB962C8B-B14F-4D97-AF65-F5344CB8AC3E}">
        <p14:creationId xmlns:p14="http://schemas.microsoft.com/office/powerpoint/2010/main" val="40441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04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86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93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93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90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5"/>
        <p:cNvGrpSpPr/>
        <p:nvPr/>
      </p:nvGrpSpPr>
      <p:grpSpPr>
        <a:xfrm>
          <a:off x="0" y="0"/>
          <a:ext cx="0" cy="0"/>
          <a:chOff x="0" y="0"/>
          <a:chExt cx="0" cy="0"/>
        </a:xfrm>
      </p:grpSpPr>
      <p:sp>
        <p:nvSpPr>
          <p:cNvPr id="16" name="Google Shape;16;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18" name="Google Shape;18;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0"/>
        <p:cNvGrpSpPr/>
        <p:nvPr/>
      </p:nvGrpSpPr>
      <p:grpSpPr>
        <a:xfrm>
          <a:off x="0" y="0"/>
          <a:ext cx="0" cy="0"/>
          <a:chOff x="0" y="0"/>
          <a:chExt cx="0" cy="0"/>
        </a:xfrm>
      </p:grpSpPr>
      <p:sp>
        <p:nvSpPr>
          <p:cNvPr id="41" name="Google Shape;41;p8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45" name="Google Shape;45;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52" name="Google Shape;52;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57" name="Google Shape;57;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9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64" name="Google Shape;6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2"/>
          <p:cNvSpPr>
            <a:spLocks noGrp="1"/>
          </p:cNvSpPr>
          <p:nvPr>
            <p:ph type="pic" idx="2"/>
          </p:nvPr>
        </p:nvSpPr>
        <p:spPr>
          <a:xfrm>
            <a:off x="5183188" y="987425"/>
            <a:ext cx="6172200" cy="4873625"/>
          </a:xfrm>
          <a:prstGeom prst="rect">
            <a:avLst/>
          </a:prstGeom>
          <a:noFill/>
          <a:ln>
            <a:noFill/>
          </a:ln>
        </p:spPr>
      </p:sp>
      <p:sp>
        <p:nvSpPr>
          <p:cNvPr id="68" name="Google Shape;68;p9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71" name="Google Shape;71;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it-IT"/>
              <a:t>PER I CTM DELL'AREA TERRITORIALITA' - MARIA ROSARIA LUONGO E FILIPPA DI CARO</a:t>
            </a:r>
            <a:endParaRPr/>
          </a:p>
        </p:txBody>
      </p:sp>
      <p:sp>
        <p:nvSpPr>
          <p:cNvPr id="77" name="Google Shape;77;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it-IT"/>
              <a:t>PER I CTM DELL'AREA TERRITORIALITA' - MARIA ROSARIA LUONGO E FILIPPA DI CARO</a:t>
            </a:r>
            <a:endParaRPr/>
          </a:p>
        </p:txBody>
      </p:sp>
      <p:sp>
        <p:nvSpPr>
          <p:cNvPr id="14" name="Google Shape;14;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74" r:id="rId1"/>
    <p:sldLayoutId id="2147483678" r:id="rId2"/>
    <p:sldLayoutId id="2147483679"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salute.gov.it/cald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salute.gov.it/caldo"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
          <p:cNvSpPr txBox="1"/>
          <p:nvPr/>
        </p:nvSpPr>
        <p:spPr>
          <a:xfrm>
            <a:off x="1026023" y="2011076"/>
            <a:ext cx="9868800" cy="2477800"/>
          </a:xfrm>
          <a:prstGeom prst="rect">
            <a:avLst/>
          </a:prstGeom>
          <a:solidFill>
            <a:srgbClr val="009BA8"/>
          </a:solid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FFFFFF"/>
              </a:buClr>
              <a:buSzPts val="4800"/>
              <a:buFont typeface="Montserrat"/>
              <a:buNone/>
            </a:pPr>
            <a:r>
              <a:rPr lang="en-US" sz="3600" b="1" dirty="0">
                <a:solidFill>
                  <a:srgbClr val="FFFFFF"/>
                </a:solidFill>
                <a:latin typeface="+mn-lt"/>
                <a:ea typeface="Montserrat"/>
                <a:cs typeface="Montserrat"/>
                <a:sym typeface="Montserrat"/>
              </a:rPr>
              <a:t>MILANO AIUTA ESTATE 2024</a:t>
            </a:r>
            <a:endParaRPr sz="36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3"/>
          <p:cNvSpPr txBox="1"/>
          <p:nvPr/>
        </p:nvSpPr>
        <p:spPr>
          <a:xfrm>
            <a:off x="2635379" y="665018"/>
            <a:ext cx="5818122" cy="989560"/>
          </a:xfrm>
          <a:prstGeom prst="rect">
            <a:avLst/>
          </a:prstGeom>
          <a:solidFill>
            <a:srgbClr val="009BA8"/>
          </a:solidFill>
          <a:ln>
            <a:noFill/>
          </a:ln>
        </p:spPr>
        <p:txBody>
          <a:bodyPr spcFirstLastPara="1" wrap="square" lIns="91425" tIns="45700" rIns="91425" bIns="45700" anchor="ctr" anchorCtr="1">
            <a:noAutofit/>
          </a:bodyPr>
          <a:lstStyle/>
          <a:p>
            <a:pPr>
              <a:tabLst>
                <a:tab pos="0" algn="l"/>
              </a:tabLst>
            </a:pPr>
            <a:r>
              <a:rPr lang="it-IT" sz="3200" b="1" spc="-1" dirty="0" smtClean="0">
                <a:solidFill>
                  <a:schemeClr val="bg1"/>
                </a:solidFill>
              </a:rPr>
              <a:t>Richieste socialità al 29.07</a:t>
            </a:r>
            <a:endParaRPr lang="it-IT" sz="3200" spc="-1" dirty="0">
              <a:solidFill>
                <a:schemeClr val="bg1"/>
              </a:solidFill>
            </a:endParaRPr>
          </a:p>
        </p:txBody>
      </p:sp>
      <p:sp>
        <p:nvSpPr>
          <p:cNvPr id="3" name="Rettangolo 2"/>
          <p:cNvSpPr/>
          <p:nvPr/>
        </p:nvSpPr>
        <p:spPr>
          <a:xfrm>
            <a:off x="1556952" y="2281166"/>
            <a:ext cx="7974976" cy="1605632"/>
          </a:xfrm>
          <a:prstGeom prst="rect">
            <a:avLst/>
          </a:prstGeom>
        </p:spPr>
        <p:txBody>
          <a:bodyPr wrap="square">
            <a:spAutoFit/>
          </a:bodyPr>
          <a:lstStyle/>
          <a:p>
            <a:pPr marL="342900" lvl="0" indent="-342900" algn="just">
              <a:lnSpc>
                <a:spcPct val="107000"/>
              </a:lnSpc>
              <a:spcAft>
                <a:spcPts val="800"/>
              </a:spcAft>
              <a:buSzPts val="1000"/>
              <a:buFont typeface="Wingdings" panose="05000000000000000000" pitchFamily="2" charset="2"/>
              <a:buChar char=""/>
              <a:tabLst>
                <a:tab pos="457200" algn="l"/>
              </a:tabLst>
            </a:pPr>
            <a:r>
              <a:rPr lang="it-IT" sz="2800" dirty="0" smtClean="0">
                <a:effectLst/>
                <a:ea typeface="Verdana" panose="020B0604030504040204" pitchFamily="34" charset="0"/>
                <a:cs typeface="Verdana" panose="020B0604030504040204" pitchFamily="34" charset="0"/>
              </a:rPr>
              <a:t>Richieste attività di socialità ricevute dall’Unità Milano Welfare Accoglienza: 184</a:t>
            </a:r>
          </a:p>
          <a:p>
            <a:pPr marL="342900" lvl="0" indent="-342900" algn="just">
              <a:lnSpc>
                <a:spcPct val="107000"/>
              </a:lnSpc>
              <a:spcAft>
                <a:spcPts val="800"/>
              </a:spcAft>
              <a:buSzPts val="1000"/>
              <a:buFont typeface="Wingdings" panose="05000000000000000000" pitchFamily="2" charset="2"/>
              <a:buChar char=""/>
              <a:tabLst>
                <a:tab pos="457200" algn="l"/>
              </a:tabLst>
            </a:pPr>
            <a:endParaRPr lang="it-IT" sz="3200" dirty="0">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280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 garante per i diritti della Terza età: via libera in commissione alla  proposta di Costa (Forza Chi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17" y="858530"/>
            <a:ext cx="9349959" cy="526714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852753" y="1643347"/>
            <a:ext cx="1815753" cy="634020"/>
          </a:xfrm>
          <a:prstGeom prst="rect">
            <a:avLst/>
          </a:prstGeom>
        </p:spPr>
        <p:txBody>
          <a:bodyPr wrap="none">
            <a:spAutoFit/>
          </a:bodyPr>
          <a:lstStyle/>
          <a:p>
            <a:pPr algn="ctr">
              <a:lnSpc>
                <a:spcPct val="80000"/>
              </a:lnSpc>
              <a:tabLst>
                <a:tab pos="0" algn="l"/>
              </a:tabLst>
            </a:pPr>
            <a:r>
              <a:rPr lang="it-IT" sz="4400" b="1" spc="-1" dirty="0">
                <a:solidFill>
                  <a:schemeClr val="tx1"/>
                </a:solidFill>
              </a:rPr>
              <a:t>grazie</a:t>
            </a:r>
            <a:endParaRPr lang="it-IT" sz="4400" spc="-1" dirty="0">
              <a:solidFill>
                <a:schemeClr val="tx1"/>
              </a:solidFill>
            </a:endParaRPr>
          </a:p>
        </p:txBody>
      </p:sp>
    </p:spTree>
    <p:extLst>
      <p:ext uri="{BB962C8B-B14F-4D97-AF65-F5344CB8AC3E}">
        <p14:creationId xmlns:p14="http://schemas.microsoft.com/office/powerpoint/2010/main" val="178985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59246" y="1874243"/>
            <a:ext cx="9584954" cy="4247317"/>
          </a:xfrm>
          <a:prstGeom prst="rect">
            <a:avLst/>
          </a:prstGeom>
        </p:spPr>
        <p:txBody>
          <a:bodyPr wrap="square">
            <a:spAutoFit/>
          </a:bodyPr>
          <a:lstStyle/>
          <a:p>
            <a:pPr algn="just"/>
            <a:r>
              <a:rPr lang="it-IT" sz="1800" b="1" dirty="0">
                <a:latin typeface="+mj-lt"/>
                <a:ea typeface="Calibri" panose="020F0502020204030204" pitchFamily="34" charset="0"/>
                <a:cs typeface="Times New Roman" panose="02020603050405020304" pitchFamily="18" charset="0"/>
              </a:rPr>
              <a:t>Milano Aiuta – Estate 2024 </a:t>
            </a:r>
            <a:r>
              <a:rPr lang="it-IT" sz="1800" dirty="0">
                <a:latin typeface="+mj-lt"/>
                <a:ea typeface="Calibri" panose="020F0502020204030204" pitchFamily="34" charset="0"/>
                <a:cs typeface="Times New Roman" panose="02020603050405020304" pitchFamily="18" charset="0"/>
              </a:rPr>
              <a:t>è un servizio che attiva interventi per far fronte ai </a:t>
            </a:r>
            <a:r>
              <a:rPr lang="it-IT" sz="1800" dirty="0">
                <a:latin typeface="+mj-lt"/>
                <a:ea typeface="Calibri" panose="020F0502020204030204" pitchFamily="34" charset="0"/>
              </a:rPr>
              <a:t>bisogni </a:t>
            </a:r>
            <a:r>
              <a:rPr lang="it-IT" sz="1800" dirty="0">
                <a:latin typeface="+mj-lt"/>
                <a:ea typeface="Times New Roman" panose="02020603050405020304" pitchFamily="18" charset="0"/>
              </a:rPr>
              <a:t>di assistenza a favore di persone anziane e con disabilità che durante l’estate, complice il caldo e l’assenza </a:t>
            </a:r>
            <a:r>
              <a:rPr lang="it-IT" sz="1800" dirty="0" smtClean="0">
                <a:latin typeface="+mj-lt"/>
                <a:ea typeface="Times New Roman" panose="02020603050405020304" pitchFamily="18" charset="0"/>
              </a:rPr>
              <a:t>temporanea di </a:t>
            </a:r>
            <a:r>
              <a:rPr lang="it-IT" sz="1800" dirty="0">
                <a:latin typeface="+mj-lt"/>
                <a:ea typeface="Times New Roman" panose="02020603050405020304" pitchFamily="18" charset="0"/>
              </a:rPr>
              <a:t>familiari</a:t>
            </a:r>
            <a:r>
              <a:rPr lang="it-IT" sz="1800" dirty="0" smtClean="0">
                <a:latin typeface="+mj-lt"/>
                <a:ea typeface="Times New Roman" panose="02020603050405020304" pitchFamily="18" charset="0"/>
              </a:rPr>
              <a:t>, di una rete sociale, </a:t>
            </a:r>
            <a:r>
              <a:rPr lang="it-IT" sz="1800" dirty="0">
                <a:latin typeface="+mj-lt"/>
                <a:ea typeface="Times New Roman" panose="02020603050405020304" pitchFamily="18" charset="0"/>
              </a:rPr>
              <a:t>o in seguito ad eventi sanitari rilevanti, possano trovarsi temporaneamente in difficoltà </a:t>
            </a:r>
            <a:r>
              <a:rPr lang="it-IT" sz="1800" dirty="0">
                <a:solidFill>
                  <a:srgbClr val="000000"/>
                </a:solidFill>
                <a:latin typeface="+mj-lt"/>
                <a:ea typeface="Times New Roman" panose="02020603050405020304" pitchFamily="18" charset="0"/>
                <a:cs typeface="Garamond" panose="02020404030301010803" pitchFamily="18" charset="0"/>
              </a:rPr>
              <a:t>e in situazione di emergenza. </a:t>
            </a:r>
          </a:p>
          <a:p>
            <a:pPr algn="just"/>
            <a:r>
              <a:rPr lang="it-IT" sz="1800" dirty="0">
                <a:solidFill>
                  <a:srgbClr val="000000"/>
                </a:solidFill>
                <a:latin typeface="+mj-lt"/>
                <a:ea typeface="Times New Roman" panose="02020603050405020304" pitchFamily="18" charset="0"/>
                <a:cs typeface="Garamond" panose="02020404030301010803" pitchFamily="18" charset="0"/>
              </a:rPr>
              <a:t>L’attivazione di tali interventi aggiuntivi avviene nel periodo estivo </a:t>
            </a:r>
            <a:r>
              <a:rPr lang="it-IT" sz="1800" b="1" dirty="0">
                <a:solidFill>
                  <a:srgbClr val="000000"/>
                </a:solidFill>
                <a:latin typeface="+mj-lt"/>
                <a:ea typeface="Times New Roman" panose="02020603050405020304" pitchFamily="18" charset="0"/>
                <a:cs typeface="Garamond" panose="02020404030301010803" pitchFamily="18" charset="0"/>
              </a:rPr>
              <a:t>dal 1 luglio al 31 agosto, </a:t>
            </a:r>
            <a:r>
              <a:rPr lang="it-IT" sz="1800" dirty="0">
                <a:solidFill>
                  <a:srgbClr val="000000"/>
                </a:solidFill>
                <a:latin typeface="+mj-lt"/>
                <a:ea typeface="Times New Roman" panose="02020603050405020304" pitchFamily="18" charset="0"/>
                <a:cs typeface="Garamond" panose="02020404030301010803" pitchFamily="18" charset="0"/>
              </a:rPr>
              <a:t>da parte dell’Unità Milano Welfare Accoglienza, in collaborazione con i Servizi Sociali Territoriali, con </a:t>
            </a:r>
            <a:r>
              <a:rPr lang="it-IT" sz="1800" dirty="0">
                <a:latin typeface="+mj-lt"/>
                <a:ea typeface="Times New Roman" panose="02020603050405020304" pitchFamily="18" charset="0"/>
                <a:cs typeface="Garamond" panose="02020404030301010803" pitchFamily="18" charset="0"/>
              </a:rPr>
              <a:t>le ASST/Case di Comunità, </a:t>
            </a:r>
            <a:r>
              <a:rPr lang="it-IT" sz="1800" dirty="0">
                <a:solidFill>
                  <a:srgbClr val="000000"/>
                </a:solidFill>
                <a:latin typeface="+mj-lt"/>
                <a:ea typeface="Times New Roman" panose="02020603050405020304" pitchFamily="18" charset="0"/>
                <a:cs typeface="Garamond" panose="02020404030301010803" pitchFamily="18" charset="0"/>
              </a:rPr>
              <a:t>con gli Enti gestori dei servizi domiciliari (pasti a domicilio, assistenza domiciliare, custodi sociali, teleassistenza) e con le associazioni di volontariato presenti sul territorio.</a:t>
            </a:r>
          </a:p>
          <a:p>
            <a:pPr algn="just"/>
            <a:r>
              <a:rPr lang="it-IT" sz="1800" dirty="0">
                <a:solidFill>
                  <a:srgbClr val="000000"/>
                </a:solidFill>
                <a:latin typeface="+mj-lt"/>
                <a:ea typeface="Times New Roman" panose="02020603050405020304" pitchFamily="18" charset="0"/>
                <a:cs typeface="Garamond" panose="02020404030301010803" pitchFamily="18" charset="0"/>
              </a:rPr>
              <a:t> </a:t>
            </a:r>
            <a:r>
              <a:rPr lang="it-IT" sz="1800" dirty="0">
                <a:latin typeface="+mj-lt"/>
              </a:rPr>
              <a:t/>
            </a:r>
            <a:br>
              <a:rPr lang="it-IT" sz="1800" dirty="0">
                <a:latin typeface="+mj-lt"/>
              </a:rPr>
            </a:br>
            <a:r>
              <a:rPr lang="it-IT" sz="1800" dirty="0">
                <a:latin typeface="+mj-lt"/>
              </a:rPr>
              <a:t>Per attivare i servizi assistenziali il cittadino </a:t>
            </a:r>
            <a:r>
              <a:rPr lang="it-IT" sz="1800" dirty="0" smtClean="0">
                <a:latin typeface="+mj-lt"/>
              </a:rPr>
              <a:t>si può rivolgere allo </a:t>
            </a:r>
            <a:r>
              <a:rPr lang="it-IT" sz="1800" b="1" dirty="0">
                <a:latin typeface="+mj-lt"/>
              </a:rPr>
              <a:t>020202 (tasti 4-1-0) dal lunedì al sabato dalle ore 8,00 alle ore 18,00 (festivi esclusi).</a:t>
            </a:r>
            <a:endParaRPr lang="it-IT" sz="1800" dirty="0">
              <a:latin typeface="+mj-lt"/>
            </a:endParaRPr>
          </a:p>
          <a:p>
            <a:pPr algn="just"/>
            <a:r>
              <a:rPr lang="it-IT" sz="1800" dirty="0">
                <a:latin typeface="+mj-lt"/>
              </a:rPr>
              <a:t>Assistenti Sociali Professionali valutano le richieste sulla base della condizione economica (ISEE) e dei bisogni socioassistenziali, elaborano un Piano individualizzato e attivano degli interventi entro 48-72 ore.  </a:t>
            </a:r>
          </a:p>
        </p:txBody>
      </p:sp>
      <p:sp>
        <p:nvSpPr>
          <p:cNvPr id="5" name="Google Shape;107;p3"/>
          <p:cNvSpPr txBox="1"/>
          <p:nvPr/>
        </p:nvSpPr>
        <p:spPr>
          <a:xfrm>
            <a:off x="2908734" y="581890"/>
            <a:ext cx="6085978" cy="925959"/>
          </a:xfrm>
          <a:prstGeom prst="rect">
            <a:avLst/>
          </a:prstGeom>
          <a:solidFill>
            <a:srgbClr val="009BA8"/>
          </a:solidFill>
          <a:ln>
            <a:noFill/>
          </a:ln>
        </p:spPr>
        <p:txBody>
          <a:bodyPr spcFirstLastPara="1" wrap="square" lIns="91425" tIns="45700" rIns="91425" bIns="45700" anchor="ctr" anchorCtr="1">
            <a:noAutofit/>
          </a:bodyPr>
          <a:lstStyle/>
          <a:p>
            <a:pPr lvl="0">
              <a:spcBef>
                <a:spcPts val="1000"/>
              </a:spcBef>
              <a:buClr>
                <a:srgbClr val="FFFFFF"/>
              </a:buClr>
              <a:buSzPts val="4800"/>
            </a:pPr>
            <a:r>
              <a:rPr lang="it-IT" sz="3200" b="1" spc="-1" dirty="0">
                <a:solidFill>
                  <a:schemeClr val="bg1"/>
                </a:solidFill>
              </a:rPr>
              <a:t>OBIETTIVO E DESTINATARI</a:t>
            </a:r>
            <a:endParaRPr sz="3200" b="1"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192950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3"/>
          <p:cNvSpPr txBox="1"/>
          <p:nvPr/>
        </p:nvSpPr>
        <p:spPr>
          <a:xfrm>
            <a:off x="2635379" y="665018"/>
            <a:ext cx="5818122" cy="989560"/>
          </a:xfrm>
          <a:prstGeom prst="rect">
            <a:avLst/>
          </a:prstGeom>
          <a:solidFill>
            <a:srgbClr val="009BA8"/>
          </a:solidFill>
          <a:ln>
            <a:noFill/>
          </a:ln>
        </p:spPr>
        <p:txBody>
          <a:bodyPr spcFirstLastPara="1" wrap="square" lIns="91425" tIns="45700" rIns="91425" bIns="45700" anchor="ctr" anchorCtr="1">
            <a:noAutofit/>
          </a:bodyPr>
          <a:lstStyle/>
          <a:p>
            <a:pPr>
              <a:tabLst>
                <a:tab pos="0" algn="l"/>
              </a:tabLst>
            </a:pPr>
            <a:r>
              <a:rPr lang="it-IT" sz="3200" b="1" spc="-1" dirty="0">
                <a:solidFill>
                  <a:schemeClr val="bg1"/>
                </a:solidFill>
              </a:rPr>
              <a:t>INTERVENTI DI ASSISTENZA</a:t>
            </a:r>
            <a:endParaRPr lang="it-IT" sz="3200" spc="-1" dirty="0">
              <a:solidFill>
                <a:schemeClr val="bg1"/>
              </a:solidFill>
            </a:endParaRPr>
          </a:p>
        </p:txBody>
      </p:sp>
      <p:sp>
        <p:nvSpPr>
          <p:cNvPr id="3" name="Rettangolo 2"/>
          <p:cNvSpPr/>
          <p:nvPr/>
        </p:nvSpPr>
        <p:spPr>
          <a:xfrm>
            <a:off x="1556952" y="2281166"/>
            <a:ext cx="7974976" cy="3647858"/>
          </a:xfrm>
          <a:prstGeom prst="rect">
            <a:avLst/>
          </a:prstGeom>
        </p:spPr>
        <p:txBody>
          <a:bodyPr wrap="square">
            <a:spAutoFit/>
          </a:bodyPr>
          <a:lstStyle/>
          <a:p>
            <a:pPr>
              <a:lnSpc>
                <a:spcPct val="107000"/>
              </a:lnSpc>
              <a:spcAft>
                <a:spcPts val="800"/>
              </a:spcAft>
            </a:pPr>
            <a:r>
              <a:rPr lang="it-IT" sz="2000" dirty="0"/>
              <a:t>Interventi brevi di assistenza </a:t>
            </a:r>
            <a:r>
              <a:rPr lang="it-IT" sz="2000" dirty="0">
                <a:ea typeface="Times New Roman" panose="02020603050405020304" pitchFamily="18" charset="0"/>
                <a:cs typeface="Times New Roman" panose="02020603050405020304" pitchFamily="18" charset="0"/>
              </a:rPr>
              <a:t>:</a:t>
            </a:r>
          </a:p>
          <a:p>
            <a:pPr marL="342900" lvl="0" indent="-342900" algn="just">
              <a:lnSpc>
                <a:spcPct val="107000"/>
              </a:lnSpc>
              <a:spcAft>
                <a:spcPts val="800"/>
              </a:spcAft>
              <a:buSzPts val="1000"/>
              <a:buFont typeface="Wingdings" panose="05000000000000000000" pitchFamily="2" charset="2"/>
              <a:buChar char=""/>
              <a:tabLst>
                <a:tab pos="457200" algn="l"/>
              </a:tabLst>
            </a:pPr>
            <a:r>
              <a:rPr lang="it-IT" sz="2000" dirty="0">
                <a:effectLst/>
                <a:ea typeface="Verdana" panose="020B0604030504040204" pitchFamily="34" charset="0"/>
                <a:cs typeface="Verdana" panose="020B0604030504040204" pitchFamily="34" charset="0"/>
              </a:rPr>
              <a:t>Informazioni e orientamento ai servizi e alle risorse territoriali </a:t>
            </a:r>
          </a:p>
          <a:p>
            <a:pPr marL="342900" indent="-342900" algn="just">
              <a:lnSpc>
                <a:spcPct val="107000"/>
              </a:lnSpc>
              <a:spcAft>
                <a:spcPts val="800"/>
              </a:spcAft>
              <a:buSzPts val="1000"/>
              <a:buFont typeface="Wingdings" panose="05000000000000000000" pitchFamily="2" charset="2"/>
              <a:buChar char=""/>
              <a:tabLst>
                <a:tab pos="457200" algn="l"/>
              </a:tabLst>
            </a:pPr>
            <a:r>
              <a:rPr lang="it-IT" sz="2000" dirty="0">
                <a:ea typeface="Times New Roman" panose="02020603050405020304" pitchFamily="18" charset="0"/>
                <a:cs typeface="Times New Roman" panose="02020603050405020304" pitchFamily="18" charset="0"/>
              </a:rPr>
              <a:t>Attivazione interventi di Assistenza domiciliare (igiene ambientale, igiene personale)</a:t>
            </a:r>
            <a:endParaRPr lang="it-IT" sz="20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Wingdings" panose="05000000000000000000" pitchFamily="2" charset="2"/>
              <a:buChar char=""/>
              <a:tabLst>
                <a:tab pos="457200" algn="l"/>
              </a:tabLst>
            </a:pPr>
            <a:r>
              <a:rPr lang="it-IT" sz="2000" dirty="0">
                <a:ea typeface="Times New Roman" panose="02020603050405020304" pitchFamily="18" charset="0"/>
                <a:cs typeface="Times New Roman" panose="02020603050405020304" pitchFamily="18" charset="0"/>
              </a:rPr>
              <a:t>Attivazione del servizio Consegna pasti a domicilio</a:t>
            </a:r>
            <a:endParaRPr lang="it-IT" sz="2000" dirty="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Wingdings" panose="05000000000000000000" pitchFamily="2" charset="2"/>
              <a:buChar char=""/>
              <a:tabLst>
                <a:tab pos="457200" algn="l"/>
              </a:tabLst>
            </a:pPr>
            <a:r>
              <a:rPr lang="it-IT" sz="2000" dirty="0">
                <a:ea typeface="Times New Roman" panose="02020603050405020304" pitchFamily="18" charset="0"/>
                <a:cs typeface="Times New Roman" panose="02020603050405020304" pitchFamily="18" charset="0"/>
              </a:rPr>
              <a:t>Sostegno relazionale telefonico</a:t>
            </a:r>
            <a:endParaRPr lang="it-IT" sz="2000" dirty="0">
              <a:effectLst/>
              <a:ea typeface="Verdana" panose="020B0604030504040204" pitchFamily="34" charset="0"/>
              <a:cs typeface="Verdana" panose="020B0604030504040204" pitchFamily="34" charset="0"/>
            </a:endParaRPr>
          </a:p>
          <a:p>
            <a:pPr marL="342900" lvl="0" indent="-342900" algn="just">
              <a:lnSpc>
                <a:spcPct val="107000"/>
              </a:lnSpc>
              <a:spcAft>
                <a:spcPts val="800"/>
              </a:spcAft>
              <a:buSzPts val="1000"/>
              <a:buFont typeface="Wingdings" panose="05000000000000000000" pitchFamily="2" charset="2"/>
              <a:buChar char=""/>
              <a:tabLst>
                <a:tab pos="457200" algn="l"/>
              </a:tabLst>
            </a:pPr>
            <a:r>
              <a:rPr lang="it-IT" sz="2000" dirty="0">
                <a:ea typeface="Times New Roman" panose="02020603050405020304" pitchFamily="18" charset="0"/>
                <a:cs typeface="Times New Roman" panose="02020603050405020304" pitchFamily="18" charset="0"/>
              </a:rPr>
              <a:t>Monitoraggio attivo telefonico degli utenti più fragili in caso di ondate di calore, </a:t>
            </a:r>
            <a:r>
              <a:rPr lang="it-IT" sz="2000" dirty="0">
                <a:latin typeface="+mn-lt"/>
              </a:rPr>
              <a:t>come da portale ministeriale nell’area dedicata (</a:t>
            </a:r>
            <a:r>
              <a:rPr lang="it-IT" sz="2000" u="sng" dirty="0">
                <a:solidFill>
                  <a:srgbClr val="0563C1"/>
                </a:solidFill>
                <a:latin typeface="+mn-lt"/>
                <a:hlinkClick r:id="rId3"/>
              </a:rPr>
              <a:t>www.salute.gov.it/caldo</a:t>
            </a:r>
            <a:r>
              <a:rPr lang="it-IT" sz="2000" dirty="0" smtClean="0">
                <a:latin typeface="+mn-lt"/>
              </a:rPr>
              <a:t>) attivo dal 1 giugno al 31 agosto.</a:t>
            </a:r>
            <a:endParaRPr lang="it-IT" sz="20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62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9456" y="1468816"/>
            <a:ext cx="11388436" cy="5016758"/>
          </a:xfrm>
          <a:prstGeom prst="rect">
            <a:avLst/>
          </a:prstGeom>
        </p:spPr>
        <p:txBody>
          <a:bodyPr wrap="square">
            <a:spAutoFit/>
          </a:bodyPr>
          <a:lstStyle/>
          <a:p>
            <a:pPr marL="457200" algn="just">
              <a:spcAft>
                <a:spcPts val="0"/>
              </a:spcAft>
            </a:pPr>
            <a:r>
              <a:rPr lang="it-IT" sz="1600" b="1" dirty="0">
                <a:ea typeface="Times New Roman" panose="02020603050405020304" pitchFamily="18" charset="0"/>
                <a:cs typeface="Calibri" panose="020F0502020204030204" pitchFamily="34" charset="0"/>
              </a:rPr>
              <a:t>IGIENE AMBIENTALE E PERSONALE</a:t>
            </a:r>
            <a:r>
              <a:rPr lang="it-IT" sz="1600" dirty="0">
                <a:ea typeface="Times New Roman" panose="02020603050405020304" pitchFamily="18" charset="0"/>
                <a:cs typeface="Calibri" panose="020F0502020204030204" pitchFamily="34" charset="0"/>
              </a:rPr>
              <a:t> </a:t>
            </a:r>
            <a:r>
              <a:rPr lang="it-IT" sz="1600" b="1" dirty="0">
                <a:ea typeface="Times New Roman" panose="02020603050405020304" pitchFamily="18" charset="0"/>
                <a:cs typeface="Calibri" panose="020F0502020204030204" pitchFamily="34" charset="0"/>
              </a:rPr>
              <a:t>E PREPARAZIONE PASTI</a:t>
            </a:r>
            <a:endParaRPr lang="it-IT" sz="1600" dirty="0"/>
          </a:p>
          <a:p>
            <a:pPr marL="457200" algn="just">
              <a:spcAft>
                <a:spcPts val="0"/>
              </a:spcAft>
            </a:pPr>
            <a:r>
              <a:rPr lang="it-IT" sz="1600" dirty="0">
                <a:solidFill>
                  <a:srgbClr val="000000"/>
                </a:solidFill>
                <a:ea typeface="Times New Roman" panose="02020603050405020304" pitchFamily="18" charset="0"/>
                <a:cs typeface="Calibri" panose="020F0502020204030204" pitchFamily="34" charset="0"/>
              </a:rPr>
              <a:t>Il </a:t>
            </a:r>
            <a:r>
              <a:rPr lang="it-IT" sz="1600" dirty="0" smtClean="0">
                <a:solidFill>
                  <a:srgbClr val="000000"/>
                </a:solidFill>
                <a:ea typeface="Times New Roman" panose="02020603050405020304" pitchFamily="18" charset="0"/>
                <a:cs typeface="Calibri" panose="020F0502020204030204" pitchFamily="34" charset="0"/>
              </a:rPr>
              <a:t>servizio, oltre a fornire informazioni e orientamento sui servizi e risorse territoriali esistenti, prevede </a:t>
            </a:r>
            <a:r>
              <a:rPr lang="it-IT" sz="1600" dirty="0">
                <a:solidFill>
                  <a:srgbClr val="000000"/>
                </a:solidFill>
                <a:ea typeface="Times New Roman" panose="02020603050405020304" pitchFamily="18" charset="0"/>
                <a:cs typeface="Calibri" panose="020F0502020204030204" pitchFamily="34" charset="0"/>
              </a:rPr>
              <a:t>un intervento per garantire l'igiene personale e, in alcuni casi, l'igiene ambientale e la preparazione pasti. </a:t>
            </a:r>
            <a:r>
              <a:rPr lang="it-IT" sz="1600" dirty="0">
                <a:ea typeface="Times New Roman" panose="02020603050405020304" pitchFamily="18" charset="0"/>
                <a:cs typeface="Calibri" panose="020F0502020204030204" pitchFamily="34" charset="0"/>
              </a:rPr>
              <a:t>L' obiettivo è quello di favorire la permanenza al proprio domicilio delle persone fragili, che si trovano improvvisamente in difficoltà per eventi sopravvenuti o </a:t>
            </a:r>
            <a:r>
              <a:rPr lang="it-IT" sz="1600" dirty="0" smtClean="0">
                <a:ea typeface="Times New Roman" panose="02020603050405020304" pitchFamily="18" charset="0"/>
                <a:cs typeface="Calibri" panose="020F0502020204030204" pitchFamily="34" charset="0"/>
              </a:rPr>
              <a:t>che sono </a:t>
            </a:r>
            <a:r>
              <a:rPr lang="it-IT" sz="1600" dirty="0">
                <a:ea typeface="Times New Roman" panose="02020603050405020304" pitchFamily="18" charset="0"/>
                <a:cs typeface="Calibri" panose="020F0502020204030204" pitchFamily="34" charset="0"/>
              </a:rPr>
              <a:t>momentaneamente rimaste prive di una rete sociale</a:t>
            </a:r>
            <a:r>
              <a:rPr lang="it-IT" sz="1600" dirty="0">
                <a:solidFill>
                  <a:srgbClr val="000000"/>
                </a:solidFill>
                <a:ea typeface="Times New Roman" panose="02020603050405020304" pitchFamily="18" charset="0"/>
                <a:cs typeface="Calibri" panose="020F0502020204030204" pitchFamily="34" charset="0"/>
              </a:rPr>
              <a:t>. Il servizio viene attivato immediatamente in situazione di urgenza o comunque in tempi brevi, ed ha carattere temporaneo. Il servizio è gratuito con ISEE non superiore a 13.000 euro</a:t>
            </a:r>
            <a:r>
              <a:rPr lang="it-IT" sz="1600" b="1" dirty="0">
                <a:solidFill>
                  <a:srgbClr val="000000"/>
                </a:solidFill>
                <a:ea typeface="Times New Roman" panose="02020603050405020304" pitchFamily="18" charset="0"/>
                <a:cs typeface="Calibri" panose="020F0502020204030204" pitchFamily="34" charset="0"/>
              </a:rPr>
              <a:t>.</a:t>
            </a:r>
            <a:r>
              <a:rPr lang="it-IT" sz="1600" dirty="0">
                <a:solidFill>
                  <a:srgbClr val="000000"/>
                </a:solidFill>
                <a:ea typeface="Times New Roman" panose="02020603050405020304" pitchFamily="18" charset="0"/>
                <a:cs typeface="Calibri" panose="020F0502020204030204" pitchFamily="34" charset="0"/>
              </a:rPr>
              <a:t> </a:t>
            </a:r>
            <a:r>
              <a:rPr lang="it-IT" sz="1600" dirty="0">
                <a:ea typeface="Times New Roman" panose="02020603050405020304" pitchFamily="18" charset="0"/>
                <a:cs typeface="Calibri" panose="020F0502020204030204" pitchFamily="34" charset="0"/>
              </a:rPr>
              <a:t> I richiedenti che hanno la possibilità di affrontare la spesa per il servizio vengono indirizzati sui servizi offerti </a:t>
            </a:r>
            <a:r>
              <a:rPr lang="it-IT" sz="1600" dirty="0" smtClean="0">
                <a:ea typeface="Times New Roman" panose="02020603050405020304" pitchFamily="18" charset="0"/>
                <a:cs typeface="Calibri" panose="020F0502020204030204" pitchFamily="34" charset="0"/>
              </a:rPr>
              <a:t>e segnalati dalla </a:t>
            </a:r>
            <a:r>
              <a:rPr lang="it-IT" sz="1600" dirty="0">
                <a:ea typeface="Times New Roman" panose="02020603050405020304" pitchFamily="18" charset="0"/>
                <a:cs typeface="Calibri" panose="020F0502020204030204" pitchFamily="34" charset="0"/>
              </a:rPr>
              <a:t>piattaforma WeMi oppure laddove ci sono i requisiti vengono attivati Progetti finanziati dal PNRR </a:t>
            </a:r>
            <a:r>
              <a:rPr lang="it-IT" sz="1600" dirty="0" smtClean="0">
                <a:ea typeface="Times New Roman" panose="02020603050405020304" pitchFamily="18" charset="0"/>
                <a:cs typeface="Calibri" panose="020F0502020204030204" pitchFamily="34" charset="0"/>
              </a:rPr>
              <a:t>come il Progetto </a:t>
            </a:r>
            <a:r>
              <a:rPr lang="it-IT" sz="1600" dirty="0">
                <a:ea typeface="Times New Roman" panose="02020603050405020304" pitchFamily="18" charset="0"/>
                <a:cs typeface="Calibri" panose="020F0502020204030204" pitchFamily="34" charset="0"/>
              </a:rPr>
              <a:t>CURA assistenza a domicilio e domotica per monitoraggio ambiente e salute) o il Progetto Dimissioni Protette. </a:t>
            </a:r>
            <a:endParaRPr lang="it-IT" sz="1600" dirty="0"/>
          </a:p>
          <a:p>
            <a:pPr marL="457200" algn="just">
              <a:spcAft>
                <a:spcPts val="0"/>
              </a:spcAft>
            </a:pPr>
            <a:r>
              <a:rPr lang="it-IT" sz="1600" dirty="0">
                <a:ea typeface="Times New Roman" panose="02020603050405020304" pitchFamily="18" charset="0"/>
                <a:cs typeface="Calibri" panose="020F0502020204030204" pitchFamily="34" charset="0"/>
              </a:rPr>
              <a:t> </a:t>
            </a:r>
            <a:endParaRPr lang="it-IT" sz="1600" dirty="0"/>
          </a:p>
          <a:p>
            <a:pPr marL="457200" algn="just">
              <a:spcAft>
                <a:spcPts val="0"/>
              </a:spcAft>
            </a:pPr>
            <a:r>
              <a:rPr lang="it-IT" sz="1600" b="1" dirty="0">
                <a:ea typeface="Times New Roman" panose="02020603050405020304" pitchFamily="18" charset="0"/>
                <a:cs typeface="Calibri" panose="020F0502020204030204" pitchFamily="34" charset="0"/>
              </a:rPr>
              <a:t>CONSEGNA PASTI A DOMICILIO</a:t>
            </a:r>
            <a:r>
              <a:rPr lang="it-IT" sz="1600" dirty="0">
                <a:ea typeface="Times New Roman" panose="02020603050405020304" pitchFamily="18" charset="0"/>
                <a:cs typeface="Calibri" panose="020F0502020204030204" pitchFamily="34" charset="0"/>
              </a:rPr>
              <a:t> </a:t>
            </a:r>
            <a:endParaRPr lang="it-IT" sz="1600" dirty="0"/>
          </a:p>
          <a:p>
            <a:pPr marL="457200" algn="just"/>
            <a:r>
              <a:rPr lang="it-IT" sz="1600" dirty="0">
                <a:ea typeface="Times New Roman" panose="02020603050405020304" pitchFamily="18" charset="0"/>
                <a:cs typeface="Calibri" panose="020F0502020204030204" pitchFamily="34" charset="0"/>
              </a:rPr>
              <a:t>Il servizio prevede la fornitura di un pasto a domicilio, gratuito o a </a:t>
            </a:r>
            <a:r>
              <a:rPr lang="it-IT" sz="1600" dirty="0" smtClean="0">
                <a:ea typeface="Times New Roman" panose="02020603050405020304" pitchFamily="18" charset="0"/>
                <a:cs typeface="Calibri" panose="020F0502020204030204" pitchFamily="34" charset="0"/>
              </a:rPr>
              <a:t>pagamento alle persone fragili che pur restando nel proprio domicilio si trovano in difficoltà e prive di una rete sociale. Il </a:t>
            </a:r>
            <a:r>
              <a:rPr lang="it-IT" sz="1600" dirty="0">
                <a:ea typeface="Times New Roman" panose="02020603050405020304" pitchFamily="18" charset="0"/>
                <a:cs typeface="Calibri" panose="020F0502020204030204" pitchFamily="34" charset="0"/>
              </a:rPr>
              <a:t>servizio viene attivato immediatamente in situazione di urgenza o comunque in tempi brevi, e ha carattere temporaneo.</a:t>
            </a:r>
            <a:r>
              <a:rPr lang="it-IT" sz="1600" dirty="0">
                <a:solidFill>
                  <a:srgbClr val="000000"/>
                </a:solidFill>
                <a:ea typeface="Times New Roman" panose="02020603050405020304" pitchFamily="18" charset="0"/>
                <a:cs typeface="Calibri" panose="020F0502020204030204" pitchFamily="34" charset="0"/>
              </a:rPr>
              <a:t> Il servizio è gratuito con ISEE non superiore a 13.000 euro. </a:t>
            </a:r>
            <a:endParaRPr lang="it-IT" sz="1600" dirty="0"/>
          </a:p>
          <a:p>
            <a:pPr marL="457200" algn="just">
              <a:spcAft>
                <a:spcPts val="0"/>
              </a:spcAft>
            </a:pPr>
            <a:endParaRPr lang="it-IT" sz="1600" dirty="0"/>
          </a:p>
          <a:p>
            <a:pPr marL="457200" algn="just">
              <a:spcAft>
                <a:spcPts val="0"/>
              </a:spcAft>
            </a:pPr>
            <a:r>
              <a:rPr lang="it-IT" sz="1600" b="1" dirty="0">
                <a:ea typeface="Times New Roman" panose="02020603050405020304" pitchFamily="18" charset="0"/>
                <a:cs typeface="Calibri" panose="020F0502020204030204" pitchFamily="34" charset="0"/>
              </a:rPr>
              <a:t>SUPPORTO RELAZIONALE </a:t>
            </a:r>
            <a:endParaRPr lang="it-IT" sz="1600" dirty="0"/>
          </a:p>
          <a:p>
            <a:pPr marL="457200" algn="just"/>
            <a:r>
              <a:rPr lang="it-IT" sz="1600" dirty="0">
                <a:ea typeface="Times New Roman" panose="02020603050405020304" pitchFamily="18" charset="0"/>
                <a:cs typeface="Calibri" panose="020F0502020204030204" pitchFamily="34" charset="0"/>
              </a:rPr>
              <a:t>Il servizio di supporto relazionale offre un sostegno telefonico gratuito anche quotidiano a persone fragili, soprattutto anziani per cui è necessario un costante monitoraggio, con lo scopo di alleviare il loro senso di solitudine e isolamento. </a:t>
            </a:r>
            <a:endParaRPr lang="it-IT" sz="1600" dirty="0">
              <a:effectLst/>
            </a:endParaRPr>
          </a:p>
        </p:txBody>
      </p:sp>
      <p:sp>
        <p:nvSpPr>
          <p:cNvPr id="4" name="Google Shape;107;p3"/>
          <p:cNvSpPr txBox="1"/>
          <p:nvPr/>
        </p:nvSpPr>
        <p:spPr>
          <a:xfrm>
            <a:off x="3365540" y="471055"/>
            <a:ext cx="4346824" cy="794559"/>
          </a:xfrm>
          <a:prstGeom prst="rect">
            <a:avLst/>
          </a:prstGeom>
          <a:solidFill>
            <a:srgbClr val="009BA8"/>
          </a:solidFill>
          <a:ln>
            <a:noFill/>
          </a:ln>
        </p:spPr>
        <p:txBody>
          <a:bodyPr spcFirstLastPara="1" wrap="square" lIns="91425" tIns="45700" rIns="91425" bIns="45700" anchor="ctr" anchorCtr="1">
            <a:noAutofit/>
          </a:bodyPr>
          <a:lstStyle/>
          <a:p>
            <a:pPr lvl="0">
              <a:spcBef>
                <a:spcPts val="1000"/>
              </a:spcBef>
              <a:buClr>
                <a:srgbClr val="FFFFFF"/>
              </a:buClr>
              <a:buSzPts val="4800"/>
            </a:pPr>
            <a:r>
              <a:rPr lang="it-IT" sz="3200" b="1" spc="-1" dirty="0">
                <a:solidFill>
                  <a:schemeClr val="bg1"/>
                </a:solidFill>
              </a:rPr>
              <a:t>SERVIZI</a:t>
            </a:r>
            <a:endParaRPr sz="3200" b="1"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188675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3"/>
          <p:cNvSpPr txBox="1"/>
          <p:nvPr/>
        </p:nvSpPr>
        <p:spPr>
          <a:xfrm>
            <a:off x="2635379" y="665018"/>
            <a:ext cx="5818122" cy="989560"/>
          </a:xfrm>
          <a:prstGeom prst="rect">
            <a:avLst/>
          </a:prstGeom>
          <a:solidFill>
            <a:srgbClr val="009BA8"/>
          </a:solidFill>
          <a:ln>
            <a:noFill/>
          </a:ln>
        </p:spPr>
        <p:txBody>
          <a:bodyPr spcFirstLastPara="1" wrap="square" lIns="91425" tIns="45700" rIns="91425" bIns="45700" anchor="ctr" anchorCtr="1">
            <a:noAutofit/>
          </a:bodyPr>
          <a:lstStyle/>
          <a:p>
            <a:pPr>
              <a:tabLst>
                <a:tab pos="0" algn="l"/>
              </a:tabLst>
            </a:pPr>
            <a:r>
              <a:rPr lang="it-IT" sz="3200" b="1" spc="-1" dirty="0" smtClean="0">
                <a:solidFill>
                  <a:schemeClr val="bg1"/>
                </a:solidFill>
              </a:rPr>
              <a:t>DATI ACQUISITI FINO AL 29.07</a:t>
            </a:r>
            <a:endParaRPr lang="it-IT" sz="3200" spc="-1" dirty="0">
              <a:solidFill>
                <a:schemeClr val="bg1"/>
              </a:solidFill>
            </a:endParaRPr>
          </a:p>
        </p:txBody>
      </p:sp>
      <p:sp>
        <p:nvSpPr>
          <p:cNvPr id="3" name="Rettangolo 2"/>
          <p:cNvSpPr/>
          <p:nvPr/>
        </p:nvSpPr>
        <p:spPr>
          <a:xfrm>
            <a:off x="1556952" y="2281166"/>
            <a:ext cx="7974976" cy="2405274"/>
          </a:xfrm>
          <a:prstGeom prst="rect">
            <a:avLst/>
          </a:prstGeom>
        </p:spPr>
        <p:txBody>
          <a:bodyPr wrap="square">
            <a:spAutoFit/>
          </a:bodyPr>
          <a:lstStyle/>
          <a:p>
            <a:pPr marL="342900" lvl="0" indent="-342900" algn="just">
              <a:lnSpc>
                <a:spcPct val="107000"/>
              </a:lnSpc>
              <a:spcAft>
                <a:spcPts val="800"/>
              </a:spcAft>
              <a:buSzPts val="1000"/>
              <a:buFont typeface="Wingdings" panose="05000000000000000000" pitchFamily="2" charset="2"/>
              <a:buChar char=""/>
              <a:tabLst>
                <a:tab pos="457200" algn="l"/>
              </a:tabLst>
            </a:pPr>
            <a:r>
              <a:rPr lang="it-IT" sz="3200" dirty="0" smtClean="0">
                <a:effectLst/>
                <a:ea typeface="Verdana" panose="020B0604030504040204" pitchFamily="34" charset="0"/>
                <a:cs typeface="Verdana" panose="020B0604030504040204" pitchFamily="34" charset="0"/>
              </a:rPr>
              <a:t>Richieste pervenute all’Unità Milano Welfare Accoglienza : 236</a:t>
            </a:r>
          </a:p>
          <a:p>
            <a:pPr marL="342900" lvl="0" indent="-342900" algn="just">
              <a:lnSpc>
                <a:spcPct val="107000"/>
              </a:lnSpc>
              <a:spcAft>
                <a:spcPts val="800"/>
              </a:spcAft>
              <a:buSzPts val="1000"/>
              <a:buFont typeface="Wingdings" panose="05000000000000000000" pitchFamily="2" charset="2"/>
              <a:buChar char=""/>
              <a:tabLst>
                <a:tab pos="457200" algn="l"/>
              </a:tabLst>
            </a:pPr>
            <a:endParaRPr lang="it-IT" sz="3200" dirty="0">
              <a:effectLst/>
              <a:ea typeface="Verdana" panose="020B0604030504040204" pitchFamily="34" charset="0"/>
              <a:cs typeface="Verdana" panose="020B0604030504040204" pitchFamily="34" charset="0"/>
            </a:endParaRPr>
          </a:p>
          <a:p>
            <a:pPr marL="342900" indent="-342900" algn="just">
              <a:lnSpc>
                <a:spcPct val="107000"/>
              </a:lnSpc>
              <a:spcAft>
                <a:spcPts val="800"/>
              </a:spcAft>
              <a:buSzPts val="1000"/>
              <a:buFont typeface="Wingdings" panose="05000000000000000000" pitchFamily="2" charset="2"/>
              <a:buChar char=""/>
              <a:tabLst>
                <a:tab pos="457200" algn="l"/>
              </a:tabLst>
            </a:pPr>
            <a:r>
              <a:rPr lang="it-IT" sz="3200" dirty="0" smtClean="0">
                <a:ea typeface="Times New Roman" panose="02020603050405020304" pitchFamily="18" charset="0"/>
                <a:cs typeface="Times New Roman" panose="02020603050405020304" pitchFamily="18" charset="0"/>
              </a:rPr>
              <a:t>Prestazioni erogate: 503</a:t>
            </a:r>
            <a:endParaRPr lang="it-IT"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664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2C20282-9A5B-5FCF-2DBC-BDDA129137AF}"/>
              </a:ext>
            </a:extLst>
          </p:cNvPr>
          <p:cNvSpPr txBox="1"/>
          <p:nvPr/>
        </p:nvSpPr>
        <p:spPr>
          <a:xfrm>
            <a:off x="1422220" y="1948873"/>
            <a:ext cx="8534580" cy="3785652"/>
          </a:xfrm>
          <a:prstGeom prst="rect">
            <a:avLst/>
          </a:prstGeom>
          <a:noFill/>
        </p:spPr>
        <p:txBody>
          <a:bodyPr wrap="square">
            <a:spAutoFit/>
          </a:bodyPr>
          <a:lstStyle/>
          <a:p>
            <a:pPr algn="just" fontAlgn="base"/>
            <a:r>
              <a:rPr lang="it-IT" sz="1600" dirty="0"/>
              <a:t/>
            </a:r>
            <a:br>
              <a:rPr lang="it-IT" sz="1600" dirty="0"/>
            </a:br>
            <a:r>
              <a:rPr lang="it-IT" sz="1600" dirty="0"/>
              <a:t>Come ogni anno, </a:t>
            </a:r>
            <a:r>
              <a:rPr lang="it-IT" sz="1600" dirty="0" smtClean="0"/>
              <a:t>in caso di ondate di calore, gli </a:t>
            </a:r>
            <a:r>
              <a:rPr lang="it-IT" sz="1600" dirty="0"/>
              <a:t>operatori sociali </a:t>
            </a:r>
            <a:r>
              <a:rPr lang="it-IT" sz="1600" dirty="0" smtClean="0"/>
              <a:t>prendono contatto telefonico con i cittadini </a:t>
            </a:r>
            <a:r>
              <a:rPr lang="it-IT" sz="1600" dirty="0"/>
              <a:t>con particolare fragilità socio-sanitaria </a:t>
            </a:r>
            <a:r>
              <a:rPr lang="it-IT" sz="1600" dirty="0" smtClean="0"/>
              <a:t>già in </a:t>
            </a:r>
            <a:r>
              <a:rPr lang="it-IT" sz="1600" dirty="0"/>
              <a:t>carico ai Servizi Sociali ed all’Ente gestore del servizio Teleassistenza, </a:t>
            </a:r>
            <a:r>
              <a:rPr lang="it-IT" sz="1600" dirty="0" smtClean="0"/>
              <a:t>attivato come </a:t>
            </a:r>
            <a:r>
              <a:rPr lang="it-IT" sz="1600" dirty="0" smtClean="0">
                <a:latin typeface="+mj-lt"/>
                <a:ea typeface="Times New Roman" panose="02020603050405020304" pitchFamily="18" charset="0"/>
                <a:cs typeface="Times New Roman" panose="02020603050405020304" pitchFamily="18" charset="0"/>
              </a:rPr>
              <a:t>da </a:t>
            </a:r>
            <a:r>
              <a:rPr lang="it-IT" sz="1600" b="0" i="1" dirty="0">
                <a:effectLst/>
                <a:latin typeface="+mj-lt"/>
              </a:rPr>
              <a:t>Linee guida</a:t>
            </a:r>
            <a:r>
              <a:rPr lang="it-IT" sz="1600" b="0" i="0" dirty="0">
                <a:effectLst/>
                <a:latin typeface="+mj-lt"/>
              </a:rPr>
              <a:t> predisposte dalla Presidenza del Consiglio dei Ministri, Dipartimento della Protezione </a:t>
            </a:r>
            <a:r>
              <a:rPr lang="it-IT" sz="1600" b="0" i="0" dirty="0" smtClean="0">
                <a:effectLst/>
                <a:latin typeface="+mj-lt"/>
              </a:rPr>
              <a:t>Civile, che </a:t>
            </a:r>
            <a:r>
              <a:rPr lang="it-IT" sz="1600" b="0" i="0" dirty="0">
                <a:effectLst/>
                <a:latin typeface="+mj-lt"/>
              </a:rPr>
              <a:t>demanda alle Amministrazioni regionali e locali l’organizzazione di un sistema di comunicazione con il Centro di Competenza Nazionale per il monitoraggio delle condizioni climatiche e la previsione e prevenzione degli effetti delle ondate di calore</a:t>
            </a:r>
            <a:r>
              <a:rPr lang="it-IT" sz="1600" dirty="0">
                <a:latin typeface="+mj-lt"/>
              </a:rPr>
              <a:t> </a:t>
            </a:r>
            <a:r>
              <a:rPr lang="it-IT" sz="1600" dirty="0"/>
              <a:t>(</a:t>
            </a:r>
            <a:r>
              <a:rPr lang="it-IT" sz="1600" u="sng" dirty="0">
                <a:solidFill>
                  <a:srgbClr val="0563C1"/>
                </a:solidFill>
                <a:hlinkClick r:id="rId2"/>
              </a:rPr>
              <a:t>www.salute.gov.it/caldo</a:t>
            </a:r>
            <a:r>
              <a:rPr lang="it-IT" sz="1600" dirty="0"/>
              <a:t>). </a:t>
            </a:r>
          </a:p>
          <a:p>
            <a:pPr algn="just" fontAlgn="base"/>
            <a:r>
              <a:rPr lang="it-IT" sz="1600" dirty="0">
                <a:latin typeface="+mj-lt"/>
              </a:rPr>
              <a:t>In collaborazione con </a:t>
            </a:r>
            <a:r>
              <a:rPr lang="it-IT" sz="1600" b="0" i="0" dirty="0">
                <a:effectLst/>
                <a:latin typeface="+mj-lt"/>
              </a:rPr>
              <a:t>ATS, sulla base di informazioni sociali e sanitarie in possesso su tali cittadini, si definisce, </a:t>
            </a:r>
            <a:r>
              <a:rPr lang="it-IT" sz="1600" dirty="0">
                <a:latin typeface="+mj-lt"/>
              </a:rPr>
              <a:t>per quanto di competenza dei rispettivi servizi, </a:t>
            </a:r>
            <a:r>
              <a:rPr lang="it-IT" sz="1600" b="0" i="0" dirty="0">
                <a:effectLst/>
                <a:latin typeface="+mj-lt"/>
              </a:rPr>
              <a:t>un grado di fragilità e di rischio di incolumità in caso di forte caldo: quelli più a rischio vengono contattati telefonicamente durante le </a:t>
            </a:r>
            <a:r>
              <a:rPr lang="it-IT" sz="1600" b="1" i="0" dirty="0">
                <a:solidFill>
                  <a:schemeClr val="tx1"/>
                </a:solidFill>
                <a:effectLst/>
                <a:latin typeface="+mj-lt"/>
              </a:rPr>
              <a:t>ondate di calore dall’1 giugno al 31 agosto, come da bollettino </a:t>
            </a:r>
            <a:r>
              <a:rPr lang="it-IT" sz="1600" b="0" i="0" dirty="0">
                <a:solidFill>
                  <a:schemeClr val="tx1"/>
                </a:solidFill>
                <a:effectLst/>
                <a:latin typeface="+mj-lt"/>
              </a:rPr>
              <a:t>consultabile sul portale ministeriale nell’area dedicata alle ondate di calore (</a:t>
            </a:r>
            <a:r>
              <a:rPr lang="it-IT" sz="1600" b="0" i="0" u="sng" strike="noStrike" dirty="0">
                <a:solidFill>
                  <a:schemeClr val="tx1"/>
                </a:solidFill>
                <a:effectLst/>
                <a:latin typeface="+mj-lt"/>
                <a:hlinkClick r:id="rId2">
                  <a:extLst>
                    <a:ext uri="{A12FA001-AC4F-418D-AE19-62706E023703}">
                      <ahyp:hlinkClr xmlns:ahyp="http://schemas.microsoft.com/office/drawing/2018/hyperlinkcolor" xmlns="" val="tx"/>
                    </a:ext>
                  </a:extLst>
                </a:hlinkClick>
              </a:rPr>
              <a:t>www.salute.gov.it/caldo</a:t>
            </a:r>
            <a:r>
              <a:rPr lang="it-IT" sz="1600" b="0" i="0" u="sng" strike="noStrike" dirty="0">
                <a:solidFill>
                  <a:schemeClr val="tx1"/>
                </a:solidFill>
                <a:effectLst/>
                <a:latin typeface="+mj-lt"/>
              </a:rPr>
              <a:t>).</a:t>
            </a:r>
            <a:endParaRPr lang="it-IT" sz="1600" b="0" i="0" dirty="0">
              <a:solidFill>
                <a:schemeClr val="tx1"/>
              </a:solidFill>
              <a:effectLst/>
              <a:latin typeface="+mj-lt"/>
            </a:endParaRPr>
          </a:p>
        </p:txBody>
      </p:sp>
      <p:sp>
        <p:nvSpPr>
          <p:cNvPr id="5" name="Google Shape;107;p3"/>
          <p:cNvSpPr txBox="1"/>
          <p:nvPr/>
        </p:nvSpPr>
        <p:spPr>
          <a:xfrm>
            <a:off x="3141150" y="304804"/>
            <a:ext cx="5023796" cy="1008033"/>
          </a:xfrm>
          <a:prstGeom prst="rect">
            <a:avLst/>
          </a:prstGeom>
          <a:solidFill>
            <a:srgbClr val="009BA8"/>
          </a:solidFill>
          <a:ln>
            <a:noFill/>
          </a:ln>
        </p:spPr>
        <p:txBody>
          <a:bodyPr spcFirstLastPara="1" wrap="square" lIns="91425" tIns="45700" rIns="91425" bIns="45700" anchor="ctr" anchorCtr="1">
            <a:noAutofit/>
          </a:bodyPr>
          <a:lstStyle/>
          <a:p>
            <a:pPr lvl="0">
              <a:spcBef>
                <a:spcPts val="1000"/>
              </a:spcBef>
              <a:buClr>
                <a:srgbClr val="FFFFFF"/>
              </a:buClr>
              <a:buSzPts val="4800"/>
            </a:pPr>
            <a:r>
              <a:rPr lang="it-IT" sz="3200" b="1" spc="-1" dirty="0">
                <a:solidFill>
                  <a:schemeClr val="bg1"/>
                </a:solidFill>
              </a:rPr>
              <a:t>ONDATE DI CALORE</a:t>
            </a:r>
            <a:endParaRPr sz="3200" b="1"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276864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3"/>
          <p:cNvSpPr txBox="1"/>
          <p:nvPr/>
        </p:nvSpPr>
        <p:spPr>
          <a:xfrm>
            <a:off x="1453125" y="665018"/>
            <a:ext cx="8235821" cy="989560"/>
          </a:xfrm>
          <a:prstGeom prst="rect">
            <a:avLst/>
          </a:prstGeom>
          <a:solidFill>
            <a:srgbClr val="009BA8"/>
          </a:solidFill>
          <a:ln>
            <a:noFill/>
          </a:ln>
        </p:spPr>
        <p:txBody>
          <a:bodyPr spcFirstLastPara="1" wrap="square" lIns="91425" tIns="45700" rIns="91425" bIns="45700" anchor="ctr" anchorCtr="1">
            <a:noAutofit/>
          </a:bodyPr>
          <a:lstStyle/>
          <a:p>
            <a:pPr>
              <a:tabLst>
                <a:tab pos="0" algn="l"/>
              </a:tabLst>
            </a:pPr>
            <a:r>
              <a:rPr lang="it-IT" sz="3200" b="1" spc="-1" dirty="0" smtClean="0">
                <a:solidFill>
                  <a:schemeClr val="bg1"/>
                </a:solidFill>
              </a:rPr>
              <a:t>MONITORAGGIO ONDATE DI CALORE</a:t>
            </a:r>
            <a:endParaRPr lang="it-IT" sz="3200" spc="-1" dirty="0">
              <a:solidFill>
                <a:schemeClr val="bg1"/>
              </a:solidFill>
            </a:endParaRPr>
          </a:p>
        </p:txBody>
      </p:sp>
      <p:sp>
        <p:nvSpPr>
          <p:cNvPr id="3" name="Rettangolo 2"/>
          <p:cNvSpPr/>
          <p:nvPr/>
        </p:nvSpPr>
        <p:spPr>
          <a:xfrm>
            <a:off x="1556952" y="2281166"/>
            <a:ext cx="7974976" cy="3137397"/>
          </a:xfrm>
          <a:prstGeom prst="rect">
            <a:avLst/>
          </a:prstGeom>
        </p:spPr>
        <p:txBody>
          <a:bodyPr wrap="square">
            <a:spAutoFit/>
          </a:bodyPr>
          <a:lstStyle/>
          <a:p>
            <a:pPr marL="342900" lvl="0" indent="-342900" algn="just">
              <a:lnSpc>
                <a:spcPct val="107000"/>
              </a:lnSpc>
              <a:spcAft>
                <a:spcPts val="800"/>
              </a:spcAft>
              <a:buSzPts val="1000"/>
              <a:buFont typeface="Wingdings" panose="05000000000000000000" pitchFamily="2" charset="2"/>
              <a:buChar char=""/>
              <a:tabLst>
                <a:tab pos="457200" algn="l"/>
              </a:tabLst>
            </a:pPr>
            <a:r>
              <a:rPr lang="it-IT" sz="3200" dirty="0" err="1" smtClean="0">
                <a:effectLst/>
                <a:ea typeface="Verdana" panose="020B0604030504040204" pitchFamily="34" charset="0"/>
                <a:cs typeface="Verdana" panose="020B0604030504040204" pitchFamily="34" charset="0"/>
              </a:rPr>
              <a:t>Monitoriaggio</a:t>
            </a:r>
            <a:r>
              <a:rPr lang="it-IT" sz="3200" dirty="0" smtClean="0">
                <a:effectLst/>
                <a:ea typeface="Verdana" panose="020B0604030504040204" pitchFamily="34" charset="0"/>
                <a:cs typeface="Verdana" panose="020B0604030504040204" pitchFamily="34" charset="0"/>
              </a:rPr>
              <a:t> totale: 678</a:t>
            </a:r>
          </a:p>
          <a:p>
            <a:pPr lvl="0" algn="just">
              <a:lnSpc>
                <a:spcPct val="107000"/>
              </a:lnSpc>
              <a:spcAft>
                <a:spcPts val="800"/>
              </a:spcAft>
              <a:buSzPts val="1000"/>
              <a:tabLst>
                <a:tab pos="457200" algn="l"/>
              </a:tabLst>
            </a:pPr>
            <a:endParaRPr lang="it-IT" sz="3200" dirty="0" smtClean="0">
              <a:effectLst/>
              <a:ea typeface="Verdana" panose="020B0604030504040204" pitchFamily="34" charset="0"/>
              <a:cs typeface="Verdana" panose="020B0604030504040204" pitchFamily="34" charset="0"/>
            </a:endParaRPr>
          </a:p>
          <a:p>
            <a:pPr lvl="0" algn="just">
              <a:lnSpc>
                <a:spcPct val="107000"/>
              </a:lnSpc>
              <a:spcAft>
                <a:spcPts val="800"/>
              </a:spcAft>
              <a:buSzPts val="1000"/>
              <a:tabLst>
                <a:tab pos="457200" algn="l"/>
              </a:tabLst>
            </a:pPr>
            <a:r>
              <a:rPr lang="it-IT" sz="3200" dirty="0" smtClean="0">
                <a:ea typeface="Verdana" panose="020B0604030504040204" pitchFamily="34" charset="0"/>
                <a:cs typeface="Verdana" panose="020B0604030504040204" pitchFamily="34" charset="0"/>
              </a:rPr>
              <a:t>Di cui:</a:t>
            </a:r>
            <a:endParaRPr lang="it-IT" sz="3200" dirty="0" smtClean="0">
              <a:effectLst/>
              <a:ea typeface="Verdana" panose="020B0604030504040204" pitchFamily="34" charset="0"/>
              <a:cs typeface="Verdana" panose="020B0604030504040204" pitchFamily="34" charset="0"/>
            </a:endParaRPr>
          </a:p>
          <a:p>
            <a:pPr marL="342900" lvl="0" indent="-342900" algn="just">
              <a:lnSpc>
                <a:spcPct val="107000"/>
              </a:lnSpc>
              <a:spcAft>
                <a:spcPts val="800"/>
              </a:spcAft>
              <a:buSzPts val="1000"/>
              <a:buFont typeface="Wingdings" panose="05000000000000000000" pitchFamily="2" charset="2"/>
              <a:buChar char=""/>
              <a:tabLst>
                <a:tab pos="457200" algn="l"/>
              </a:tabLst>
            </a:pPr>
            <a:r>
              <a:rPr lang="it-IT" sz="3200" dirty="0" smtClean="0">
                <a:effectLst/>
                <a:ea typeface="Verdana" panose="020B0604030504040204" pitchFamily="34" charset="0"/>
                <a:cs typeface="Verdana" panose="020B0604030504040204" pitchFamily="34" charset="0"/>
              </a:rPr>
              <a:t>Monitoraggio Tele Assistenza: 604</a:t>
            </a:r>
            <a:endParaRPr lang="it-IT" sz="3200" dirty="0">
              <a:effectLst/>
              <a:ea typeface="Verdana" panose="020B0604030504040204" pitchFamily="34" charset="0"/>
              <a:cs typeface="Verdana" panose="020B0604030504040204" pitchFamily="34" charset="0"/>
            </a:endParaRPr>
          </a:p>
          <a:p>
            <a:pPr marL="342900" indent="-342900" algn="just">
              <a:lnSpc>
                <a:spcPct val="107000"/>
              </a:lnSpc>
              <a:spcAft>
                <a:spcPts val="800"/>
              </a:spcAft>
              <a:buSzPts val="1000"/>
              <a:buFont typeface="Wingdings" panose="05000000000000000000" pitchFamily="2" charset="2"/>
              <a:buChar char=""/>
              <a:tabLst>
                <a:tab pos="457200" algn="l"/>
              </a:tabLst>
            </a:pPr>
            <a:r>
              <a:rPr lang="it-IT" sz="3200" dirty="0" smtClean="0">
                <a:ea typeface="Times New Roman" panose="02020603050405020304" pitchFamily="18" charset="0"/>
                <a:cs typeface="Times New Roman" panose="02020603050405020304" pitchFamily="18" charset="0"/>
              </a:rPr>
              <a:t>Monitoraggio Servizi Territoriali: 74</a:t>
            </a:r>
            <a:endParaRPr lang="it-IT"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45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3"/>
          <p:cNvSpPr txBox="1"/>
          <p:nvPr/>
        </p:nvSpPr>
        <p:spPr>
          <a:xfrm>
            <a:off x="2249430" y="875637"/>
            <a:ext cx="6955800" cy="1392900"/>
          </a:xfrm>
          <a:prstGeom prst="rect">
            <a:avLst/>
          </a:prstGeom>
          <a:solidFill>
            <a:srgbClr val="009BA8"/>
          </a:solidFill>
          <a:ln>
            <a:noFill/>
          </a:ln>
        </p:spPr>
        <p:txBody>
          <a:bodyPr spcFirstLastPara="1" wrap="square" lIns="91425" tIns="45700" rIns="91425" bIns="45700" anchor="ctr" anchorCtr="1">
            <a:noAutofit/>
          </a:bodyPr>
          <a:lstStyle/>
          <a:p>
            <a:pPr lvl="0" algn="ctr">
              <a:spcBef>
                <a:spcPts val="1000"/>
              </a:spcBef>
              <a:buClr>
                <a:srgbClr val="FFFFFF"/>
              </a:buClr>
              <a:buSzPts val="4800"/>
            </a:pPr>
            <a:r>
              <a:rPr lang="it-IT" sz="3200" b="1" spc="-1" dirty="0">
                <a:solidFill>
                  <a:schemeClr val="bg1"/>
                </a:solidFill>
              </a:rPr>
              <a:t>INIZIATIVE DI SOCIALITA’</a:t>
            </a:r>
            <a:endParaRPr sz="3200" b="1" dirty="0">
              <a:solidFill>
                <a:schemeClr val="bg1"/>
              </a:solidFill>
              <a:latin typeface="Montserrat"/>
              <a:ea typeface="Montserrat"/>
              <a:cs typeface="Montserrat"/>
              <a:sym typeface="Montserrat"/>
            </a:endParaRPr>
          </a:p>
        </p:txBody>
      </p:sp>
      <p:sp>
        <p:nvSpPr>
          <p:cNvPr id="3" name="Segnaposto testo 2">
            <a:extLst>
              <a:ext uri="{FF2B5EF4-FFF2-40B4-BE49-F238E27FC236}">
                <a16:creationId xmlns:a16="http://schemas.microsoft.com/office/drawing/2014/main" id="{0EA5F4C0-5750-CDD0-CDD5-74AB4D570F8D}"/>
              </a:ext>
            </a:extLst>
          </p:cNvPr>
          <p:cNvSpPr>
            <a:spLocks noGrp="1"/>
          </p:cNvSpPr>
          <p:nvPr>
            <p:ph type="body" idx="1"/>
          </p:nvPr>
        </p:nvSpPr>
        <p:spPr>
          <a:xfrm>
            <a:off x="904278" y="2625505"/>
            <a:ext cx="10515600" cy="3232087"/>
          </a:xfrm>
        </p:spPr>
        <p:txBody>
          <a:bodyPr>
            <a:normAutofit/>
          </a:bodyPr>
          <a:lstStyle/>
          <a:p>
            <a:pPr marL="0" indent="0" algn="just">
              <a:buFontTx/>
              <a:buNone/>
            </a:pPr>
            <a:r>
              <a:rPr lang="it-IT" altLang="it-IT" sz="2000" dirty="0">
                <a:solidFill>
                  <a:schemeClr val="tx1"/>
                </a:solidFill>
                <a:latin typeface="+mn-lt"/>
                <a:cs typeface="Tahoma" panose="020B0604030504040204" pitchFamily="34" charset="0"/>
              </a:rPr>
              <a:t>Le iniziative di socialità, organizzate e gestite dall’Unità Coordinamento e Gestione delle Case delle Associazioni e del Volontariato e dei </a:t>
            </a:r>
            <a:r>
              <a:rPr lang="it-IT" altLang="it-IT" sz="2000" dirty="0" err="1">
                <a:solidFill>
                  <a:schemeClr val="tx1"/>
                </a:solidFill>
                <a:latin typeface="+mn-lt"/>
                <a:cs typeface="Tahoma" panose="020B0604030504040204" pitchFamily="34" charset="0"/>
              </a:rPr>
              <a:t>Csrc</a:t>
            </a:r>
            <a:r>
              <a:rPr lang="it-IT" altLang="it-IT" sz="2000" dirty="0">
                <a:solidFill>
                  <a:schemeClr val="tx1"/>
                </a:solidFill>
                <a:latin typeface="+mn-lt"/>
                <a:cs typeface="Tahoma" panose="020B0604030504040204" pitchFamily="34" charset="0"/>
              </a:rPr>
              <a:t> in collaborazione con la Direzione Cultura, prevedono </a:t>
            </a:r>
            <a:r>
              <a:rPr lang="it-IT" sz="2000" dirty="0">
                <a:solidFill>
                  <a:schemeClr val="tx1"/>
                </a:solidFill>
                <a:latin typeface="+mn-lt"/>
                <a:cs typeface="Tahoma" panose="020B0604030504040204" pitchFamily="34" charset="0"/>
              </a:rPr>
              <a:t>attività culturali e socializzanti a favore di cittadini anziani over 65 che rimangono in città durante il periodo estivo</a:t>
            </a:r>
            <a:r>
              <a:rPr lang="it-IT" altLang="it-IT" sz="2000" dirty="0">
                <a:solidFill>
                  <a:schemeClr val="tx1"/>
                </a:solidFill>
                <a:latin typeface="+mn-lt"/>
                <a:cs typeface="Tahoma" panose="020B0604030504040204" pitchFamily="34" charset="0"/>
              </a:rPr>
              <a:t>.</a:t>
            </a:r>
          </a:p>
          <a:p>
            <a:pPr marL="0" indent="0" algn="just">
              <a:buFontTx/>
              <a:buNone/>
            </a:pPr>
            <a:endParaRPr lang="it-IT" altLang="it-IT" sz="2000" dirty="0">
              <a:solidFill>
                <a:schemeClr val="tx1"/>
              </a:solidFill>
              <a:latin typeface="+mn-lt"/>
              <a:cs typeface="Tahoma" panose="020B0604030504040204" pitchFamily="34" charset="0"/>
            </a:endParaRPr>
          </a:p>
          <a:p>
            <a:pPr marL="0" indent="0" algn="just">
              <a:buFontTx/>
              <a:buNone/>
            </a:pPr>
            <a:r>
              <a:rPr lang="it-IT" altLang="it-IT" sz="2000" dirty="0">
                <a:solidFill>
                  <a:schemeClr val="tx1"/>
                </a:solidFill>
                <a:latin typeface="+mn-lt"/>
                <a:cs typeface="Tahoma" panose="020B0604030504040204" pitchFamily="34" charset="0"/>
              </a:rPr>
              <a:t>Per accedere al servizio è necessario chiamare </a:t>
            </a:r>
            <a:r>
              <a:rPr lang="it-IT" altLang="it-IT" sz="2000" b="1" dirty="0">
                <a:solidFill>
                  <a:schemeClr val="tx1"/>
                </a:solidFill>
                <a:latin typeface="+mn-lt"/>
                <a:cs typeface="Tahoma" panose="020B0604030504040204" pitchFamily="34" charset="0"/>
              </a:rPr>
              <a:t>il numero </a:t>
            </a:r>
            <a:r>
              <a:rPr lang="it-IT" altLang="it-IT" sz="2000" b="1">
                <a:solidFill>
                  <a:schemeClr val="tx1"/>
                </a:solidFill>
                <a:latin typeface="+mn-lt"/>
                <a:cs typeface="Tahoma" panose="020B0604030504040204" pitchFamily="34" charset="0"/>
              </a:rPr>
              <a:t>verde 020202 tasto 4-1-0</a:t>
            </a:r>
            <a:r>
              <a:rPr lang="it-IT" altLang="it-IT" sz="1600">
                <a:solidFill>
                  <a:srgbClr val="000000"/>
                </a:solidFill>
                <a:latin typeface="Aptos" panose="020F0502020204030204" pitchFamily="34" charset="0"/>
                <a:cs typeface="Tahoma" panose="020B0604030504040204" pitchFamily="34" charset="0"/>
              </a:rPr>
              <a:t> </a:t>
            </a:r>
            <a:r>
              <a:rPr lang="it-IT" altLang="it-IT" sz="2000">
                <a:solidFill>
                  <a:schemeClr val="tx1"/>
                </a:solidFill>
                <a:latin typeface="+mn-lt"/>
                <a:cs typeface="Tahoma" panose="020B0604030504040204" pitchFamily="34" charset="0"/>
              </a:rPr>
              <a:t>scrivere </a:t>
            </a:r>
            <a:r>
              <a:rPr lang="it-IT" altLang="it-IT" sz="2000" dirty="0">
                <a:solidFill>
                  <a:schemeClr val="tx1"/>
                </a:solidFill>
                <a:latin typeface="+mn-lt"/>
                <a:cs typeface="Tahoma" panose="020B0604030504040204" pitchFamily="34" charset="0"/>
              </a:rPr>
              <a:t>alla mail dedicata </a:t>
            </a:r>
            <a:r>
              <a:rPr lang="it-IT" altLang="it-IT" sz="2000" b="1" dirty="0">
                <a:solidFill>
                  <a:schemeClr val="tx1"/>
                </a:solidFill>
                <a:latin typeface="+mn-lt"/>
                <a:cs typeface="Tahoma" panose="020B0604030504040204" pitchFamily="34" charset="0"/>
              </a:rPr>
              <a:t>ws.pianosocialita@comune.milano.it</a:t>
            </a:r>
            <a:r>
              <a:rPr lang="it-IT" altLang="it-IT" sz="2000" dirty="0">
                <a:solidFill>
                  <a:schemeClr val="tx1"/>
                </a:solidFill>
                <a:latin typeface="+mn-lt"/>
                <a:cs typeface="Tahoma" panose="020B0604030504040204" pitchFamily="34" charset="0"/>
              </a:rPr>
              <a:t>.</a:t>
            </a:r>
          </a:p>
          <a:p>
            <a:pPr marL="0" indent="0" algn="just">
              <a:buFontTx/>
              <a:buNone/>
            </a:pPr>
            <a:endParaRPr lang="it-IT" altLang="it-IT" sz="2000" dirty="0">
              <a:solidFill>
                <a:schemeClr val="tx1"/>
              </a:solidFill>
              <a:latin typeface="+mn-lt"/>
              <a:cs typeface="Tahoma" panose="020B0604030504040204" pitchFamily="34" charset="0"/>
            </a:endParaRPr>
          </a:p>
          <a:p>
            <a:endParaRPr lang="it-IT" dirty="0"/>
          </a:p>
        </p:txBody>
      </p:sp>
    </p:spTree>
    <p:extLst>
      <p:ext uri="{BB962C8B-B14F-4D97-AF65-F5344CB8AC3E}">
        <p14:creationId xmlns:p14="http://schemas.microsoft.com/office/powerpoint/2010/main" val="279152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3"/>
          <p:cNvSpPr txBox="1"/>
          <p:nvPr/>
        </p:nvSpPr>
        <p:spPr>
          <a:xfrm>
            <a:off x="2249430" y="875637"/>
            <a:ext cx="6955800" cy="1392900"/>
          </a:xfrm>
          <a:prstGeom prst="rect">
            <a:avLst/>
          </a:prstGeom>
          <a:solidFill>
            <a:srgbClr val="009BA8"/>
          </a:solidFill>
          <a:ln>
            <a:noFill/>
          </a:ln>
        </p:spPr>
        <p:txBody>
          <a:bodyPr spcFirstLastPara="1" wrap="square" lIns="91425" tIns="45700" rIns="91425" bIns="45700" anchor="ctr" anchorCtr="1">
            <a:noAutofit/>
          </a:bodyPr>
          <a:lstStyle/>
          <a:p>
            <a:pPr lvl="0" algn="ctr">
              <a:spcBef>
                <a:spcPts val="1000"/>
              </a:spcBef>
              <a:buClr>
                <a:srgbClr val="FFFFFF"/>
              </a:buClr>
              <a:buSzPts val="4800"/>
            </a:pPr>
            <a:r>
              <a:rPr lang="it-IT" sz="3200" b="1" spc="-1" dirty="0">
                <a:solidFill>
                  <a:schemeClr val="bg1"/>
                </a:solidFill>
              </a:rPr>
              <a:t>INIZIATIVE DI SOCIALITA’</a:t>
            </a:r>
            <a:endParaRPr sz="3200" b="1" dirty="0">
              <a:solidFill>
                <a:schemeClr val="bg1"/>
              </a:solidFill>
              <a:latin typeface="Montserrat"/>
              <a:ea typeface="Montserrat"/>
              <a:cs typeface="Montserrat"/>
              <a:sym typeface="Montserrat"/>
            </a:endParaRPr>
          </a:p>
        </p:txBody>
      </p:sp>
      <p:sp>
        <p:nvSpPr>
          <p:cNvPr id="3" name="Segnaposto testo 2">
            <a:extLst>
              <a:ext uri="{FF2B5EF4-FFF2-40B4-BE49-F238E27FC236}">
                <a16:creationId xmlns:a16="http://schemas.microsoft.com/office/drawing/2014/main" id="{0EA5F4C0-5750-CDD0-CDD5-74AB4D570F8D}"/>
              </a:ext>
            </a:extLst>
          </p:cNvPr>
          <p:cNvSpPr>
            <a:spLocks noGrp="1"/>
          </p:cNvSpPr>
          <p:nvPr>
            <p:ph type="body" idx="1"/>
          </p:nvPr>
        </p:nvSpPr>
        <p:spPr>
          <a:xfrm>
            <a:off x="904278" y="2625505"/>
            <a:ext cx="10515600" cy="3232087"/>
          </a:xfrm>
        </p:spPr>
        <p:txBody>
          <a:bodyPr>
            <a:normAutofit fontScale="92500" lnSpcReduction="20000"/>
          </a:bodyPr>
          <a:lstStyle/>
          <a:p>
            <a:pPr marL="0" indent="0" algn="just">
              <a:buFontTx/>
              <a:buNone/>
            </a:pPr>
            <a:r>
              <a:rPr lang="it-IT" altLang="it-IT" sz="1600" dirty="0">
                <a:solidFill>
                  <a:schemeClr val="tx1"/>
                </a:solidFill>
                <a:latin typeface="+mn-lt"/>
                <a:cs typeface="Tahoma" panose="020B0604030504040204" pitchFamily="34" charset="0"/>
              </a:rPr>
              <a:t>Le risorse messa a disposizione dei cittadini sono state molteplici: </a:t>
            </a:r>
          </a:p>
          <a:p>
            <a:pPr marL="285750" indent="-285750" algn="just">
              <a:buFont typeface="Arial" panose="020B0604020202020204" pitchFamily="34" charset="0"/>
              <a:buChar char="•"/>
            </a:pPr>
            <a:r>
              <a:rPr lang="it-IT" altLang="it-IT" sz="1600" dirty="0">
                <a:solidFill>
                  <a:schemeClr val="tx1"/>
                </a:solidFill>
                <a:latin typeface="+mn-lt"/>
                <a:cs typeface="Tahoma" panose="020B0604030504040204" pitchFamily="34" charset="0"/>
              </a:rPr>
              <a:t>350 ingressi gratuiti alla piscina «I bagni misteriosi», </a:t>
            </a:r>
          </a:p>
          <a:p>
            <a:pPr marL="285750" indent="-285750" algn="just">
              <a:buFont typeface="Arial" panose="020B0604020202020204" pitchFamily="34" charset="0"/>
              <a:buChar char="•"/>
            </a:pPr>
            <a:r>
              <a:rPr lang="it-IT" altLang="it-IT" sz="1600" dirty="0">
                <a:solidFill>
                  <a:schemeClr val="tx1"/>
                </a:solidFill>
                <a:latin typeface="+mn-lt"/>
                <a:cs typeface="Tahoma" panose="020B0604030504040204" pitchFamily="34" charset="0"/>
              </a:rPr>
              <a:t>visite guidate nei musei civici per un totale di 315 posti (Fabbrica del Vapore, Palazzo Morando, Museo Archeologico, Casa della Memoria, Castello Sforzesco, Acquario Civico, Museo de 900, Casa Boschi di Stefano, </a:t>
            </a:r>
            <a:r>
              <a:rPr lang="it-IT" altLang="it-IT" sz="1600" dirty="0" err="1">
                <a:solidFill>
                  <a:schemeClr val="tx1"/>
                </a:solidFill>
                <a:latin typeface="+mn-lt"/>
                <a:cs typeface="Tahoma" panose="020B0604030504040204" pitchFamily="34" charset="0"/>
              </a:rPr>
              <a:t>Gam</a:t>
            </a:r>
            <a:r>
              <a:rPr lang="it-IT" altLang="it-IT" sz="1600" dirty="0">
                <a:solidFill>
                  <a:schemeClr val="tx1"/>
                </a:solidFill>
                <a:latin typeface="+mn-lt"/>
                <a:cs typeface="Tahoma" panose="020B0604030504040204" pitchFamily="34" charset="0"/>
              </a:rPr>
              <a:t>, Museo del risorgimento, Mudec), </a:t>
            </a:r>
          </a:p>
          <a:p>
            <a:pPr marL="285750" indent="-285750" algn="just">
              <a:buFont typeface="Arial" panose="020B0604020202020204" pitchFamily="34" charset="0"/>
              <a:buChar char="•"/>
            </a:pPr>
            <a:r>
              <a:rPr lang="it-IT" altLang="it-IT" sz="1600" dirty="0">
                <a:solidFill>
                  <a:schemeClr val="tx1"/>
                </a:solidFill>
                <a:latin typeface="+mn-lt"/>
                <a:cs typeface="Tahoma" panose="020B0604030504040204" pitchFamily="34" charset="0"/>
              </a:rPr>
              <a:t>letture a tema in biblioteche per un totale di 100 posti (Gallaratese, Valvassori Peroni, Calvairate, Chiesa Rossa e Baggio) in collaborazione con i volontari del Patto di lettura, </a:t>
            </a:r>
          </a:p>
          <a:p>
            <a:pPr marL="285750" indent="-285750" algn="just">
              <a:buFont typeface="Arial" panose="020B0604020202020204" pitchFamily="34" charset="0"/>
              <a:buChar char="•"/>
            </a:pPr>
            <a:r>
              <a:rPr lang="it-IT" altLang="it-IT" sz="1600" dirty="0">
                <a:solidFill>
                  <a:schemeClr val="tx1"/>
                </a:solidFill>
                <a:latin typeface="+mn-lt"/>
                <a:cs typeface="Tahoma" panose="020B0604030504040204" pitchFamily="34" charset="0"/>
              </a:rPr>
              <a:t>un percorso sul libro antico presso la Biblioteca Trivulziana per 60 posti. </a:t>
            </a:r>
          </a:p>
          <a:p>
            <a:pPr marL="285750" indent="-285750" algn="just">
              <a:buFont typeface="Arial" panose="020B0604020202020204" pitchFamily="34" charset="0"/>
              <a:buChar char="•"/>
            </a:pPr>
            <a:r>
              <a:rPr lang="it-IT" altLang="it-IT" sz="1600" dirty="0">
                <a:solidFill>
                  <a:schemeClr val="tx1"/>
                </a:solidFill>
                <a:latin typeface="+mn-lt"/>
                <a:cs typeface="Tahoma" panose="020B0604030504040204" pitchFamily="34" charset="0"/>
              </a:rPr>
              <a:t>Gli spettacoli al Castello Sforzesco di Milano è viva-Estate al Castello</a:t>
            </a:r>
          </a:p>
          <a:p>
            <a:pPr marL="285750" indent="-285750" algn="just">
              <a:buFont typeface="Arial" panose="020B0604020202020204" pitchFamily="34" charset="0"/>
              <a:buChar char="•"/>
            </a:pPr>
            <a:r>
              <a:rPr lang="it-IT" altLang="it-IT" sz="1600" dirty="0">
                <a:solidFill>
                  <a:schemeClr val="tx1"/>
                </a:solidFill>
                <a:latin typeface="+mn-lt"/>
                <a:cs typeface="Tahoma" panose="020B0604030504040204" pitchFamily="34" charset="0"/>
              </a:rPr>
              <a:t>Inoltre grazie ad «Accordi di collaborazione» con Opera Cardinal Ferrari un concerto di musica classica, grazie a </a:t>
            </a:r>
            <a:r>
              <a:rPr lang="it-IT" altLang="it-IT" sz="1600" dirty="0" err="1">
                <a:solidFill>
                  <a:schemeClr val="tx1"/>
                </a:solidFill>
                <a:latin typeface="+mn-lt"/>
                <a:cs typeface="Tahoma" panose="020B0604030504040204" pitchFamily="34" charset="0"/>
              </a:rPr>
              <a:t>Lu.Vi</a:t>
            </a:r>
            <a:r>
              <a:rPr lang="it-IT" altLang="it-IT" sz="1600" dirty="0">
                <a:solidFill>
                  <a:schemeClr val="tx1"/>
                </a:solidFill>
                <a:latin typeface="+mn-lt"/>
                <a:cs typeface="Tahoma" panose="020B0604030504040204" pitchFamily="34" charset="0"/>
              </a:rPr>
              <a:t> e a Arteka attività di laboratori e ginnastica dolce in Cascina </a:t>
            </a:r>
            <a:r>
              <a:rPr lang="it-IT" altLang="it-IT" sz="1600" dirty="0" err="1">
                <a:solidFill>
                  <a:schemeClr val="tx1"/>
                </a:solidFill>
                <a:latin typeface="+mn-lt"/>
                <a:cs typeface="Tahoma" panose="020B0604030504040204" pitchFamily="34" charset="0"/>
              </a:rPr>
              <a:t>Brandezzata</a:t>
            </a:r>
            <a:r>
              <a:rPr lang="it-IT" altLang="it-IT" sz="1600" dirty="0">
                <a:solidFill>
                  <a:schemeClr val="tx1"/>
                </a:solidFill>
                <a:latin typeface="+mn-lt"/>
                <a:cs typeface="Tahoma" panose="020B0604030504040204" pitchFamily="34" charset="0"/>
              </a:rPr>
              <a:t> e Piazza Negrelli. </a:t>
            </a:r>
          </a:p>
          <a:p>
            <a:pPr marL="285750" indent="-285750" algn="just">
              <a:buFont typeface="Arial" panose="020B0604020202020204" pitchFamily="34" charset="0"/>
              <a:buChar char="•"/>
            </a:pPr>
            <a:r>
              <a:rPr lang="it-IT" altLang="it-IT" sz="1600" dirty="0">
                <a:solidFill>
                  <a:schemeClr val="tx1"/>
                </a:solidFill>
                <a:latin typeface="+mn-lt"/>
                <a:cs typeface="Tahoma" panose="020B0604030504040204" pitchFamily="34" charset="0"/>
              </a:rPr>
              <a:t>Ai cittadini inoltre si illustrano le attività di «Milano è viva» da consultare su </a:t>
            </a:r>
            <a:r>
              <a:rPr lang="it-IT" altLang="it-IT" sz="1600" dirty="0" err="1">
                <a:solidFill>
                  <a:schemeClr val="tx1"/>
                </a:solidFill>
                <a:latin typeface="+mn-lt"/>
                <a:cs typeface="Tahoma" panose="020B0604030504040204" pitchFamily="34" charset="0"/>
              </a:rPr>
              <a:t>Yesmilano</a:t>
            </a:r>
            <a:r>
              <a:rPr lang="it-IT" altLang="it-IT" sz="1600" dirty="0">
                <a:solidFill>
                  <a:schemeClr val="tx1"/>
                </a:solidFill>
                <a:latin typeface="+mn-lt"/>
                <a:cs typeface="Tahoma" panose="020B0604030504040204" pitchFamily="34" charset="0"/>
              </a:rPr>
              <a:t> e si segnalano i Centri Socio Ricreativi Culturali (</a:t>
            </a:r>
            <a:r>
              <a:rPr lang="it-IT" altLang="it-IT" sz="1600" dirty="0" err="1">
                <a:solidFill>
                  <a:schemeClr val="tx1"/>
                </a:solidFill>
                <a:latin typeface="+mn-lt"/>
                <a:cs typeface="Tahoma" panose="020B0604030504040204" pitchFamily="34" charset="0"/>
              </a:rPr>
              <a:t>Csrc</a:t>
            </a:r>
            <a:r>
              <a:rPr lang="it-IT" altLang="it-IT" sz="1600" dirty="0">
                <a:solidFill>
                  <a:schemeClr val="tx1"/>
                </a:solidFill>
                <a:latin typeface="+mn-lt"/>
                <a:cs typeface="Tahoma" panose="020B0604030504040204" pitchFamily="34" charset="0"/>
              </a:rPr>
              <a:t>) aperti nei mesi estivi.</a:t>
            </a:r>
          </a:p>
          <a:p>
            <a:pPr marL="0" indent="0" algn="just">
              <a:buFontTx/>
              <a:buNone/>
            </a:pPr>
            <a:endParaRPr lang="it-IT" altLang="it-IT" sz="1600" dirty="0">
              <a:solidFill>
                <a:schemeClr val="tx1"/>
              </a:solidFill>
              <a:latin typeface="+mn-lt"/>
              <a:cs typeface="Tahoma" panose="020B0604030504040204" pitchFamily="34" charset="0"/>
            </a:endParaRPr>
          </a:p>
          <a:p>
            <a:endParaRPr lang="it-IT" dirty="0"/>
          </a:p>
        </p:txBody>
      </p:sp>
    </p:spTree>
    <p:extLst>
      <p:ext uri="{BB962C8B-B14F-4D97-AF65-F5344CB8AC3E}">
        <p14:creationId xmlns:p14="http://schemas.microsoft.com/office/powerpoint/2010/main" val="1512980054"/>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A04EAE6ECB0E641BEFC554464E6057A" ma:contentTypeVersion="6" ma:contentTypeDescription="Creare un nuovo documento." ma:contentTypeScope="" ma:versionID="b3398066a9623e3f00f835970544c1ce">
  <xsd:schema xmlns:xsd="http://www.w3.org/2001/XMLSchema" xmlns:xs="http://www.w3.org/2001/XMLSchema" xmlns:p="http://schemas.microsoft.com/office/2006/metadata/properties" xmlns:ns2="90817273-757a-4c40-865e-6f6d5ee8d62c" xmlns:ns3="ee06f17e-0fd3-4e31-a56d-a12ad63abdea" targetNamespace="http://schemas.microsoft.com/office/2006/metadata/properties" ma:root="true" ma:fieldsID="6ac6ec16613b9d319cd2f1903c37c002" ns2:_="" ns3:_="">
    <xsd:import namespace="90817273-757a-4c40-865e-6f6d5ee8d62c"/>
    <xsd:import namespace="ee06f17e-0fd3-4e31-a56d-a12ad63abd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17273-757a-4c40-865e-6f6d5ee8d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06f17e-0fd3-4e31-a56d-a12ad63abdea"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e06f17e-0fd3-4e31-a56d-a12ad63abdea">
      <UserInfo>
        <DisplayName>Maria Rosaria Luongo</DisplayName>
        <AccountId>13</AccountId>
        <AccountType/>
      </UserInfo>
      <UserInfo>
        <DisplayName>Filippa Di Caro</DisplayName>
        <AccountId>14</AccountId>
        <AccountType/>
      </UserInfo>
      <UserInfo>
        <DisplayName>Emanuela Brambilla</DisplayName>
        <AccountId>15</AccountId>
        <AccountType/>
      </UserInfo>
      <UserInfo>
        <DisplayName>Antonella Giannini</DisplayName>
        <AccountId>16</AccountId>
        <AccountType/>
      </UserInfo>
      <UserInfo>
        <DisplayName>Alessandra Mari</DisplayName>
        <AccountId>17</AccountId>
        <AccountType/>
      </UserInfo>
      <UserInfo>
        <DisplayName>Ettore Serse Brigatti</DisplayName>
        <AccountId>18</AccountId>
        <AccountType/>
      </UserInfo>
      <UserInfo>
        <DisplayName>Carlo Benzi</DisplayName>
        <AccountId>19</AccountId>
        <AccountType/>
      </UserInfo>
      <UserInfo>
        <DisplayName>Francesca Bartoli</DisplayName>
        <AccountId>20</AccountId>
        <AccountType/>
      </UserInfo>
      <UserInfo>
        <DisplayName>Natascia Mele</DisplayName>
        <AccountId>21</AccountId>
        <AccountType/>
      </UserInfo>
      <UserInfo>
        <DisplayName>Angela Coletti</DisplayName>
        <AccountId>22</AccountId>
        <AccountType/>
      </UserInfo>
      <UserInfo>
        <DisplayName>Gabriella Nerucci</DisplayName>
        <AccountId>23</AccountId>
        <AccountType/>
      </UserInfo>
      <UserInfo>
        <DisplayName>Marilena Garavaglia</DisplayName>
        <AccountId>24</AccountId>
        <AccountType/>
      </UserInfo>
      <UserInfo>
        <DisplayName>Lucrezia Gondini</DisplayName>
        <AccountId>28</AccountId>
        <AccountType/>
      </UserInfo>
    </SharedWithUsers>
  </documentManagement>
</p:properties>
</file>

<file path=customXml/itemProps1.xml><?xml version="1.0" encoding="utf-8"?>
<ds:datastoreItem xmlns:ds="http://schemas.openxmlformats.org/officeDocument/2006/customXml" ds:itemID="{44BEDCFC-DBBC-4188-B535-560361FA797F}">
  <ds:schemaRefs>
    <ds:schemaRef ds:uri="http://schemas.microsoft.com/office/2006/metadata/contentType"/>
    <ds:schemaRef ds:uri="http://schemas.microsoft.com/office/2006/metadata/properties/metaAttributes"/>
    <ds:schemaRef ds:uri="http://www.w3.org/2000/xmlns/"/>
    <ds:schemaRef ds:uri="http://www.w3.org/2001/XMLSchema"/>
    <ds:schemaRef ds:uri="90817273-757a-4c40-865e-6f6d5ee8d62c"/>
    <ds:schemaRef ds:uri="ee06f17e-0fd3-4e31-a56d-a12ad63abde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8454FC-5513-4EFE-ACC8-38DB3762D548}">
  <ds:schemaRefs>
    <ds:schemaRef ds:uri="http://schemas.microsoft.com/sharepoint/v3/contenttype/forms"/>
  </ds:schemaRefs>
</ds:datastoreItem>
</file>

<file path=customXml/itemProps3.xml><?xml version="1.0" encoding="utf-8"?>
<ds:datastoreItem xmlns:ds="http://schemas.openxmlformats.org/officeDocument/2006/customXml" ds:itemID="{3EBF7786-AAED-45CC-8FD1-3285C9FF6B8E}">
  <ds:schemaRefs>
    <ds:schemaRef ds:uri="http://purl.org/dc/terms/"/>
    <ds:schemaRef ds:uri="http://purl.org/dc/dcmitype/"/>
    <ds:schemaRef ds:uri="http://purl.org/dc/elements/1.1/"/>
    <ds:schemaRef ds:uri="90817273-757a-4c40-865e-6f6d5ee8d62c"/>
    <ds:schemaRef ds:uri="http://schemas.openxmlformats.org/package/2006/metadata/core-properties"/>
    <ds:schemaRef ds:uri="http://schemas.microsoft.com/office/2006/documentManagement/types"/>
    <ds:schemaRef ds:uri="http://schemas.microsoft.com/office/2006/metadata/properties"/>
    <ds:schemaRef ds:uri="ee06f17e-0fd3-4e31-a56d-a12ad63abdea"/>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2476</TotalTime>
  <Words>1060</Words>
  <Application>Microsoft Office PowerPoint</Application>
  <PresentationFormat>Widescreen</PresentationFormat>
  <Paragraphs>52</Paragraphs>
  <Slides>11</Slides>
  <Notes>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11</vt:i4>
      </vt:variant>
    </vt:vector>
  </HeadingPairs>
  <TitlesOfParts>
    <vt:vector size="21" baseType="lpstr">
      <vt:lpstr>Arial</vt:lpstr>
      <vt:lpstr>Wingdings</vt:lpstr>
      <vt:lpstr>Times New Roman</vt:lpstr>
      <vt:lpstr>Tahoma</vt:lpstr>
      <vt:lpstr>Garamond</vt:lpstr>
      <vt:lpstr>Montserrat</vt:lpstr>
      <vt:lpstr>Aptos</vt:lpstr>
      <vt:lpstr>Verdana</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Lucrezia Gondini</dc:creator>
  <cp:lastModifiedBy>Alessandro Riccardo Cesqui</cp:lastModifiedBy>
  <cp:revision>360</cp:revision>
  <dcterms:created xsi:type="dcterms:W3CDTF">2022-09-07T16:06:40Z</dcterms:created>
  <dcterms:modified xsi:type="dcterms:W3CDTF">2024-07-31T11:15:29Z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0x0101009A04EAE6ECB0E641BEFC554464E6057A</vt:lpwstr>
  </property>
  <property fmtid="{D5CDD505-2E9C-101B-9397-08002B2CF9AE}" pid="3" name="MediaServiceImageTags">
    <vt:lpwstr/>
  </property>
</Properties>
</file>