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51" autoAdjust="0"/>
    <p:restoredTop sz="91429" autoAdjust="0"/>
  </p:normalViewPr>
  <p:slideViewPr>
    <p:cSldViewPr snapToGrid="0">
      <p:cViewPr varScale="1">
        <p:scale>
          <a:sx n="105" d="100"/>
          <a:sy n="105" d="100"/>
        </p:scale>
        <p:origin x="52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9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8F1DB-AACE-4C25-B951-5951B527BE05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158EC-B481-4A75-8660-CA83F62793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79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158EC-B481-4A75-8660-CA83F627938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318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72CCE-78DB-947B-0EC2-FE9FC4C33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BE3E8DC-97C4-CDDD-F54D-DAD6F20822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0F3DD059-3C91-0BE5-4E05-7DADB7FC80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F35914-027B-0483-75CA-7F32175385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158EC-B481-4A75-8660-CA83F627938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079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87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916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519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80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3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736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840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7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9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95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402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0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4678" y="323385"/>
            <a:ext cx="10089995" cy="780585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sz="3200" b="1" dirty="0"/>
              <a:t>Area Facility Management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94678" y="1326997"/>
            <a:ext cx="10089995" cy="5296828"/>
          </a:xfrm>
        </p:spPr>
        <p:txBody>
          <a:bodyPr>
            <a:normAutofit/>
          </a:bodyPr>
          <a:lstStyle/>
          <a:p>
            <a:pPr algn="just"/>
            <a:endParaRPr lang="it-IT" sz="1500" b="1" dirty="0"/>
          </a:p>
          <a:p>
            <a:r>
              <a:rPr lang="it-IT" sz="1500" b="1" u="sng" dirty="0"/>
              <a:t>Proposta di Deliberazione Consiliare n. 1586 del 3.11.2025</a:t>
            </a:r>
          </a:p>
          <a:p>
            <a:endParaRPr lang="it-IT" sz="1500" b="1" u="sng" dirty="0"/>
          </a:p>
          <a:p>
            <a:pPr algn="just"/>
            <a:r>
              <a:rPr lang="it-IT" sz="1400" b="1" dirty="0"/>
              <a:t>OGGETTO</a:t>
            </a:r>
            <a:r>
              <a:rPr lang="it-IT" sz="1400" dirty="0"/>
              <a:t>: Riconoscimento del debito fuori bilancio, ai sensi dell’art. 194, comma 1, lett. a), del </a:t>
            </a:r>
            <a:r>
              <a:rPr lang="it-IT" sz="1400" dirty="0" err="1"/>
              <a:t>D.Lgs.</a:t>
            </a:r>
            <a:r>
              <a:rPr lang="it-IT" sz="1400" dirty="0"/>
              <a:t> 267/2000, derivante dal pagamento del risarcimento dei danni, e relativi accessori, per Responsabilità Civile del Comune di Milano, ad esito di cause seguite dalla Direzione Demanio e Patrimonio, secondo le modalità previste dalla polizza di Responsabilità Civile verso Terzi, a seguito di n. 2 provvedimenti giudiziali esecutivi sfavorevoli al Comune emessi dal Tribunale di Milano, per complessivi  € 18.496,07.=.</a:t>
            </a:r>
          </a:p>
          <a:p>
            <a:pPr algn="just"/>
            <a:r>
              <a:rPr lang="it-IT" sz="1400" b="1" dirty="0"/>
              <a:t>IMPORTO:  € 18.496,07.=</a:t>
            </a:r>
          </a:p>
          <a:p>
            <a:pPr algn="l"/>
            <a:endParaRPr lang="it-IT" sz="1200" b="1" dirty="0"/>
          </a:p>
          <a:p>
            <a:pPr algn="l"/>
            <a:endParaRPr lang="it-IT" sz="1200" b="1" dirty="0"/>
          </a:p>
          <a:p>
            <a:pPr algn="l"/>
            <a:r>
              <a:rPr lang="it-IT" sz="1400" b="1" dirty="0"/>
              <a:t>NORMATIVA:</a:t>
            </a:r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r>
              <a:rPr lang="it-IT" sz="1400" dirty="0"/>
              <a:t>In conformità all’orientamento della Corte dei Conti - Sezione delle Autonomie - pronunciato in data 7.10.2019 e pubblicato il successivo 21.11.2019, l’accantonamento di risorse per fronteggiare eventuali contenziosi non esime l’Amministrazione dal riconoscimento degli oneri derivanti da sentenze esecutive a titolo di debiti fuori bilancio ex art. 194 TUEL, al fine di ricondurre al sistema di bilancio un fenomeno di rilevanza finanziaria che è maturato all'esterno di esso.</a:t>
            </a:r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endParaRPr lang="it-IT" sz="1400" dirty="0"/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endParaRPr lang="it-IT" sz="14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/>
            <a:endParaRPr lang="it-IT" sz="1000" b="1" dirty="0"/>
          </a:p>
          <a:p>
            <a:pPr algn="just"/>
            <a:endParaRPr lang="it-IT" sz="900" dirty="0"/>
          </a:p>
          <a:p>
            <a:pPr algn="just"/>
            <a:endParaRPr lang="it-IT" sz="900" dirty="0"/>
          </a:p>
          <a:p>
            <a:pPr algn="just"/>
            <a:endParaRPr lang="it-IT" sz="1600" dirty="0"/>
          </a:p>
          <a:p>
            <a:pPr algn="just"/>
            <a:endParaRPr lang="it-IT" sz="1600" dirty="0"/>
          </a:p>
          <a:p>
            <a:pPr algn="just"/>
            <a:endParaRPr lang="it-IT" sz="1600" dirty="0"/>
          </a:p>
          <a:p>
            <a:pPr algn="l"/>
            <a:endParaRPr lang="it-IT" sz="1400" dirty="0"/>
          </a:p>
          <a:p>
            <a:pPr algn="l"/>
            <a:endParaRPr lang="it-IT" sz="1400" dirty="0"/>
          </a:p>
          <a:p>
            <a:pPr algn="l"/>
            <a:endParaRPr lang="it-IT" sz="1600" b="1" dirty="0"/>
          </a:p>
          <a:p>
            <a:pPr algn="l"/>
            <a:endParaRPr lang="it-IT" sz="1600" b="1" dirty="0"/>
          </a:p>
        </p:txBody>
      </p:sp>
    </p:spTree>
    <p:extLst>
      <p:ext uri="{BB962C8B-B14F-4D97-AF65-F5344CB8AC3E}">
        <p14:creationId xmlns:p14="http://schemas.microsoft.com/office/powerpoint/2010/main" val="42798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617B47-23DB-A24D-9B5C-C1BDC49CE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760" y="792481"/>
            <a:ext cx="11491585" cy="5894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1400" u="sng" dirty="0"/>
          </a:p>
          <a:p>
            <a:pPr marL="0" indent="0">
              <a:lnSpc>
                <a:spcPct val="100000"/>
              </a:lnSpc>
              <a:buNone/>
            </a:pPr>
            <a:r>
              <a:rPr lang="it-IT" sz="1300" b="1" u="sng" dirty="0"/>
              <a:t>1 - Sentenza Tribunale n. 8008/2025 del 23.10.2025 – RG 18133/2022 </a:t>
            </a:r>
            <a:r>
              <a:rPr lang="it-IT" sz="1300" b="1" dirty="0"/>
              <a:t>– D.M.E</a:t>
            </a:r>
            <a:r>
              <a:rPr lang="it-IT" sz="1300" dirty="0"/>
              <a:t>. – lesioni per caduta causa dislivello -  importo </a:t>
            </a:r>
            <a:r>
              <a:rPr lang="it-IT" sz="1300" b="1" dirty="0"/>
              <a:t>€ 17.745,18.</a:t>
            </a:r>
            <a:endParaRPr lang="it-IT" sz="1100" dirty="0"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L’attrice chiamava in causa il Comune di Milano per ottenere il risarcimento dei danni subiti in data 18.7.2020, quando, percorrendo a piedi Via Prinetti a Milano, in prossimità di un dislivello del marciapiede, inciampava e cadeva </a:t>
            </a:r>
            <a:r>
              <a:rPr lang="it-IT" sz="1200" dirty="0" smtClean="0">
                <a:latin typeface="Calibri" panose="020F0502020204030204" pitchFamily="34" charset="0"/>
              </a:rPr>
              <a:t>a </a:t>
            </a:r>
            <a:r>
              <a:rPr lang="it-IT" sz="1200" dirty="0">
                <a:latin typeface="Calibri" panose="020F0502020204030204" pitchFamily="34" charset="0"/>
              </a:rPr>
              <a:t>terra, riportando lesioni.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Si costituiva in giudizio il Comune di </a:t>
            </a:r>
            <a:r>
              <a:rPr lang="it-IT" sz="1200" dirty="0" smtClean="0">
                <a:latin typeface="Calibri" panose="020F0502020204030204" pitchFamily="34" charset="0"/>
              </a:rPr>
              <a:t>Milano e la </a:t>
            </a:r>
            <a:r>
              <a:rPr lang="it-IT" sz="1200" dirty="0">
                <a:latin typeface="Calibri" panose="020F0502020204030204" pitchFamily="34" charset="0"/>
              </a:rPr>
              <a:t>causa veniva istruita mediante assunzione di prove orali ed espletamento di accertamenti medico-legali sulla persona </a:t>
            </a:r>
            <a:r>
              <a:rPr lang="it-IT" sz="1200" dirty="0" smtClean="0">
                <a:latin typeface="Calibri" panose="020F0502020204030204" pitchFamily="34" charset="0"/>
              </a:rPr>
              <a:t>dell'attrice.</a:t>
            </a:r>
            <a:endParaRPr lang="it-IT" sz="1200" dirty="0"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Terminata l’istruttoria ed espletata la CTU, il Giudice </a:t>
            </a:r>
            <a:r>
              <a:rPr lang="it-IT" sz="1200" dirty="0" smtClean="0">
                <a:latin typeface="Calibri" panose="020F0502020204030204" pitchFamily="34" charset="0"/>
              </a:rPr>
              <a:t>riteneva la </a:t>
            </a:r>
            <a:r>
              <a:rPr lang="it-IT" sz="1200" dirty="0">
                <a:latin typeface="Calibri" panose="020F0502020204030204" pitchFamily="34" charset="0"/>
              </a:rPr>
              <a:t>domanda </a:t>
            </a:r>
            <a:r>
              <a:rPr lang="it-IT" sz="1200" dirty="0" smtClean="0">
                <a:latin typeface="Calibri" panose="020F0502020204030204" pitchFamily="34" charset="0"/>
              </a:rPr>
              <a:t>meritevole </a:t>
            </a:r>
            <a:r>
              <a:rPr lang="it-IT" sz="1200" dirty="0">
                <a:latin typeface="Calibri" panose="020F0502020204030204" pitchFamily="34" charset="0"/>
              </a:rPr>
              <a:t>di parziale </a:t>
            </a:r>
            <a:r>
              <a:rPr lang="it-IT" sz="1200" dirty="0" smtClean="0">
                <a:latin typeface="Calibri" panose="020F0502020204030204" pitchFamily="34" charset="0"/>
              </a:rPr>
              <a:t>accoglimento, affermando che la </a:t>
            </a:r>
            <a:r>
              <a:rPr lang="it-IT" sz="1200" dirty="0">
                <a:latin typeface="Calibri" panose="020F0502020204030204" pitchFamily="34" charset="0"/>
              </a:rPr>
              <a:t>fattispecie </a:t>
            </a:r>
            <a:r>
              <a:rPr lang="it-IT" sz="1200" dirty="0" smtClean="0">
                <a:latin typeface="Calibri" panose="020F0502020204030204" pitchFamily="34" charset="0"/>
              </a:rPr>
              <a:t>rientrasse </a:t>
            </a:r>
            <a:r>
              <a:rPr lang="it-IT" sz="1200" dirty="0">
                <a:latin typeface="Calibri" panose="020F0502020204030204" pitchFamily="34" charset="0"/>
              </a:rPr>
              <a:t>nell’ambito di applicazione dell’art. 2051 c.c., relativo alla responsabilità da cose in custodia, </a:t>
            </a:r>
            <a:r>
              <a:rPr lang="it-IT" sz="1200" dirty="0" smtClean="0">
                <a:latin typeface="Calibri" panose="020F0502020204030204" pitchFamily="34" charset="0"/>
              </a:rPr>
              <a:t>essendo risultato provato il nesso causale </a:t>
            </a:r>
            <a:r>
              <a:rPr lang="it-IT" sz="1200" dirty="0">
                <a:latin typeface="Calibri" panose="020F0502020204030204" pitchFamily="34" charset="0"/>
              </a:rPr>
              <a:t>tra la cosa in custodia e l’evento dannoso occorso all’attrice.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 smtClean="0">
                <a:latin typeface="Calibri" panose="020F0502020204030204" pitchFamily="34" charset="0"/>
              </a:rPr>
              <a:t>Risultava infatti provato </a:t>
            </a:r>
            <a:r>
              <a:rPr lang="it-IT" sz="1200" dirty="0">
                <a:latin typeface="Calibri" panose="020F0502020204030204" pitchFamily="34" charset="0"/>
              </a:rPr>
              <a:t>che </a:t>
            </a:r>
            <a:r>
              <a:rPr lang="it-IT" sz="1200" dirty="0" smtClean="0">
                <a:latin typeface="Calibri" panose="020F0502020204030204" pitchFamily="34" charset="0"/>
              </a:rPr>
              <a:t>la caduta fosse avvenuta a </a:t>
            </a:r>
            <a:r>
              <a:rPr lang="it-IT" sz="1200" dirty="0">
                <a:latin typeface="Calibri" panose="020F0502020204030204" pitchFamily="34" charset="0"/>
              </a:rPr>
              <a:t>causa dell’anomalia </a:t>
            </a:r>
            <a:r>
              <a:rPr lang="it-IT" sz="1200" dirty="0" smtClean="0">
                <a:latin typeface="Calibri" panose="020F0502020204030204" pitchFamily="34" charset="0"/>
              </a:rPr>
              <a:t>e del dislivello presente </a:t>
            </a:r>
            <a:r>
              <a:rPr lang="it-IT" sz="1200" dirty="0">
                <a:latin typeface="Calibri" panose="020F0502020204030204" pitchFamily="34" charset="0"/>
              </a:rPr>
              <a:t>sul tratto di strada in questione, </a:t>
            </a:r>
            <a:r>
              <a:rPr lang="it-IT" sz="1200" dirty="0" smtClean="0">
                <a:latin typeface="Calibri" panose="020F0502020204030204" pitchFamily="34" charset="0"/>
              </a:rPr>
              <a:t>in </a:t>
            </a:r>
            <a:r>
              <a:rPr lang="it-IT" sz="1200" dirty="0">
                <a:latin typeface="Calibri" panose="020F0502020204030204" pitchFamily="34" charset="0"/>
              </a:rPr>
              <a:t>assenza di qualsivoglia segnale </a:t>
            </a:r>
            <a:r>
              <a:rPr lang="it-IT" sz="1200" dirty="0" smtClean="0">
                <a:latin typeface="Calibri" panose="020F0502020204030204" pitchFamily="34" charset="0"/>
              </a:rPr>
              <a:t>o cartello di avviso o di pericolo, ma </a:t>
            </a:r>
            <a:r>
              <a:rPr lang="it-IT" sz="1200" dirty="0" smtClean="0">
                <a:latin typeface="Calibri" panose="020F0502020204030204" pitchFamily="34" charset="0"/>
              </a:rPr>
              <a:t>risultava altresì </a:t>
            </a:r>
            <a:r>
              <a:rPr lang="it-IT" sz="1200" dirty="0" smtClean="0">
                <a:latin typeface="Calibri" panose="020F0502020204030204" pitchFamily="34" charset="0"/>
              </a:rPr>
              <a:t>provato un </a:t>
            </a:r>
            <a:r>
              <a:rPr lang="it-IT" sz="1200" dirty="0">
                <a:latin typeface="Calibri" panose="020F0502020204030204" pitchFamily="34" charset="0"/>
              </a:rPr>
              <a:t>concorso della condotta dell’attrice nella produzione </a:t>
            </a:r>
            <a:r>
              <a:rPr lang="it-IT" sz="1200" dirty="0" smtClean="0">
                <a:latin typeface="Calibri" panose="020F0502020204030204" pitchFamily="34" charset="0"/>
              </a:rPr>
              <a:t>dell’evento, </a:t>
            </a:r>
            <a:r>
              <a:rPr lang="it-IT" sz="1200" dirty="0">
                <a:latin typeface="Calibri" panose="020F0502020204030204" pitchFamily="34" charset="0"/>
              </a:rPr>
              <a:t>riconoscibile nella visibilità della sconnessione stradale.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 smtClean="0">
                <a:latin typeface="Calibri" panose="020F0502020204030204" pitchFamily="34" charset="0"/>
              </a:rPr>
              <a:t>Il </a:t>
            </a:r>
            <a:r>
              <a:rPr lang="it-IT" sz="1200" dirty="0">
                <a:latin typeface="Calibri" panose="020F0502020204030204" pitchFamily="34" charset="0"/>
              </a:rPr>
              <a:t>Giudice riteneva dunque che la condotta dell’attrice avesse concorso nella misura di 1/3 nella produzione dell’evento, determinando una corrispondente riduzione della responsabilità del danneggiante.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Il Tribunale quantificava pertanto il danno non patrimoniale complessivamente subito nell’importo di € 16.526,50, </a:t>
            </a:r>
            <a:r>
              <a:rPr lang="it-IT" sz="1200" dirty="0" smtClean="0">
                <a:latin typeface="Calibri" panose="020F0502020204030204" pitchFamily="34" charset="0"/>
              </a:rPr>
              <a:t>che, </a:t>
            </a:r>
            <a:r>
              <a:rPr lang="it-IT" sz="1200" dirty="0">
                <a:latin typeface="Calibri" panose="020F0502020204030204" pitchFamily="34" charset="0"/>
              </a:rPr>
              <a:t>alla luce della corresponsabilità </a:t>
            </a:r>
            <a:r>
              <a:rPr lang="it-IT" sz="1200" dirty="0" smtClean="0">
                <a:latin typeface="Calibri" panose="020F0502020204030204" pitchFamily="34" charset="0"/>
              </a:rPr>
              <a:t>dell’attrice </a:t>
            </a:r>
            <a:r>
              <a:rPr lang="it-IT" sz="1200" dirty="0">
                <a:latin typeface="Calibri" panose="020F0502020204030204" pitchFamily="34" charset="0"/>
              </a:rPr>
              <a:t>nella misura di 1/3, veniva ridotto a € 11.017,67, oltre interessi compensativi e legali; poneva inoltre le spese di CTU medico-legale a carico </a:t>
            </a:r>
            <a:r>
              <a:rPr lang="it-IT" sz="1200" dirty="0" smtClean="0">
                <a:latin typeface="Calibri" panose="020F0502020204030204" pitchFamily="34" charset="0"/>
              </a:rPr>
              <a:t>del Comune </a:t>
            </a:r>
            <a:r>
              <a:rPr lang="it-IT" sz="1200" dirty="0">
                <a:latin typeface="Calibri" panose="020F0502020204030204" pitchFamily="34" charset="0"/>
              </a:rPr>
              <a:t>nella misura di 2/3 e </a:t>
            </a:r>
            <a:r>
              <a:rPr lang="it-IT" sz="1200" dirty="0">
                <a:latin typeface="Calibri" panose="020F0502020204030204" pitchFamily="34" charset="0"/>
              </a:rPr>
              <a:t>nella misura del </a:t>
            </a:r>
            <a:r>
              <a:rPr lang="it-IT" sz="1200" dirty="0" smtClean="0">
                <a:latin typeface="Calibri" panose="020F0502020204030204" pitchFamily="34" charset="0"/>
              </a:rPr>
              <a:t>restante a </a:t>
            </a:r>
            <a:r>
              <a:rPr lang="it-IT" sz="1200" dirty="0">
                <a:latin typeface="Calibri" panose="020F0502020204030204" pitchFamily="34" charset="0"/>
              </a:rPr>
              <a:t>carico di parte </a:t>
            </a:r>
            <a:r>
              <a:rPr lang="it-IT" sz="1200" dirty="0" smtClean="0">
                <a:latin typeface="Calibri" panose="020F0502020204030204" pitchFamily="34" charset="0"/>
              </a:rPr>
              <a:t>attrice; </a:t>
            </a:r>
            <a:r>
              <a:rPr lang="it-IT" sz="1200" dirty="0">
                <a:latin typeface="Calibri" panose="020F0502020204030204" pitchFamily="34" charset="0"/>
              </a:rPr>
              <a:t>condannava infine il Comune di Milano a rifondere all’attrice i 2/3 delle spese di lite </a:t>
            </a:r>
            <a:r>
              <a:rPr lang="it-IT" sz="1200" dirty="0" smtClean="0">
                <a:latin typeface="Calibri" panose="020F0502020204030204" pitchFamily="34" charset="0"/>
              </a:rPr>
              <a:t>che </a:t>
            </a:r>
            <a:r>
              <a:rPr lang="it-IT" sz="1200" dirty="0">
                <a:latin typeface="Calibri" panose="020F0502020204030204" pitchFamily="34" charset="0"/>
              </a:rPr>
              <a:t>liquidava in € 176,00 per esborsi, in € 569,33 per C.T.P. e in € 3.300,00 per onorario di avvocato, oltre IVA, CPA e 15% per spese forfettarie.</a:t>
            </a:r>
          </a:p>
          <a:p>
            <a:pPr marL="0" indent="0" algn="just">
              <a:spcAft>
                <a:spcPts val="0"/>
              </a:spcAft>
              <a:buNone/>
            </a:pPr>
            <a:endParaRPr lang="it-IT" sz="1200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1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it-IT" sz="1200" dirty="0"/>
          </a:p>
          <a:p>
            <a:endParaRPr lang="it-IT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58131226-1FFB-9844-B3C0-C981D05BC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760" y="273350"/>
            <a:ext cx="11414502" cy="444500"/>
          </a:xfrm>
          <a:solidFill>
            <a:srgbClr val="FF0000"/>
          </a:solidFill>
        </p:spPr>
        <p:txBody>
          <a:bodyPr>
            <a:noAutofit/>
          </a:bodyPr>
          <a:lstStyle/>
          <a:p>
            <a:pPr marL="11113"/>
            <a:r>
              <a:rPr lang="it-IT" sz="1800" b="1" dirty="0"/>
              <a:t>Area Facility Management – Proposta di Deliberazione Consiliare n. 1586 del 3.11.2025</a:t>
            </a:r>
          </a:p>
        </p:txBody>
      </p:sp>
    </p:spTree>
    <p:extLst>
      <p:ext uri="{BB962C8B-B14F-4D97-AF65-F5344CB8AC3E}">
        <p14:creationId xmlns:p14="http://schemas.microsoft.com/office/powerpoint/2010/main" val="663959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EADFC-2E85-DD2A-06A3-3C1D3A835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F39EA1-6E43-CA37-A55B-E2D2DA697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760" y="792481"/>
            <a:ext cx="11491586" cy="57921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1400" u="sng" dirty="0"/>
          </a:p>
          <a:p>
            <a:pPr marL="0" indent="0">
              <a:buNone/>
            </a:pPr>
            <a:r>
              <a:rPr lang="it-IT" sz="1300" b="1" u="sng" dirty="0"/>
              <a:t>2 - Sentenza Tribunale n. 10794/2021 del 23.12.2021 - RG 5126/2019 </a:t>
            </a:r>
            <a:r>
              <a:rPr lang="it-IT" sz="1300" b="1" dirty="0"/>
              <a:t>– </a:t>
            </a:r>
            <a:r>
              <a:rPr lang="it-IT" sz="1300" dirty="0"/>
              <a:t>R.G. – lesioni per caduta causa buca </a:t>
            </a:r>
            <a:r>
              <a:rPr lang="it-IT" sz="1300" b="1" dirty="0"/>
              <a:t>-  </a:t>
            </a:r>
            <a:r>
              <a:rPr lang="it-IT" sz="1300" dirty="0"/>
              <a:t>importo</a:t>
            </a:r>
            <a:r>
              <a:rPr lang="it-IT" sz="1300" b="1" dirty="0"/>
              <a:t> € 750,89</a:t>
            </a:r>
            <a:r>
              <a:rPr lang="it-IT" sz="1300" dirty="0"/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endParaRPr lang="it-IT" sz="1200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200" dirty="0" smtClean="0">
                <a:latin typeface="Calibri" panose="020F0502020204030204" pitchFamily="34" charset="0"/>
              </a:rPr>
              <a:t>La presente proposta di deliberazione si riferisce al pagamento delle </a:t>
            </a:r>
            <a:r>
              <a:rPr lang="it-IT" sz="1200" dirty="0">
                <a:latin typeface="Calibri" panose="020F0502020204030204" pitchFamily="34" charset="0"/>
              </a:rPr>
              <a:t>differenze </a:t>
            </a:r>
            <a:r>
              <a:rPr lang="it-IT" sz="1200" dirty="0" smtClean="0">
                <a:latin typeface="Calibri" panose="020F0502020204030204" pitchFamily="34" charset="0"/>
              </a:rPr>
              <a:t>-pari </a:t>
            </a:r>
            <a:r>
              <a:rPr lang="it-IT" sz="1200" dirty="0">
                <a:latin typeface="Calibri" panose="020F0502020204030204" pitchFamily="34" charset="0"/>
              </a:rPr>
              <a:t>a € </a:t>
            </a:r>
            <a:r>
              <a:rPr lang="it-IT" sz="1200" dirty="0" smtClean="0">
                <a:latin typeface="Calibri" panose="020F0502020204030204" pitchFamily="34" charset="0"/>
              </a:rPr>
              <a:t>750,89- tra </a:t>
            </a:r>
            <a:r>
              <a:rPr lang="it-IT" sz="1200" dirty="0">
                <a:latin typeface="Calibri" panose="020F0502020204030204" pitchFamily="34" charset="0"/>
              </a:rPr>
              <a:t>l’importo già </a:t>
            </a:r>
            <a:r>
              <a:rPr lang="it-IT" sz="1200" dirty="0" smtClean="0">
                <a:latin typeface="Calibri" panose="020F0502020204030204" pitchFamily="34" charset="0"/>
              </a:rPr>
              <a:t>oggetto di approvazione con la deliberazione del Consiglio n.</a:t>
            </a:r>
            <a:r>
              <a:rPr lang="it-IT" sz="1200" dirty="0">
                <a:latin typeface="Calibri" panose="020F0502020204030204" pitchFamily="34" charset="0"/>
              </a:rPr>
              <a:t> </a:t>
            </a:r>
            <a:r>
              <a:rPr lang="it-IT" sz="1200" dirty="0" smtClean="0">
                <a:latin typeface="Calibri" panose="020F0502020204030204" pitchFamily="34" charset="0"/>
              </a:rPr>
              <a:t>26 </a:t>
            </a:r>
            <a:r>
              <a:rPr lang="it-IT" sz="1200" dirty="0">
                <a:latin typeface="Calibri" panose="020F0502020204030204" pitchFamily="34" charset="0"/>
              </a:rPr>
              <a:t>del </a:t>
            </a:r>
            <a:r>
              <a:rPr lang="it-IT" sz="1200" dirty="0" smtClean="0">
                <a:latin typeface="Calibri" panose="020F0502020204030204" pitchFamily="34" charset="0"/>
              </a:rPr>
              <a:t>4.4.2022 e liquidato con Determinazione </a:t>
            </a:r>
            <a:r>
              <a:rPr lang="it-IT" sz="1200" dirty="0">
                <a:latin typeface="Calibri" panose="020F0502020204030204" pitchFamily="34" charset="0"/>
              </a:rPr>
              <a:t>dirigenziale n. </a:t>
            </a:r>
            <a:r>
              <a:rPr lang="it-IT" sz="1200" dirty="0" smtClean="0">
                <a:latin typeface="Calibri" panose="020F0502020204030204" pitchFamily="34" charset="0"/>
              </a:rPr>
              <a:t>3003/2022, e quanto richiesto ora </a:t>
            </a:r>
            <a:r>
              <a:rPr lang="it-IT" sz="1200" dirty="0">
                <a:latin typeface="Calibri" panose="020F0502020204030204" pitchFamily="34" charset="0"/>
              </a:rPr>
              <a:t>da parte dell’Agenzia delle </a:t>
            </a:r>
            <a:r>
              <a:rPr lang="it-IT" sz="1200" dirty="0" smtClean="0">
                <a:latin typeface="Calibri" panose="020F0502020204030204" pitchFamily="34" charset="0"/>
              </a:rPr>
              <a:t>Entrate-Riscossione. </a:t>
            </a:r>
          </a:p>
          <a:p>
            <a:pPr marL="0" indent="0" algn="just">
              <a:buNone/>
            </a:pPr>
            <a:r>
              <a:rPr lang="it-IT" sz="1200" dirty="0" smtClean="0">
                <a:latin typeface="Calibri" panose="020F0502020204030204" pitchFamily="34" charset="0"/>
              </a:rPr>
              <a:t>Trattasi dell’importo a titolo dispese legali per il </a:t>
            </a:r>
            <a:r>
              <a:rPr lang="it-IT" sz="1200" dirty="0">
                <a:latin typeface="Calibri" panose="020F0502020204030204" pitchFamily="34" charset="0"/>
              </a:rPr>
              <a:t>gratuito patrocinio </a:t>
            </a:r>
            <a:r>
              <a:rPr lang="it-IT" sz="1200" dirty="0" smtClean="0">
                <a:latin typeface="Calibri" panose="020F0502020204030204" pitchFamily="34" charset="0"/>
              </a:rPr>
              <a:t>relativo alla sentenza del </a:t>
            </a:r>
            <a:r>
              <a:rPr lang="it-IT" sz="1200" dirty="0"/>
              <a:t>Tribunale n. 10794/2021 del 23.12.2021 - RG 5126/2019 </a:t>
            </a:r>
            <a:r>
              <a:rPr lang="it-IT" sz="1200" dirty="0" smtClean="0">
                <a:latin typeface="Calibri" panose="020F0502020204030204" pitchFamily="34" charset="0"/>
              </a:rPr>
              <a:t>poiché </a:t>
            </a:r>
            <a:r>
              <a:rPr lang="it-IT" sz="1200" dirty="0">
                <a:latin typeface="Calibri" panose="020F0502020204030204" pitchFamily="34" charset="0"/>
              </a:rPr>
              <a:t>il relativo pagamento può essere eseguito solo previa emissione della </a:t>
            </a:r>
            <a:r>
              <a:rPr lang="it-IT" sz="1200" dirty="0" smtClean="0">
                <a:latin typeface="Calibri" panose="020F0502020204030204" pitchFamily="34" charset="0"/>
              </a:rPr>
              <a:t>cartella </a:t>
            </a:r>
            <a:r>
              <a:rPr lang="it-IT" sz="1200" dirty="0">
                <a:latin typeface="Calibri" panose="020F0502020204030204" pitchFamily="34" charset="0"/>
              </a:rPr>
              <a:t>da parte dell’Agenzia delle Entrate-Riscossione, ora pervenuta al Comune, che richiede € 2.613,30 per spese processuali, € 518,00 per C.U., € 200,00 per imposta di registro atti giudiziari ed € 5,88 diritti di </a:t>
            </a:r>
            <a:r>
              <a:rPr lang="it-IT" sz="1200" dirty="0" smtClean="0">
                <a:latin typeface="Calibri" panose="020F0502020204030204" pitchFamily="34" charset="0"/>
              </a:rPr>
              <a:t>notifica, per un totale di € 3.337,18. </a:t>
            </a:r>
            <a:endParaRPr lang="it-IT" sz="1200" dirty="0" smtClean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200" dirty="0" smtClean="0">
                <a:latin typeface="Calibri" panose="020F0502020204030204" pitchFamily="34" charset="0"/>
              </a:rPr>
              <a:t>Avendo </a:t>
            </a:r>
            <a:r>
              <a:rPr lang="it-IT" sz="1200" dirty="0" smtClean="0">
                <a:latin typeface="Calibri" panose="020F0502020204030204" pitchFamily="34" charset="0"/>
              </a:rPr>
              <a:t>il Comune già pagato l’importo di € 2.586,29 deve ora sostenere la differenza.</a:t>
            </a:r>
          </a:p>
          <a:p>
            <a:pPr marL="0" indent="0" algn="just">
              <a:buNone/>
            </a:pPr>
            <a:endParaRPr lang="it-IT" sz="1200" dirty="0" smtClean="0"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u="sng" dirty="0"/>
              <a:t>Sentenza Tribunale n. 10794/2021 del 23.12.2021 - RG 5126/2019</a:t>
            </a:r>
            <a:endParaRPr lang="it-IT" sz="1200" dirty="0"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 smtClean="0">
                <a:latin typeface="Calibri" panose="020F0502020204030204" pitchFamily="34" charset="0"/>
              </a:rPr>
              <a:t>L’attrice </a:t>
            </a:r>
            <a:r>
              <a:rPr lang="it-IT" sz="1200" dirty="0">
                <a:latin typeface="Calibri" panose="020F0502020204030204" pitchFamily="34" charset="0"/>
              </a:rPr>
              <a:t>chiamava in causa il Comune di Milano per ottenere il risarcimento dei danni subiti a causa di una caduta occorsa in data 17.9.2018 a Milano, in Via Eugenio Quarti, quando, uscendo dalla propria abitazione, metteva il piede in una buca presente sul manto stradale, riportando </a:t>
            </a:r>
            <a:r>
              <a:rPr lang="it-IT" sz="1200" dirty="0" smtClean="0">
                <a:latin typeface="Calibri" panose="020F0502020204030204" pitchFamily="34" charset="0"/>
              </a:rPr>
              <a:t>lesioni fisiche.</a:t>
            </a:r>
            <a:endParaRPr lang="it-IT" sz="1200" dirty="0"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La causa veniva istruita mediante assunzione di prove orali ed espletamento di accertamenti medico-legali sulla persona </a:t>
            </a:r>
            <a:r>
              <a:rPr lang="it-IT" sz="1200" dirty="0" smtClean="0">
                <a:latin typeface="Calibri" panose="020F0502020204030204" pitchFamily="34" charset="0"/>
              </a:rPr>
              <a:t>dell'attrice, al termine delle quali il Giudice </a:t>
            </a:r>
            <a:r>
              <a:rPr lang="it-IT" sz="1200" dirty="0" smtClean="0">
                <a:latin typeface="Calibri" panose="020F0502020204030204" pitchFamily="34" charset="0"/>
              </a:rPr>
              <a:t>riteneva, da un lato, la </a:t>
            </a:r>
            <a:r>
              <a:rPr lang="it-IT" sz="1200" dirty="0">
                <a:latin typeface="Calibri" panose="020F0502020204030204" pitchFamily="34" charset="0"/>
              </a:rPr>
              <a:t>buca </a:t>
            </a:r>
            <a:r>
              <a:rPr lang="it-IT" sz="1200" dirty="0" smtClean="0">
                <a:latin typeface="Calibri" panose="020F0502020204030204" pitchFamily="34" charset="0"/>
              </a:rPr>
              <a:t>insidiosa, dall’altro non sussistere un </a:t>
            </a:r>
            <a:r>
              <a:rPr lang="it-IT" sz="1200" dirty="0">
                <a:latin typeface="Calibri" panose="020F0502020204030204" pitchFamily="34" charset="0"/>
              </a:rPr>
              <a:t>concorso colposo dell’attrice.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Pertanto, condannava il Comune </a:t>
            </a:r>
            <a:r>
              <a:rPr lang="it-IT" sz="1200" dirty="0" smtClean="0">
                <a:latin typeface="Calibri" panose="020F0502020204030204" pitchFamily="34" charset="0"/>
              </a:rPr>
              <a:t>a </a:t>
            </a:r>
            <a:r>
              <a:rPr lang="it-IT" sz="1200" dirty="0">
                <a:latin typeface="Calibri" panose="020F0502020204030204" pitchFamily="34" charset="0"/>
              </a:rPr>
              <a:t>rifondere all’attrice, </a:t>
            </a:r>
            <a:r>
              <a:rPr lang="it-IT" sz="1200" u="sng" dirty="0">
                <a:latin typeface="Calibri" panose="020F0502020204030204" pitchFamily="34" charset="0"/>
              </a:rPr>
              <a:t>ammessa al gratuito patrocinio</a:t>
            </a:r>
            <a:r>
              <a:rPr lang="it-IT" sz="1200" dirty="0">
                <a:latin typeface="Calibri" panose="020F0502020204030204" pitchFamily="34" charset="0"/>
              </a:rPr>
              <a:t>, il risarcimento del danno non patrimoniale, quantificato </a:t>
            </a:r>
            <a:r>
              <a:rPr lang="it-IT" sz="1200" dirty="0" smtClean="0">
                <a:latin typeface="Calibri" panose="020F0502020204030204" pitchFamily="34" charset="0"/>
              </a:rPr>
              <a:t>in </a:t>
            </a:r>
            <a:r>
              <a:rPr lang="it-IT" sz="1200" dirty="0">
                <a:latin typeface="Calibri" panose="020F0502020204030204" pitchFamily="34" charset="0"/>
              </a:rPr>
              <a:t>€ 6.274,25, oltre alla refusione delle spese di giudizio, stabilite in € 1.772,50 e relativi oneri di legge per compensi professionali, oltre accessori come per legge, disponendo il pagamento a favore dello Stato ai sensi dell’art. 133 T.U. citato.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Gli importi derivanti dalla sentenza, pari a € 6.331,72 per sorte capitale ed interessi, ed € 2.586,29 per spese di giudizio, venivano approvati </a:t>
            </a:r>
            <a:r>
              <a:rPr lang="it-IT" sz="1200" dirty="0" smtClean="0">
                <a:latin typeface="Calibri" panose="020F0502020204030204" pitchFamily="34" charset="0"/>
              </a:rPr>
              <a:t>ed </a:t>
            </a:r>
            <a:r>
              <a:rPr lang="it-IT" sz="1200" dirty="0" smtClean="0">
                <a:latin typeface="Calibri" panose="020F0502020204030204" pitchFamily="34" charset="0"/>
              </a:rPr>
              <a:t>Il </a:t>
            </a:r>
            <a:r>
              <a:rPr lang="it-IT" sz="1200" dirty="0">
                <a:latin typeface="Calibri" panose="020F0502020204030204" pitchFamily="34" charset="0"/>
              </a:rPr>
              <a:t>Comune procedeva quindi </a:t>
            </a:r>
            <a:r>
              <a:rPr lang="it-IT" sz="1200">
                <a:latin typeface="Calibri" panose="020F0502020204030204" pitchFamily="34" charset="0"/>
              </a:rPr>
              <a:t>alla </a:t>
            </a:r>
            <a:r>
              <a:rPr lang="it-IT" sz="1200" smtClean="0">
                <a:latin typeface="Calibri" panose="020F0502020204030204" pitchFamily="34" charset="0"/>
              </a:rPr>
              <a:t>liquidazione, </a:t>
            </a:r>
            <a:r>
              <a:rPr lang="it-IT" sz="1200" dirty="0">
                <a:latin typeface="Calibri" panose="020F0502020204030204" pitchFamily="34" charset="0"/>
              </a:rPr>
              <a:t>mentre non era possibile procedere alla liquidazione delle spese </a:t>
            </a:r>
            <a:r>
              <a:rPr lang="it-IT" sz="1200" dirty="0" smtClean="0">
                <a:latin typeface="Calibri" panose="020F0502020204030204" pitchFamily="34" charset="0"/>
              </a:rPr>
              <a:t>legali. </a:t>
            </a:r>
            <a:endParaRPr lang="it-IT" sz="1800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5F1EFB7D-83B5-85BA-7879-7C5F38B7A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760" y="273350"/>
            <a:ext cx="11414502" cy="444500"/>
          </a:xfrm>
          <a:solidFill>
            <a:srgbClr val="FF0000"/>
          </a:solidFill>
        </p:spPr>
        <p:txBody>
          <a:bodyPr>
            <a:noAutofit/>
          </a:bodyPr>
          <a:lstStyle/>
          <a:p>
            <a:pPr marL="11113"/>
            <a:r>
              <a:rPr lang="it-IT" sz="1800" b="1" dirty="0"/>
              <a:t>Area Facility Management – Proposta di Deliberazione Consiliare n. 1586 del 3.11.2025</a:t>
            </a:r>
          </a:p>
        </p:txBody>
      </p:sp>
    </p:spTree>
    <p:extLst>
      <p:ext uri="{BB962C8B-B14F-4D97-AF65-F5344CB8AC3E}">
        <p14:creationId xmlns:p14="http://schemas.microsoft.com/office/powerpoint/2010/main" val="26608722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1291</TotalTime>
  <Words>954</Words>
  <Application>Microsoft Office PowerPoint</Application>
  <PresentationFormat>Widescreen</PresentationFormat>
  <Paragraphs>51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Area Facility Management</vt:lpstr>
      <vt:lpstr>Area Facility Management – Proposta di Deliberazione Consiliare n. 1586 del 3.11.2025</vt:lpstr>
      <vt:lpstr>Area Facility Management – Proposta di Deliberazione Consiliare n. 1586 del 3.11.2025</vt:lpstr>
    </vt:vector>
  </TitlesOfParts>
  <Company>Comune di Milano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 Facility Management</dc:title>
  <dc:creator>Claudio Bisi</dc:creator>
  <cp:lastModifiedBy>Claudio Bisi</cp:lastModifiedBy>
  <cp:revision>440</cp:revision>
  <dcterms:created xsi:type="dcterms:W3CDTF">2020-05-14T07:22:21Z</dcterms:created>
  <dcterms:modified xsi:type="dcterms:W3CDTF">2025-12-10T14:51:38Z</dcterms:modified>
</cp:coreProperties>
</file>