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548" r:id="rId2"/>
    <p:sldId id="390" r:id="rId3"/>
    <p:sldId id="404" r:id="rId4"/>
    <p:sldId id="405" r:id="rId5"/>
    <p:sldId id="406" r:id="rId6"/>
    <p:sldId id="526" r:id="rId7"/>
    <p:sldId id="408" r:id="rId8"/>
    <p:sldId id="409" r:id="rId9"/>
    <p:sldId id="439" r:id="rId10"/>
    <p:sldId id="440" r:id="rId11"/>
    <p:sldId id="256" r:id="rId12"/>
    <p:sldId id="546" r:id="rId13"/>
    <p:sldId id="367" r:id="rId14"/>
    <p:sldId id="376" r:id="rId15"/>
    <p:sldId id="531" r:id="rId16"/>
    <p:sldId id="547" r:id="rId17"/>
    <p:sldId id="533" r:id="rId18"/>
    <p:sldId id="532" r:id="rId19"/>
    <p:sldId id="534" r:id="rId20"/>
    <p:sldId id="536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331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579" userDrawn="1">
          <p15:clr>
            <a:srgbClr val="A4A3A4"/>
          </p15:clr>
        </p15:guide>
        <p15:guide id="4" orient="horz" pos="1017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5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6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8" autoAdjust="0"/>
    <p:restoredTop sz="94626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200" y="408"/>
      </p:cViewPr>
      <p:guideLst>
        <p:guide orient="horz" pos="1207"/>
        <p:guide pos="181"/>
        <p:guide pos="5579"/>
        <p:guide orient="horz" pos="1017"/>
        <p:guide pos="2993"/>
        <p:guide pos="567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29A56-23FA-D94F-9B3C-9B056E6D0211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E498-5C94-C742-B5B3-EEC4A68F34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3E498-5C94-C742-B5B3-EEC4A68F342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61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9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6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6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35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6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76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57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71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18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09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EE0D-4527-2A41-8226-A2760036E778}" type="datetimeFigureOut">
              <a:rPr lang="it-IT" smtClean="0"/>
              <a:t>28/04/22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FDC9-48E0-DC49-A654-CC30966B0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2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3.emf"/><Relationship Id="rId3" Type="http://schemas.openxmlformats.org/officeDocument/2006/relationships/image" Target="../media/image37.png"/><Relationship Id="rId7" Type="http://schemas.openxmlformats.org/officeDocument/2006/relationships/image" Target="../media/image46.jpeg"/><Relationship Id="rId12" Type="http://schemas.openxmlformats.org/officeDocument/2006/relationships/image" Target="../media/image4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0.emf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38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53.jpeg"/><Relationship Id="rId5" Type="http://schemas.openxmlformats.org/officeDocument/2006/relationships/image" Target="../media/image42.emf"/><Relationship Id="rId10" Type="http://schemas.openxmlformats.org/officeDocument/2006/relationships/image" Target="../media/image52.jpeg"/><Relationship Id="rId4" Type="http://schemas.openxmlformats.org/officeDocument/2006/relationships/image" Target="../media/image40.emf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6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59.jpeg"/><Relationship Id="rId4" Type="http://schemas.openxmlformats.org/officeDocument/2006/relationships/image" Target="../media/image40.emf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38.png"/><Relationship Id="rId4" Type="http://schemas.openxmlformats.org/officeDocument/2006/relationships/image" Target="../media/image42.emf"/><Relationship Id="rId9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7.wdp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9.wdp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8.jpeg"/><Relationship Id="rId5" Type="http://schemas.microsoft.com/office/2007/relationships/hdphoto" Target="../media/hdphoto19.wdp"/><Relationship Id="rId10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72.jpeg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12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0.png"/><Relationship Id="rId5" Type="http://schemas.microsoft.com/office/2007/relationships/hdphoto" Target="../media/hdphoto21.wdp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9.wdp"/><Relationship Id="rId10" Type="http://schemas.openxmlformats.org/officeDocument/2006/relationships/image" Target="../media/image74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9.wdp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2.wdp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6.png"/><Relationship Id="rId5" Type="http://schemas.microsoft.com/office/2007/relationships/hdphoto" Target="../media/hdphoto19.wdp"/><Relationship Id="rId10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9.wdp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9.wdp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9.wdp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microsoft.com/office/2007/relationships/hdphoto" Target="../media/hdphoto27.wdp"/><Relationship Id="rId18" Type="http://schemas.microsoft.com/office/2007/relationships/hdphoto" Target="../media/hdphoto3.wdp"/><Relationship Id="rId3" Type="http://schemas.microsoft.com/office/2007/relationships/hdphoto" Target="../media/hdphoto23.wdp"/><Relationship Id="rId21" Type="http://schemas.microsoft.com/office/2007/relationships/hdphoto" Target="../media/hdphoto4.wdp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11.png"/><Relationship Id="rId2" Type="http://schemas.openxmlformats.org/officeDocument/2006/relationships/image" Target="../media/image77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11" Type="http://schemas.openxmlformats.org/officeDocument/2006/relationships/image" Target="../media/image81.gif"/><Relationship Id="rId5" Type="http://schemas.openxmlformats.org/officeDocument/2006/relationships/image" Target="../media/image23.png"/><Relationship Id="rId15" Type="http://schemas.microsoft.com/office/2007/relationships/hdphoto" Target="../media/hdphoto28.wdp"/><Relationship Id="rId10" Type="http://schemas.microsoft.com/office/2007/relationships/hdphoto" Target="../media/hdphoto26.wdp"/><Relationship Id="rId19" Type="http://schemas.openxmlformats.org/officeDocument/2006/relationships/image" Target="../media/image12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Relationship Id="rId14" Type="http://schemas.openxmlformats.org/officeDocument/2006/relationships/image" Target="../media/image83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microsoft.com/office/2007/relationships/hdphoto" Target="../media/hdphoto10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3.wdp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12.png"/><Relationship Id="rId5" Type="http://schemas.openxmlformats.org/officeDocument/2006/relationships/image" Target="../media/image27.jpeg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14.wdp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5.wdp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16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jpeg"/><Relationship Id="rId7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2"/>
          <a:stretch/>
        </p:blipFill>
        <p:spPr>
          <a:xfrm>
            <a:off x="237398" y="17728"/>
            <a:ext cx="1585149" cy="1220354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76" y="151985"/>
            <a:ext cx="954081" cy="9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629" y="226978"/>
            <a:ext cx="1184980" cy="7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20" y="27218"/>
            <a:ext cx="854003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948433" y="703373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147370"/>
            <a:ext cx="880936" cy="9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BBF5E70-E62D-A443-9DF6-5678AC93D5FC}"/>
              </a:ext>
            </a:extLst>
          </p:cNvPr>
          <p:cNvSpPr txBox="1"/>
          <p:nvPr/>
        </p:nvSpPr>
        <p:spPr>
          <a:xfrm>
            <a:off x="4781339" y="3300729"/>
            <a:ext cx="4075324" cy="1754326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0000"/>
                </a:solidFill>
              </a:rPr>
              <a:t>BiodiverCity</a:t>
            </a:r>
            <a:endParaRPr lang="it-IT" sz="3600" b="1" dirty="0"/>
          </a:p>
          <a:p>
            <a:pPr>
              <a:spcAft>
                <a:spcPts val="1200"/>
              </a:spcAft>
            </a:pPr>
            <a:r>
              <a:rPr lang="it-IT" sz="2400" dirty="0"/>
              <a:t>UNA VISIONE PER LA TUTELA E GESTIONE DELLA BIODIVERSITÀ A MILANO.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F4CD7D43-7F55-204E-84BA-21AE45D028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735" y="2091629"/>
            <a:ext cx="4099475" cy="4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2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umetto 1 35"/>
          <p:cNvSpPr/>
          <p:nvPr/>
        </p:nvSpPr>
        <p:spPr>
          <a:xfrm>
            <a:off x="427944" y="3259624"/>
            <a:ext cx="5397689" cy="2027308"/>
          </a:xfrm>
          <a:prstGeom prst="wedgeRectCallout">
            <a:avLst>
              <a:gd name="adj1" fmla="val 56100"/>
              <a:gd name="adj2" fmla="val 18452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Chi siamo - la nostra missione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0EDFE2A-D8AC-404F-9305-A4CECD8B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3" y="14253"/>
            <a:ext cx="1244674" cy="710542"/>
          </a:xfrm>
          <a:prstGeom prst="rect">
            <a:avLst/>
          </a:prstGeom>
        </p:spPr>
      </p:pic>
      <p:pic>
        <p:nvPicPr>
          <p:cNvPr id="24" name="Immagine 23" descr="LOGO DEFINITIVO1.psd">
            <a:extLst>
              <a:ext uri="{FF2B5EF4-FFF2-40B4-BE49-F238E27FC236}">
                <a16:creationId xmlns:a16="http://schemas.microsoft.com/office/drawing/2014/main" id="{72E98460-2D63-D844-AED0-9FEB740F4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98" y="17728"/>
            <a:ext cx="949912" cy="731306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513327" y="3395784"/>
            <a:ext cx="5222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“conservare la biodiversità attraverso azioni concrete e il coinvolgimento dei portatori di interesse e dei cittadini, affinché l’amore per la natura e la sua conservazione diventino valori condivisi dalla collettività” </a:t>
            </a:r>
          </a:p>
        </p:txBody>
      </p:sp>
      <p:pic>
        <p:nvPicPr>
          <p:cNvPr id="35" name="Immagine 34" descr="LOGO DEFINITIVO1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47" y="3128486"/>
            <a:ext cx="2379940" cy="197443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27945" y="5726635"/>
            <a:ext cx="53267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contatti@progettonaturaonlus.org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837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1EF0645-295C-4740-8DC5-0A31F89FA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5" r="46738" b="53799"/>
          <a:stretch/>
        </p:blipFill>
        <p:spPr>
          <a:xfrm>
            <a:off x="4741446" y="85319"/>
            <a:ext cx="3963172" cy="13396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" y="1814166"/>
            <a:ext cx="4843196" cy="27648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C3F2F3-627F-A64F-838D-1FB5ADDBA5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507" y="209228"/>
            <a:ext cx="1986981" cy="9375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DE7F099-909D-1D4D-9757-54B4202261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39" y="17727"/>
            <a:ext cx="1870521" cy="13195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858AB4-C062-3B4B-B375-F96BB38CFD9C}"/>
              </a:ext>
            </a:extLst>
          </p:cNvPr>
          <p:cNvSpPr txBox="1"/>
          <p:nvPr/>
        </p:nvSpPr>
        <p:spPr>
          <a:xfrm>
            <a:off x="4890166" y="2240280"/>
            <a:ext cx="4075324" cy="2123658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0000"/>
                </a:solidFill>
              </a:rPr>
              <a:t>SOS</a:t>
            </a:r>
            <a:r>
              <a:rPr lang="it-IT" sz="3600" dirty="0"/>
              <a:t> RONDONI:</a:t>
            </a:r>
          </a:p>
          <a:p>
            <a:pPr>
              <a:spcAft>
                <a:spcPts val="1200"/>
              </a:spcAft>
            </a:pPr>
            <a:r>
              <a:rPr lang="it-IT" sz="2400" dirty="0"/>
              <a:t>TUTELARE I RONDONI TRA RICERCA E COINVOLGIMENTO DEGLI STAKEHOLDER E DEI CITTADINI</a:t>
            </a:r>
          </a:p>
        </p:txBody>
      </p:sp>
      <p:pic>
        <p:nvPicPr>
          <p:cNvPr id="12" name="Immagine 11" descr="LOGO DEFINITIVO1.psd">
            <a:extLst>
              <a:ext uri="{FF2B5EF4-FFF2-40B4-BE49-F238E27FC236}">
                <a16:creationId xmlns:a16="http://schemas.microsoft.com/office/drawing/2014/main" id="{D345C8D7-783F-E04B-AFAD-AD4F2456BF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2"/>
          <a:stretch/>
        </p:blipFill>
        <p:spPr>
          <a:xfrm>
            <a:off x="237398" y="17727"/>
            <a:ext cx="2079404" cy="16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Il Tavolo Tecnico con i portatori di interesse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253F557-4A78-BA40-83E2-8C9EE4FB2B80}"/>
              </a:ext>
            </a:extLst>
          </p:cNvPr>
          <p:cNvSpPr txBox="1"/>
          <p:nvPr/>
        </p:nvSpPr>
        <p:spPr>
          <a:xfrm>
            <a:off x="141063" y="1994661"/>
            <a:ext cx="3568390" cy="46166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0000"/>
                </a:solidFill>
              </a:rPr>
              <a:t>Tavolo Tecnico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700C1E-B0A5-FA49-9C86-D7B883F91826}"/>
              </a:ext>
            </a:extLst>
          </p:cNvPr>
          <p:cNvSpPr txBox="1"/>
          <p:nvPr/>
        </p:nvSpPr>
        <p:spPr>
          <a:xfrm>
            <a:off x="132708" y="2530539"/>
            <a:ext cx="4601266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A. </a:t>
            </a:r>
            <a:r>
              <a:rPr lang="it-IT" sz="1400" dirty="0" err="1"/>
              <a:t>Ranaldi</a:t>
            </a:r>
            <a:r>
              <a:rPr lang="it-IT" sz="1400" dirty="0"/>
              <a:t>  Soprintendente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Archeologia Belle Arti e Paesaggio - Città Metropolitana di Milano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49C0B2-4FD5-D54C-8D15-59BCB93AA8AB}"/>
              </a:ext>
            </a:extLst>
          </p:cNvPr>
          <p:cNvSpPr txBox="1"/>
          <p:nvPr/>
        </p:nvSpPr>
        <p:spPr>
          <a:xfrm>
            <a:off x="132708" y="3144501"/>
            <a:ext cx="4601266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P. Savio       Soprintendenza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Archeologia Belle Arti e Paesaggio - Città Metropolitana di Milano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7AF136-60F8-6E4E-B0F8-EDB6CAEC9122}"/>
              </a:ext>
            </a:extLst>
          </p:cNvPr>
          <p:cNvSpPr txBox="1"/>
          <p:nvPr/>
        </p:nvSpPr>
        <p:spPr>
          <a:xfrm>
            <a:off x="132708" y="3769893"/>
            <a:ext cx="4601266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D. Lattanzi   Ministero</a:t>
            </a:r>
          </a:p>
          <a:p>
            <a:r>
              <a:rPr lang="it-IT" sz="1200" dirty="0"/>
              <a:t>per i beni e le attività culturali  Segretariato regionale per la Lombardia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C077BE-09C0-1147-A189-8E0636279B70}"/>
              </a:ext>
            </a:extLst>
          </p:cNvPr>
          <p:cNvSpPr txBox="1"/>
          <p:nvPr/>
        </p:nvSpPr>
        <p:spPr>
          <a:xfrm>
            <a:off x="166998" y="4397071"/>
            <a:ext cx="4601266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C. Capponi   Servizio Beni Culturali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Arcidiocesi di Milano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FD202B8-A1C7-3542-812C-8B4639222F86}"/>
              </a:ext>
            </a:extLst>
          </p:cNvPr>
          <p:cNvSpPr txBox="1"/>
          <p:nvPr/>
        </p:nvSpPr>
        <p:spPr>
          <a:xfrm>
            <a:off x="132708" y="5022463"/>
            <a:ext cx="4601266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S. Boeri  Arch. Azzurra </a:t>
            </a:r>
            <a:r>
              <a:rPr lang="it-IT" sz="1400" dirty="0" err="1"/>
              <a:t>Muzzonigro</a:t>
            </a:r>
            <a:r>
              <a:rPr lang="it-IT" sz="1400" dirty="0"/>
              <a:t> 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Politecnico di Milano – Dipartimento di Architettura e Studi Urbani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12E36E-AA9A-6A45-BE67-56AEC46252FE}"/>
              </a:ext>
            </a:extLst>
          </p:cNvPr>
          <p:cNvSpPr txBox="1"/>
          <p:nvPr/>
        </p:nvSpPr>
        <p:spPr>
          <a:xfrm>
            <a:off x="132708" y="5624995"/>
            <a:ext cx="4601266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Prof. Gustavo Gandini Garante per gli animali  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Comune di Milano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271A960-731A-124C-AC9C-9C0888771D02}"/>
              </a:ext>
            </a:extLst>
          </p:cNvPr>
          <p:cNvSpPr txBox="1"/>
          <p:nvPr/>
        </p:nvSpPr>
        <p:spPr>
          <a:xfrm>
            <a:off x="4839971" y="2536708"/>
            <a:ext cx="4250192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Dott. Mauro Ferri 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Festival dei rondoni &amp; Monumenti Vivi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0B852AB-B72C-3243-88C5-0322D20B8931}"/>
              </a:ext>
            </a:extLst>
          </p:cNvPr>
          <p:cNvSpPr txBox="1"/>
          <p:nvPr/>
        </p:nvSpPr>
        <p:spPr>
          <a:xfrm>
            <a:off x="4847591" y="4401984"/>
            <a:ext cx="4250192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Gaetano </a:t>
            </a:r>
            <a:r>
              <a:rPr lang="it-IT" sz="1400" dirty="0" err="1"/>
              <a:t>Arricobene</a:t>
            </a:r>
            <a:endParaRPr lang="it-IT" sz="1400" dirty="0"/>
          </a:p>
          <a:p>
            <a:pPr algn="just">
              <a:spcAft>
                <a:spcPts val="300"/>
              </a:spcAft>
            </a:pPr>
            <a:r>
              <a:rPr lang="it-IT" sz="1200" dirty="0"/>
              <a:t>Libero professionista esperto in conservazione beni culturali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8C62CB9-D552-E349-8BF7-28E2EB88170E}"/>
              </a:ext>
            </a:extLst>
          </p:cNvPr>
          <p:cNvSpPr txBox="1"/>
          <p:nvPr/>
        </p:nvSpPr>
        <p:spPr>
          <a:xfrm>
            <a:off x="4851401" y="3800004"/>
            <a:ext cx="4250192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Arch. Paola e </a:t>
            </a:r>
            <a:r>
              <a:rPr lang="it-IT" sz="1400" dirty="0" err="1"/>
              <a:t>Beniamoni</a:t>
            </a:r>
            <a:r>
              <a:rPr lang="it-IT" sz="1400" dirty="0"/>
              <a:t> </a:t>
            </a:r>
            <a:r>
              <a:rPr lang="it-IT" sz="1400" dirty="0" err="1"/>
              <a:t>Dioni</a:t>
            </a:r>
            <a:r>
              <a:rPr lang="it-IT" sz="1400" dirty="0"/>
              <a:t> 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Liberi professionisti specializzati in restauro di edifici storici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284AD56-E82D-144D-8E65-0EC31C98E44F}"/>
              </a:ext>
            </a:extLst>
          </p:cNvPr>
          <p:cNvSpPr txBox="1"/>
          <p:nvPr/>
        </p:nvSpPr>
        <p:spPr>
          <a:xfrm>
            <a:off x="4843781" y="3163734"/>
            <a:ext cx="4250192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Dott. Eros Zanotti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Magistri </a:t>
            </a:r>
            <a:r>
              <a:rPr lang="it-IT" sz="1200" dirty="0" err="1"/>
              <a:t>s.rl</a:t>
            </a:r>
            <a:r>
              <a:rPr lang="it-IT" sz="1200" dirty="0"/>
              <a:t>.  Specializzato nel restauro di beni culturali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64325CB-0F81-8140-8FD2-7D2C6006728A}"/>
              </a:ext>
            </a:extLst>
          </p:cNvPr>
          <p:cNvSpPr txBox="1"/>
          <p:nvPr/>
        </p:nvSpPr>
        <p:spPr>
          <a:xfrm>
            <a:off x="127000" y="6263603"/>
            <a:ext cx="4606973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DS Arch. Rebecca </a:t>
            </a:r>
            <a:r>
              <a:rPr lang="it-IT" sz="1400" dirty="0" err="1"/>
              <a:t>Fant</a:t>
            </a:r>
            <a:r>
              <a:rPr lang="it-IT" sz="1400" dirty="0"/>
              <a:t> 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Libera professionista specializzata nel restauro di monumenti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2050479-80F0-E64B-8FCA-EFA637C7F0DF}"/>
              </a:ext>
            </a:extLst>
          </p:cNvPr>
          <p:cNvSpPr txBox="1"/>
          <p:nvPr/>
        </p:nvSpPr>
        <p:spPr>
          <a:xfrm>
            <a:off x="4839970" y="5012198"/>
            <a:ext cx="4250192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Dott. Guido Pinoli, Naturalista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Progetto Natura </a:t>
            </a:r>
            <a:r>
              <a:rPr lang="it-IT" sz="1200" dirty="0" err="1"/>
              <a:t>Onlus</a:t>
            </a:r>
            <a:endParaRPr lang="it-IT" sz="12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8764DDF-93B2-DD47-BE63-077AAECFA3B3}"/>
              </a:ext>
            </a:extLst>
          </p:cNvPr>
          <p:cNvSpPr txBox="1"/>
          <p:nvPr/>
        </p:nvSpPr>
        <p:spPr>
          <a:xfrm>
            <a:off x="4839970" y="5622412"/>
            <a:ext cx="4250192" cy="53091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dirty="0"/>
              <a:t>Dott. Andrea Riccardo Pirovano, Naturalista</a:t>
            </a:r>
          </a:p>
          <a:p>
            <a:pPr algn="just">
              <a:spcAft>
                <a:spcPts val="300"/>
              </a:spcAft>
            </a:pPr>
            <a:r>
              <a:rPr lang="it-IT" sz="1200" dirty="0"/>
              <a:t>Progetto Natura </a:t>
            </a:r>
            <a:r>
              <a:rPr lang="it-IT" sz="1200" dirty="0" err="1"/>
              <a:t>Onlus</a:t>
            </a:r>
            <a:endParaRPr lang="it-IT" sz="1200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A76E7810-F11F-7548-83C8-DFA5496C4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3" y="14253"/>
            <a:ext cx="1244674" cy="71054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15758D72-F286-934F-9EFF-7486F92331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54" y="104159"/>
            <a:ext cx="1187309" cy="560209"/>
          </a:xfrm>
          <a:prstGeom prst="rect">
            <a:avLst/>
          </a:prstGeom>
        </p:spPr>
      </p:pic>
      <p:pic>
        <p:nvPicPr>
          <p:cNvPr id="33" name="Immagine 32" descr="LOGO DEFINITIVO1.psd">
            <a:extLst>
              <a:ext uri="{FF2B5EF4-FFF2-40B4-BE49-F238E27FC236}">
                <a16:creationId xmlns:a16="http://schemas.microsoft.com/office/drawing/2014/main" id="{D6576E09-2A30-9C4C-81E6-56C2A4499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98" y="17728"/>
            <a:ext cx="949912" cy="731306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FF562DA3-3391-5845-884B-935F22C27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5" r="46738" b="53799"/>
          <a:stretch/>
        </p:blipFill>
        <p:spPr>
          <a:xfrm>
            <a:off x="5386334" y="13745"/>
            <a:ext cx="2269108" cy="7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68218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AF068FC-DB16-584B-9EF9-FD10E5907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3" y="14253"/>
            <a:ext cx="1244674" cy="710542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98" y="17728"/>
            <a:ext cx="949912" cy="73130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0" y="7865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-32" dirty="0">
                <a:solidFill>
                  <a:srgbClr val="000000"/>
                </a:solidFill>
                <a:latin typeface="Verdana"/>
                <a:cs typeface="Verdana"/>
              </a:rPr>
              <a:t>Ma la natura se aiutata sa riprendersi in fretta: </a:t>
            </a:r>
          </a:p>
        </p:txBody>
      </p:sp>
      <p:pic>
        <p:nvPicPr>
          <p:cNvPr id="19" name="Immagine 18" descr="IMG_20180407_095535-2.jpg">
            <a:extLst>
              <a:ext uri="{FF2B5EF4-FFF2-40B4-BE49-F238E27FC236}">
                <a16:creationId xmlns:a16="http://schemas.microsoft.com/office/drawing/2014/main" id="{11996941-5CC1-5746-A04C-B1A5C7AB9A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" y="1875484"/>
            <a:ext cx="4011458" cy="3008594"/>
          </a:xfrm>
          <a:prstGeom prst="rect">
            <a:avLst/>
          </a:prstGeom>
        </p:spPr>
      </p:pic>
      <p:pic>
        <p:nvPicPr>
          <p:cNvPr id="26" name="Immagine 25" descr="DSC04142-2.jpg">
            <a:extLst>
              <a:ext uri="{FF2B5EF4-FFF2-40B4-BE49-F238E27FC236}">
                <a16:creationId xmlns:a16="http://schemas.microsoft.com/office/drawing/2014/main" id="{ADAC7B58-3EE0-FE42-8C38-CABC04389A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5" y="4753752"/>
            <a:ext cx="4011459" cy="2073075"/>
          </a:xfrm>
          <a:prstGeom prst="rect">
            <a:avLst/>
          </a:prstGeom>
        </p:spPr>
      </p:pic>
      <p:pic>
        <p:nvPicPr>
          <p:cNvPr id="27" name="Immagine 26" descr="IMG_20180406_143639-2.jpg">
            <a:extLst>
              <a:ext uri="{FF2B5EF4-FFF2-40B4-BE49-F238E27FC236}">
                <a16:creationId xmlns:a16="http://schemas.microsoft.com/office/drawing/2014/main" id="{8AFAD78B-9BB8-3E4D-9C38-15DB1AEE34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73" y="1857833"/>
            <a:ext cx="5114027" cy="3503874"/>
          </a:xfrm>
          <a:prstGeom prst="rect">
            <a:avLst/>
          </a:prstGeom>
        </p:spPr>
      </p:pic>
      <p:pic>
        <p:nvPicPr>
          <p:cNvPr id="29" name="Immagine 28" descr="Schermata 2018-09-21 alle 01.14.52.png">
            <a:extLst>
              <a:ext uri="{FF2B5EF4-FFF2-40B4-BE49-F238E27FC236}">
                <a16:creationId xmlns:a16="http://schemas.microsoft.com/office/drawing/2014/main" id="{A31003B9-936A-B446-B931-E73974C313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268" y="4753752"/>
            <a:ext cx="1698807" cy="2104248"/>
          </a:xfrm>
          <a:prstGeom prst="rect">
            <a:avLst/>
          </a:prstGeom>
        </p:spPr>
      </p:pic>
      <p:pic>
        <p:nvPicPr>
          <p:cNvPr id="30" name="Immagine 29" descr="Schermata 2018-09-21 alle 01.14.52.png">
            <a:extLst>
              <a:ext uri="{FF2B5EF4-FFF2-40B4-BE49-F238E27FC236}">
                <a16:creationId xmlns:a16="http://schemas.microsoft.com/office/drawing/2014/main" id="{EE937A73-A210-9E49-82F6-FDE446BED0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069" y="4753752"/>
            <a:ext cx="1898199" cy="2069638"/>
          </a:xfrm>
          <a:prstGeom prst="rect">
            <a:avLst/>
          </a:prstGeom>
        </p:spPr>
      </p:pic>
      <p:pic>
        <p:nvPicPr>
          <p:cNvPr id="31" name="Immagine 30" descr="IMG_1329.JPG">
            <a:extLst>
              <a:ext uri="{FF2B5EF4-FFF2-40B4-BE49-F238E27FC236}">
                <a16:creationId xmlns:a16="http://schemas.microsoft.com/office/drawing/2014/main" id="{07C5114F-5DD0-2746-8142-4FA6B3A40E9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370" y="4753752"/>
            <a:ext cx="2224291" cy="206963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E20E92D-D242-AC42-A270-3194C204831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5" r="46738" b="53799"/>
          <a:stretch/>
        </p:blipFill>
        <p:spPr>
          <a:xfrm>
            <a:off x="5386334" y="13745"/>
            <a:ext cx="2269108" cy="76700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9E4B356-A2B0-BE48-8B52-5C20EAD07D6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02" y="188825"/>
            <a:ext cx="1187309" cy="56020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06DD4F0-BC1F-0345-BCAB-EEF5EF27750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42" y="-41"/>
            <a:ext cx="1052623" cy="7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5602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AF068FC-DB16-584B-9EF9-FD10E5907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3" y="14253"/>
            <a:ext cx="1244674" cy="71054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E759A74-8053-F247-84CB-B6E6CD58E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5" r="46738" b="53799"/>
          <a:stretch/>
        </p:blipFill>
        <p:spPr>
          <a:xfrm>
            <a:off x="5386334" y="13745"/>
            <a:ext cx="2269108" cy="76700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CDBF8B9-6EA1-4040-AA39-C83FE53DF0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02" y="188825"/>
            <a:ext cx="1187309" cy="56020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BCBCF7D-8785-1341-AF95-6B496B1A5E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42" y="-41"/>
            <a:ext cx="1052623" cy="74258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98" y="17728"/>
            <a:ext cx="949912" cy="73130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0" y="7865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-32" dirty="0">
                <a:solidFill>
                  <a:srgbClr val="000000"/>
                </a:solidFill>
                <a:latin typeface="Verdana"/>
                <a:cs typeface="Verdana"/>
              </a:rPr>
              <a:t>Ma la natura se aiutata sa riprendersi in fretta: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F08BF6E-B5FA-C243-8D91-436BF3CD67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866" y="3988937"/>
            <a:ext cx="3278929" cy="245919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DB08411-2612-CE4D-A95A-E76305D1CBC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865547"/>
            <a:ext cx="3075836" cy="1716689"/>
          </a:xfrm>
          <a:prstGeom prst="rect">
            <a:avLst/>
          </a:prstGeom>
        </p:spPr>
      </p:pic>
      <p:pic>
        <p:nvPicPr>
          <p:cNvPr id="28" name="Immagine 27" descr="IMG_1913 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733" y="1865547"/>
            <a:ext cx="2570286" cy="1713524"/>
          </a:xfrm>
          <a:prstGeom prst="rect">
            <a:avLst/>
          </a:prstGeom>
        </p:spPr>
      </p:pic>
      <p:pic>
        <p:nvPicPr>
          <p:cNvPr id="32" name="Immagine 31" descr="IMG_0810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197" y="3582238"/>
            <a:ext cx="3226822" cy="3275762"/>
          </a:xfrm>
          <a:prstGeom prst="rect">
            <a:avLst/>
          </a:prstGeom>
        </p:spPr>
      </p:pic>
      <p:pic>
        <p:nvPicPr>
          <p:cNvPr id="33" name="Immagine 32" descr="IMG_1087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018" y="1865547"/>
            <a:ext cx="3468277" cy="2311281"/>
          </a:xfrm>
          <a:prstGeom prst="rect">
            <a:avLst/>
          </a:prstGeom>
        </p:spPr>
      </p:pic>
      <p:pic>
        <p:nvPicPr>
          <p:cNvPr id="34" name="Immagine 33" descr="IMG_1955.jpe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018" y="4176828"/>
            <a:ext cx="3457982" cy="26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6475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6764D48-FB75-D344-B560-2662F9EAE4CA}"/>
              </a:ext>
            </a:extLst>
          </p:cNvPr>
          <p:cNvSpPr txBox="1"/>
          <p:nvPr/>
        </p:nvSpPr>
        <p:spPr>
          <a:xfrm>
            <a:off x="0" y="8112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-32" dirty="0">
                <a:solidFill>
                  <a:srgbClr val="000000"/>
                </a:solidFill>
                <a:latin typeface="Verdana"/>
                <a:cs typeface="Verdana"/>
              </a:rPr>
              <a:t>Ma la natura se aiutata sa riprendersi in fretta:</a:t>
            </a:r>
            <a:endParaRPr lang="it-IT" sz="2000" dirty="0">
              <a:solidFill>
                <a:srgbClr val="FFFFFF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5C8F2A9-EE14-7645-A09F-890A5431E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3" y="14253"/>
            <a:ext cx="1244674" cy="710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B085835-5B69-AB4F-83B0-528C66897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5" r="46738" b="53799"/>
          <a:stretch/>
        </p:blipFill>
        <p:spPr>
          <a:xfrm>
            <a:off x="5386334" y="13745"/>
            <a:ext cx="2269108" cy="7670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4254FC5-D1FD-8E43-97A5-6FEE150B3D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54" y="104159"/>
            <a:ext cx="1187309" cy="56020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B1A75AB-5965-504F-8032-8270697A4D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42" y="-41"/>
            <a:ext cx="1052623" cy="742587"/>
          </a:xfrm>
          <a:prstGeom prst="rect">
            <a:avLst/>
          </a:prstGeom>
        </p:spPr>
      </p:pic>
      <p:pic>
        <p:nvPicPr>
          <p:cNvPr id="26" name="Immagine 25" descr="LOGO DEFINITIVO1.psd">
            <a:extLst>
              <a:ext uri="{FF2B5EF4-FFF2-40B4-BE49-F238E27FC236}">
                <a16:creationId xmlns:a16="http://schemas.microsoft.com/office/drawing/2014/main" id="{10D6F689-2782-5145-B699-870A836127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98" y="17728"/>
            <a:ext cx="949912" cy="7313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0E5F21-A9C4-7E44-AFC9-C7F80C7D0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338" y="1872040"/>
            <a:ext cx="3678621" cy="49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072743-C997-384A-B902-E4288DC3E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5959" y="3648822"/>
            <a:ext cx="4890703" cy="31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DF19C9D-7955-EE43-B749-D2A958C1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4274" y="1872040"/>
            <a:ext cx="1407124" cy="19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A7CBA1A-0AA3-E44B-8AA1-C68AB41A1881}"/>
              </a:ext>
            </a:extLst>
          </p:cNvPr>
          <p:cNvSpPr/>
          <p:nvPr/>
        </p:nvSpPr>
        <p:spPr>
          <a:xfrm>
            <a:off x="4335903" y="2182909"/>
            <a:ext cx="4457699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Posa di 42 cassette nido (21 per lato) su un edificio ristrutturato in Largo Corsia dei Servi a Milano. </a:t>
            </a:r>
          </a:p>
        </p:txBody>
      </p:sp>
    </p:spTree>
    <p:extLst>
      <p:ext uri="{BB962C8B-B14F-4D97-AF65-F5344CB8AC3E}">
        <p14:creationId xmlns:p14="http://schemas.microsoft.com/office/powerpoint/2010/main" val="328493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AF068FC-DB16-584B-9EF9-FD10E5907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3" y="14253"/>
            <a:ext cx="1244674" cy="71054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CDBF8B9-6EA1-4040-AA39-C83FE53DF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54" y="104159"/>
            <a:ext cx="1187309" cy="560209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98" y="17728"/>
            <a:ext cx="949912" cy="73130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SOS Rondoni: aspetti legislativi  </a:t>
            </a:r>
          </a:p>
        </p:txBody>
      </p:sp>
      <p:pic>
        <p:nvPicPr>
          <p:cNvPr id="3" name="Immagine 2" descr="IMG_156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218" y="1900224"/>
            <a:ext cx="4309496" cy="4918061"/>
          </a:xfrm>
          <a:prstGeom prst="rect">
            <a:avLst/>
          </a:prstGeom>
        </p:spPr>
      </p:pic>
      <p:pic>
        <p:nvPicPr>
          <p:cNvPr id="22" name="Immagine 21" descr="Schermata-2017-05-23-alle-13.50.04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37"/>
          <a:stretch/>
        </p:blipFill>
        <p:spPr>
          <a:xfrm>
            <a:off x="0" y="1841500"/>
            <a:ext cx="5891180" cy="35979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938782" y="3560214"/>
            <a:ext cx="1989382" cy="1343339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Schermata 2019-09-25 alle 01.43.3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370"/>
            <a:ext cx="5891180" cy="164028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F562DA3-3391-5845-884B-935F22C273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5" r="46738" b="53799"/>
          <a:stretch/>
        </p:blipFill>
        <p:spPr>
          <a:xfrm>
            <a:off x="5386334" y="13745"/>
            <a:ext cx="2269108" cy="7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2"/>
          <a:stretch/>
        </p:blipFill>
        <p:spPr>
          <a:xfrm>
            <a:off x="237398" y="17728"/>
            <a:ext cx="1585149" cy="1220354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76" y="151985"/>
            <a:ext cx="954081" cy="9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629" y="226978"/>
            <a:ext cx="1184980" cy="7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20" y="27218"/>
            <a:ext cx="854003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948433" y="703373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147370"/>
            <a:ext cx="880936" cy="9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BBF5E70-E62D-A443-9DF6-5678AC93D5FC}"/>
              </a:ext>
            </a:extLst>
          </p:cNvPr>
          <p:cNvSpPr txBox="1"/>
          <p:nvPr/>
        </p:nvSpPr>
        <p:spPr>
          <a:xfrm>
            <a:off x="4535011" y="1963419"/>
            <a:ext cx="4075324" cy="1754326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0000"/>
                </a:solidFill>
              </a:rPr>
              <a:t>BiodiverCity</a:t>
            </a:r>
            <a:endParaRPr lang="it-IT" sz="3600" b="1" dirty="0"/>
          </a:p>
          <a:p>
            <a:pPr>
              <a:spcAft>
                <a:spcPts val="1200"/>
              </a:spcAft>
            </a:pPr>
            <a:r>
              <a:rPr lang="it-IT" sz="2400" dirty="0"/>
              <a:t>UNA VISIONE PER LA TUTELA E GESTIONE DELLA BIODIVERSITÀ A MILANO.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047539F0-9A9A-C643-B26D-22CD81158615}"/>
              </a:ext>
            </a:extLst>
          </p:cNvPr>
          <p:cNvSpPr/>
          <p:nvPr/>
        </p:nvSpPr>
        <p:spPr>
          <a:xfrm>
            <a:off x="287338" y="4417451"/>
            <a:ext cx="5666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Supportato da: </a:t>
            </a:r>
            <a:r>
              <a:rPr lang="it-IT" dirty="0"/>
              <a:t>Fondazione Comunità Milano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F376F38-4AEC-654C-9684-83633D83801E}"/>
              </a:ext>
            </a:extLst>
          </p:cNvPr>
          <p:cNvSpPr/>
          <p:nvPr/>
        </p:nvSpPr>
        <p:spPr>
          <a:xfrm>
            <a:off x="306993" y="4779502"/>
            <a:ext cx="5666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Capofila: </a:t>
            </a:r>
            <a:r>
              <a:rPr lang="it-IT" dirty="0"/>
              <a:t>Progetto Natura Onlus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1E0BFF65-95D1-7548-BA90-4C9074A0A25C}"/>
              </a:ext>
            </a:extLst>
          </p:cNvPr>
          <p:cNvSpPr/>
          <p:nvPr/>
        </p:nvSpPr>
        <p:spPr>
          <a:xfrm>
            <a:off x="294280" y="5141553"/>
            <a:ext cx="7749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Partner:</a:t>
            </a:r>
          </a:p>
          <a:p>
            <a:r>
              <a:rPr lang="it-IT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dirty="0"/>
              <a:t>Comune di Milano</a:t>
            </a:r>
          </a:p>
          <a:p>
            <a:r>
              <a:rPr lang="it-IT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dirty="0"/>
              <a:t>Fondazione dell’Ordine Architetti e P.P.C. </a:t>
            </a:r>
            <a:r>
              <a:rPr lang="it-IT" dirty="0" err="1"/>
              <a:t>prov</a:t>
            </a:r>
            <a:r>
              <a:rPr lang="it-IT" dirty="0"/>
              <a:t>. Milano</a:t>
            </a:r>
          </a:p>
          <a:p>
            <a:r>
              <a:rPr lang="it-IT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dirty="0"/>
              <a:t>Dipartimento di Psicologia Università degli Studi di Milano Bicocca 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F4CD7D43-7F55-204E-84BA-21AE45D0284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45" y="1576624"/>
            <a:ext cx="2891542" cy="289859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51E8C11-2678-CD48-9B07-DE3511E4445E}"/>
              </a:ext>
            </a:extLst>
          </p:cNvPr>
          <p:cNvSpPr/>
          <p:nvPr/>
        </p:nvSpPr>
        <p:spPr>
          <a:xfrm>
            <a:off x="4758990" y="3886950"/>
            <a:ext cx="3851345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b="1" spc="-32" dirty="0">
                <a:solidFill>
                  <a:srgbClr val="000000"/>
                </a:solidFill>
                <a:latin typeface="Verdana"/>
                <a:cs typeface="Verdana"/>
              </a:rPr>
              <a:t>Inizio</a:t>
            </a:r>
            <a:r>
              <a:rPr lang="it-IT" sz="2200" spc="-32" dirty="0">
                <a:solidFill>
                  <a:srgbClr val="000000"/>
                </a:solidFill>
                <a:latin typeface="Verdana"/>
                <a:cs typeface="Verdana"/>
              </a:rPr>
              <a:t> dicembre 2021</a:t>
            </a:r>
          </a:p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b="1" spc="-32" dirty="0">
                <a:latin typeface="Verdana"/>
                <a:cs typeface="Verdana"/>
              </a:rPr>
              <a:t>Fine </a:t>
            </a:r>
            <a:r>
              <a:rPr lang="it-IT" sz="2200" spc="-32" dirty="0">
                <a:latin typeface="Verdana"/>
                <a:cs typeface="Verdana"/>
              </a:rPr>
              <a:t>maggio 2023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3755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63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EA884C3-7CBC-C84E-9392-D70F7E15C046}"/>
              </a:ext>
            </a:extLst>
          </p:cNvPr>
          <p:cNvSpPr/>
          <p:nvPr/>
        </p:nvSpPr>
        <p:spPr>
          <a:xfrm>
            <a:off x="299915" y="3047140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dirty="0">
                <a:solidFill>
                  <a:srgbClr val="000000"/>
                </a:solidFill>
              </a:rPr>
              <a:t>Realizzare un censimento Citizen Science della Biodiversità.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EEDA397-FB0F-4742-A265-E1AFD126A5A6}"/>
              </a:ext>
            </a:extLst>
          </p:cNvPr>
          <p:cNvSpPr/>
          <p:nvPr/>
        </p:nvSpPr>
        <p:spPr>
          <a:xfrm>
            <a:off x="307423" y="4516278"/>
            <a:ext cx="8548811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dirty="0">
                <a:solidFill>
                  <a:srgbClr val="000000"/>
                </a:solidFill>
              </a:rPr>
              <a:t>Fornire il Comune di Milano di Linee Guida partecipate con i portatori di interesse per la tutela e gestione della biodiversità cittadina.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38543"/>
            <a:ext cx="8451706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Obiettivo: </a:t>
            </a:r>
            <a:r>
              <a:rPr lang="it-IT" sz="2200" dirty="0">
                <a:solidFill>
                  <a:srgbClr val="000000"/>
                </a:solidFill>
              </a:rPr>
              <a:t>tutelare e gestire la biodiversità milanese coinvolgendo cittadini e i portatori di interesse.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5EF30B2-730B-A74E-A75A-7BD459FBEF7D}"/>
              </a:ext>
            </a:extLst>
          </p:cNvPr>
          <p:cNvSpPr/>
          <p:nvPr/>
        </p:nvSpPr>
        <p:spPr>
          <a:xfrm>
            <a:off x="307851" y="3614126"/>
            <a:ext cx="8548811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dirty="0">
                <a:solidFill>
                  <a:srgbClr val="000000"/>
                </a:solidFill>
                <a:sym typeface="Zapf Dingbats"/>
              </a:rPr>
              <a:t>Indagare la percezione dei cittadini sulla biodiversità e l’accettazione delle buone pratiche individuate nel corso del progetto.</a:t>
            </a:r>
            <a:endParaRPr lang="it-IT" sz="2200" dirty="0">
              <a:solidFill>
                <a:srgbClr val="0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86A86EE-4E7D-C647-867C-144F99D0C9E6}"/>
              </a:ext>
            </a:extLst>
          </p:cNvPr>
          <p:cNvSpPr/>
          <p:nvPr/>
        </p:nvSpPr>
        <p:spPr>
          <a:xfrm>
            <a:off x="305064" y="5409890"/>
            <a:ext cx="8556747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dirty="0">
                <a:solidFill>
                  <a:srgbClr val="000000"/>
                </a:solidFill>
              </a:rPr>
              <a:t> Realizzare interventi pratici di tutela della biodiversità (aiuole fiorite e posa cassette nido).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E541D9C-8DF7-2B49-AF3F-653A75BCD888}"/>
              </a:ext>
            </a:extLst>
          </p:cNvPr>
          <p:cNvSpPr/>
          <p:nvPr/>
        </p:nvSpPr>
        <p:spPr>
          <a:xfrm>
            <a:off x="297374" y="6349147"/>
            <a:ext cx="8548811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Verdana"/>
                <a:cs typeface="Verdana"/>
              </a:rPr>
              <a:t>✓ </a:t>
            </a:r>
            <a:r>
              <a:rPr lang="it-IT" sz="2200" dirty="0">
                <a:solidFill>
                  <a:srgbClr val="000000"/>
                </a:solidFill>
              </a:rPr>
              <a:t>Disseminare i risultati del progetto a cittadini e portatori di interesse. </a:t>
            </a:r>
          </a:p>
        </p:txBody>
      </p:sp>
    </p:spTree>
    <p:extLst>
      <p:ext uri="{BB962C8B-B14F-4D97-AF65-F5344CB8AC3E}">
        <p14:creationId xmlns:p14="http://schemas.microsoft.com/office/powerpoint/2010/main" val="368903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63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EA884C3-7CBC-C84E-9392-D70F7E15C046}"/>
              </a:ext>
            </a:extLst>
          </p:cNvPr>
          <p:cNvSpPr/>
          <p:nvPr/>
        </p:nvSpPr>
        <p:spPr>
          <a:xfrm>
            <a:off x="305064" y="2826334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Monitoraggi specialistici su avifauna e farfalle – in corso</a:t>
            </a:r>
            <a:r>
              <a:rPr lang="it-IT" sz="2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38543"/>
            <a:ext cx="8451706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1: Monitoraggio Citizen Science della Biodiversità a Milano</a:t>
            </a:r>
            <a:endParaRPr lang="it-IT" sz="2200" dirty="0">
              <a:solidFill>
                <a:srgbClr val="0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29CA10-7A6B-9847-9D9D-5F331658BE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64" y="3429000"/>
            <a:ext cx="3674202" cy="29648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84C5F8-1C9A-CA40-8E15-411C63785BF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23" y="4377790"/>
            <a:ext cx="3058679" cy="2037845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2AD0DB91-2E1D-9B47-8656-211AA8AD2019}"/>
              </a:ext>
            </a:extLst>
          </p:cNvPr>
          <p:cNvSpPr/>
          <p:nvPr/>
        </p:nvSpPr>
        <p:spPr>
          <a:xfrm>
            <a:off x="4086478" y="3432853"/>
            <a:ext cx="4752458" cy="707886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b="1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000" spc="-32" dirty="0">
                <a:solidFill>
                  <a:srgbClr val="000000"/>
                </a:solidFill>
                <a:latin typeface="+mj-lt"/>
                <a:cs typeface="Verdana"/>
              </a:rPr>
              <a:t>Avifauna: 62 punti di ascolto ripetuti 2 volte</a:t>
            </a:r>
          </a:p>
          <a:p>
            <a:r>
              <a:rPr lang="it-IT" sz="2000" b="1" spc="-32" dirty="0">
                <a:solidFill>
                  <a:srgbClr val="FF0000"/>
                </a:solidFill>
                <a:cs typeface="Verdana"/>
              </a:rPr>
              <a:t>✓ </a:t>
            </a:r>
            <a:r>
              <a:rPr lang="it-IT" sz="2000" spc="-32" dirty="0">
                <a:solidFill>
                  <a:srgbClr val="000000"/>
                </a:solidFill>
                <a:latin typeface="+mj-lt"/>
                <a:cs typeface="Verdana"/>
              </a:rPr>
              <a:t>Farfalle: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   30 punti di monitoraggio </a:t>
            </a:r>
          </a:p>
        </p:txBody>
      </p:sp>
    </p:spTree>
    <p:extLst>
      <p:ext uri="{BB962C8B-B14F-4D97-AF65-F5344CB8AC3E}">
        <p14:creationId xmlns:p14="http://schemas.microsoft.com/office/powerpoint/2010/main" val="429492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Perché è importante tutelare la biodiversità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3244" y="2560734"/>
            <a:ext cx="3935506" cy="76944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</a:t>
            </a:r>
            <a:r>
              <a:rPr lang="it-IT" sz="24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 </a:t>
            </a:r>
            <a:r>
              <a:rPr lang="it-IT" sz="2000" dirty="0">
                <a:solidFill>
                  <a:srgbClr val="000000"/>
                </a:solidFill>
                <a:sym typeface="Zapf Dingbats"/>
              </a:rPr>
              <a:t>l</a:t>
            </a:r>
            <a:r>
              <a:rPr lang="it-IT" sz="2400" dirty="0">
                <a:solidFill>
                  <a:srgbClr val="000000"/>
                </a:solidFill>
              </a:rPr>
              <a:t>a </a:t>
            </a:r>
            <a:r>
              <a:rPr lang="it-IT" sz="2000" dirty="0">
                <a:solidFill>
                  <a:srgbClr val="000000"/>
                </a:solidFill>
              </a:rPr>
              <a:t>biodiversità fornisce all’uomo i </a:t>
            </a:r>
            <a:r>
              <a:rPr lang="it-IT" sz="2000" b="1" dirty="0">
                <a:solidFill>
                  <a:srgbClr val="000000"/>
                </a:solidFill>
              </a:rPr>
              <a:t>Servizi ecosistemici:</a:t>
            </a:r>
          </a:p>
        </p:txBody>
      </p:sp>
      <p:pic>
        <p:nvPicPr>
          <p:cNvPr id="2" name="Immagine 1" descr="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150" y="1841500"/>
            <a:ext cx="5016500" cy="5016500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33244" y="3750327"/>
            <a:ext cx="3935506" cy="1015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000" dirty="0">
                <a:solidFill>
                  <a:srgbClr val="000000"/>
                </a:solidFill>
              </a:rPr>
              <a:t>funzioni e processi ecologici che sostengono l’uomo e ne migliorano la qualità della vita.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3244" y="5172400"/>
            <a:ext cx="3935506" cy="1015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000" dirty="0">
                <a:solidFill>
                  <a:srgbClr val="000000"/>
                </a:solidFill>
              </a:rPr>
              <a:t>La perdita di biodiversità costa all’Unione Europea  il 3% del </a:t>
            </a:r>
            <a:r>
              <a:rPr lang="it-IT" sz="2000" dirty="0" err="1">
                <a:solidFill>
                  <a:srgbClr val="000000"/>
                </a:solidFill>
              </a:rPr>
              <a:t>Pil</a:t>
            </a:r>
            <a:r>
              <a:rPr lang="it-IT" sz="2000" dirty="0">
                <a:solidFill>
                  <a:srgbClr val="000000"/>
                </a:solidFill>
              </a:rPr>
              <a:t>, circa 450 miliardi di euro l’anno.</a:t>
            </a:r>
          </a:p>
        </p:txBody>
      </p:sp>
      <p:pic>
        <p:nvPicPr>
          <p:cNvPr id="11" name="Immagine 10" descr="LOGO DEFINITIVO1.psd">
            <a:extLst>
              <a:ext uri="{FF2B5EF4-FFF2-40B4-BE49-F238E27FC236}">
                <a16:creationId xmlns:a16="http://schemas.microsoft.com/office/drawing/2014/main" id="{4BAAB37A-8BB2-FE44-AA25-D630E230D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2" name="Picture 2" descr="Fondazione di Comunità Milano Onlus - Home | Facebook">
            <a:extLst>
              <a:ext uri="{FF2B5EF4-FFF2-40B4-BE49-F238E27FC236}">
                <a16:creationId xmlns:a16="http://schemas.microsoft.com/office/drawing/2014/main" id="{3E425486-8ADD-1542-A3A9-C3548BAE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mune di Milano Logo Vector (.EPS) Free Download">
            <a:extLst>
              <a:ext uri="{FF2B5EF4-FFF2-40B4-BE49-F238E27FC236}">
                <a16:creationId xmlns:a16="http://schemas.microsoft.com/office/drawing/2014/main" id="{7BCFD6B2-3345-984B-A106-D02F9397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F5900A6-3463-D34E-9B89-EDB55639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8C8D1D2A-2176-0D40-8ABE-01133B30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2D9BFC2-E059-3241-B731-E4D1C7550B02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0514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EA884C3-7CBC-C84E-9392-D70F7E15C046}"/>
              </a:ext>
            </a:extLst>
          </p:cNvPr>
          <p:cNvSpPr/>
          <p:nvPr/>
        </p:nvSpPr>
        <p:spPr>
          <a:xfrm>
            <a:off x="305064" y="2826334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Monitoraggi Citizen Science su specie target – in corso</a:t>
            </a:r>
            <a:r>
              <a:rPr lang="it-IT" sz="2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38543"/>
            <a:ext cx="8451706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1: Monitoraggio Citizen Science della Biodiversità a Milano</a:t>
            </a:r>
            <a:endParaRPr lang="it-IT" sz="2200" dirty="0">
              <a:solidFill>
                <a:srgbClr val="000000"/>
              </a:solidFill>
            </a:endParaRPr>
          </a:p>
        </p:txBody>
      </p:sp>
      <p:pic>
        <p:nvPicPr>
          <p:cNvPr id="5" name="Immagine 4" descr="Immagine che contiene testo, uccello, uccello acquatico, diverso&#10;&#10;Descrizione generata automaticamente">
            <a:extLst>
              <a:ext uri="{FF2B5EF4-FFF2-40B4-BE49-F238E27FC236}">
                <a16:creationId xmlns:a16="http://schemas.microsoft.com/office/drawing/2014/main" id="{04451415-F634-F14E-8BCA-CA52A797086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96" y="4605228"/>
            <a:ext cx="2694711" cy="2084004"/>
          </a:xfrm>
          <a:prstGeom prst="rect">
            <a:avLst/>
          </a:prstGeom>
        </p:spPr>
      </p:pic>
      <p:pic>
        <p:nvPicPr>
          <p:cNvPr id="7" name="Immagine 6" descr="Immagine che contiene testo, mammifero, diverso, roditore&#10;&#10;Descrizione generata automaticamente">
            <a:extLst>
              <a:ext uri="{FF2B5EF4-FFF2-40B4-BE49-F238E27FC236}">
                <a16:creationId xmlns:a16="http://schemas.microsoft.com/office/drawing/2014/main" id="{3295D481-743B-5343-A377-5BB9073042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304" y="3412650"/>
            <a:ext cx="2721552" cy="1256454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51989DED-D908-E442-AADA-412F1C5D3824}"/>
              </a:ext>
            </a:extLst>
          </p:cNvPr>
          <p:cNvSpPr/>
          <p:nvPr/>
        </p:nvSpPr>
        <p:spPr>
          <a:xfrm>
            <a:off x="288051" y="3420015"/>
            <a:ext cx="2025067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b="1" spc="-32" dirty="0">
                <a:solidFill>
                  <a:srgbClr val="000000"/>
                </a:solidFill>
                <a:latin typeface="+mj-lt"/>
                <a:cs typeface="Verdana"/>
              </a:rPr>
              <a:t>30 specie target!</a:t>
            </a:r>
            <a:endParaRPr lang="it-IT" sz="2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Immagine 8" descr="Immagine che contiene esterni, albero, neve, pianta&#10;&#10;Descrizione generata automaticamente">
            <a:extLst>
              <a:ext uri="{FF2B5EF4-FFF2-40B4-BE49-F238E27FC236}">
                <a16:creationId xmlns:a16="http://schemas.microsoft.com/office/drawing/2014/main" id="{D2C914D4-C269-974F-B844-748C24716D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64" y="4233318"/>
            <a:ext cx="2044249" cy="1362833"/>
          </a:xfrm>
          <a:prstGeom prst="rect">
            <a:avLst/>
          </a:prstGeom>
        </p:spPr>
      </p:pic>
      <p:pic>
        <p:nvPicPr>
          <p:cNvPr id="11" name="Immagine 10" descr="Immagine che contiene acqua, esterni, orso, marrone&#10;&#10;Descrizione generata automaticamente">
            <a:extLst>
              <a:ext uri="{FF2B5EF4-FFF2-40B4-BE49-F238E27FC236}">
                <a16:creationId xmlns:a16="http://schemas.microsoft.com/office/drawing/2014/main" id="{CB1CB777-AE55-B641-8455-2AB40D5185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64" y="5301551"/>
            <a:ext cx="2044250" cy="13628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CD8E895-23AB-4D4B-97F4-DACB8C8AC8C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189" y="3412650"/>
            <a:ext cx="3897489" cy="30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0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EA884C3-7CBC-C84E-9392-D70F7E15C046}"/>
              </a:ext>
            </a:extLst>
          </p:cNvPr>
          <p:cNvSpPr/>
          <p:nvPr/>
        </p:nvSpPr>
        <p:spPr>
          <a:xfrm>
            <a:off x="305064" y="2648310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2 incontri/municipio + una uscita / municipio</a:t>
            </a:r>
            <a:r>
              <a:rPr lang="it-IT" sz="2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38543"/>
            <a:ext cx="8451706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1: Monitoraggio Citizen Science della Biodiversità a Milano</a:t>
            </a:r>
            <a:endParaRPr lang="it-IT" sz="2200" dirty="0">
              <a:solidFill>
                <a:srgbClr val="0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3174008-6F95-924B-929D-63E74A382BD6}"/>
              </a:ext>
            </a:extLst>
          </p:cNvPr>
          <p:cNvSpPr/>
          <p:nvPr/>
        </p:nvSpPr>
        <p:spPr>
          <a:xfrm>
            <a:off x="3312191" y="4382865"/>
            <a:ext cx="3889722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LI STIAMO ORGANIZZANDO GRAZIE DELL’AIUTO</a:t>
            </a:r>
            <a:r>
              <a:rPr lang="it-IT" sz="2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91B34A-96B1-8F4A-B366-70AC3E442CF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39" y="3317735"/>
            <a:ext cx="2390030" cy="32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88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91298"/>
            <a:ext cx="8451706" cy="83099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2: </a:t>
            </a:r>
            <a:r>
              <a:rPr lang="it-IT" sz="2400" b="1" dirty="0"/>
              <a:t>Analisi dei processi coinvolti nel rapporto dei cittadini con la biodiversità urbana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3174008-6F95-924B-929D-63E74A382BD6}"/>
              </a:ext>
            </a:extLst>
          </p:cNvPr>
          <p:cNvSpPr/>
          <p:nvPr/>
        </p:nvSpPr>
        <p:spPr>
          <a:xfrm>
            <a:off x="299915" y="4807530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STIAMO ULTIMANDO LA MESSA A PUNTO DEI QUESTIONARI</a:t>
            </a:r>
            <a:r>
              <a:rPr lang="it-IT" sz="2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98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91298"/>
            <a:ext cx="8451706" cy="46166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3:</a:t>
            </a:r>
            <a:r>
              <a:rPr lang="it-IT" sz="2400" dirty="0"/>
              <a:t> </a:t>
            </a:r>
            <a:r>
              <a:rPr lang="it-IT" sz="2400" b="1" dirty="0"/>
              <a:t>Educare alla biodiversità urbana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3174008-6F95-924B-929D-63E74A382BD6}"/>
              </a:ext>
            </a:extLst>
          </p:cNvPr>
          <p:cNvSpPr/>
          <p:nvPr/>
        </p:nvSpPr>
        <p:spPr>
          <a:xfrm>
            <a:off x="299915" y="2732545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12 Classi: 6 scuola primaria + 6 scuola secondaria di I° Grado</a:t>
            </a:r>
            <a:endParaRPr lang="it-IT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63AEEDC-DE06-4546-8718-DE9FFC99C05B}"/>
              </a:ext>
            </a:extLst>
          </p:cNvPr>
          <p:cNvSpPr/>
          <p:nvPr/>
        </p:nvSpPr>
        <p:spPr>
          <a:xfrm>
            <a:off x="299915" y="3479125"/>
            <a:ext cx="8556748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Valutazione dell’efficacia del progetto nel promuovere conoscenze e atteggiamenti </a:t>
            </a:r>
            <a:endParaRPr lang="it-IT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4CBC046-B5F1-F64B-B844-682279F24139}"/>
              </a:ext>
            </a:extLst>
          </p:cNvPr>
          <p:cNvSpPr/>
          <p:nvPr/>
        </p:nvSpPr>
        <p:spPr>
          <a:xfrm>
            <a:off x="304188" y="4564259"/>
            <a:ext cx="4097879" cy="2123658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Gruppo 1 – In 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2 ore in classe: power </a:t>
            </a:r>
            <a:r>
              <a:rPr lang="it-IT" sz="2200" spc="-32" dirty="0" err="1">
                <a:solidFill>
                  <a:srgbClr val="000000"/>
                </a:solidFill>
                <a:latin typeface="+mj-lt"/>
                <a:cs typeface="Verdana"/>
              </a:rPr>
              <a:t>point</a:t>
            </a:r>
            <a:endParaRPr lang="it-IT" sz="2200" spc="-32" dirty="0">
              <a:solidFill>
                <a:srgbClr val="000000"/>
              </a:solidFill>
              <a:latin typeface="+mj-lt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a casa monitoraggio e foto al quartiere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2 ore in classe: elaborazione e confronto</a:t>
            </a:r>
            <a:endParaRPr lang="it-IT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B7DC112-7FF8-B341-8C45-0B7DFBA4BDA3}"/>
              </a:ext>
            </a:extLst>
          </p:cNvPr>
          <p:cNvSpPr/>
          <p:nvPr/>
        </p:nvSpPr>
        <p:spPr>
          <a:xfrm>
            <a:off x="4751388" y="4564259"/>
            <a:ext cx="4097879" cy="2123658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Gruppo 2 – In presenza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2 ore in classe: power </a:t>
            </a:r>
            <a:r>
              <a:rPr lang="it-IT" sz="2200" spc="-32" dirty="0" err="1">
                <a:solidFill>
                  <a:srgbClr val="000000"/>
                </a:solidFill>
                <a:latin typeface="+mj-lt"/>
                <a:cs typeface="Verdana"/>
              </a:rPr>
              <a:t>point</a:t>
            </a:r>
            <a:endParaRPr lang="it-IT" sz="2200" spc="-32" dirty="0">
              <a:solidFill>
                <a:srgbClr val="000000"/>
              </a:solidFill>
              <a:latin typeface="+mj-lt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a casa monitoraggio e foto al quartiere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2 ore uscita in un parco: elaborazione e confronto</a:t>
            </a:r>
            <a:endParaRPr lang="it-IT" sz="2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52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91298"/>
            <a:ext cx="8451706" cy="46166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3:</a:t>
            </a:r>
            <a:r>
              <a:rPr lang="it-IT" sz="2400" dirty="0"/>
              <a:t> </a:t>
            </a:r>
            <a:r>
              <a:rPr lang="it-IT" sz="2400" b="1" dirty="0"/>
              <a:t>Educare alla biodiversità urbana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3174008-6F95-924B-929D-63E74A382BD6}"/>
              </a:ext>
            </a:extLst>
          </p:cNvPr>
          <p:cNvSpPr/>
          <p:nvPr/>
        </p:nvSpPr>
        <p:spPr>
          <a:xfrm>
            <a:off x="299915" y="2732545"/>
            <a:ext cx="85567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solidFill>
                  <a:srgbClr val="000000"/>
                </a:solidFill>
                <a:latin typeface="+mj-lt"/>
                <a:cs typeface="Verdana"/>
              </a:rPr>
              <a:t>Somministrazione questionari:</a:t>
            </a:r>
            <a:r>
              <a:rPr lang="it-IT" sz="2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354D34A-9357-8E42-9149-8C6F013708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7595">
            <a:off x="3186748" y="3017503"/>
            <a:ext cx="2689142" cy="3453976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4C05867-7A62-2744-8072-101E857C355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2448">
            <a:off x="4645011" y="2740527"/>
            <a:ext cx="3587556" cy="395351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5B38203-2F2F-5F4B-AE9D-4E7920F3CFFD}"/>
              </a:ext>
            </a:extLst>
          </p:cNvPr>
          <p:cNvSpPr/>
          <p:nvPr/>
        </p:nvSpPr>
        <p:spPr>
          <a:xfrm>
            <a:off x="299915" y="3609642"/>
            <a:ext cx="2689817" cy="1107996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latin typeface="+mj-lt"/>
                <a:cs typeface="Verdana"/>
              </a:rPr>
              <a:t>Abbiamo realizzato somministrazione questionari ex ante </a:t>
            </a:r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 </a:t>
            </a:r>
            <a:endParaRPr lang="it-IT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4E58B20-BD3C-564E-A9F5-BDD96F1A2203}"/>
              </a:ext>
            </a:extLst>
          </p:cNvPr>
          <p:cNvSpPr/>
          <p:nvPr/>
        </p:nvSpPr>
        <p:spPr>
          <a:xfrm>
            <a:off x="299915" y="5070235"/>
            <a:ext cx="2689817" cy="1107996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latin typeface="+mj-lt"/>
                <a:cs typeface="Verdana"/>
              </a:rPr>
              <a:t>✓ Settimana prossima terminiamo gli interventi nelle classi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14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91298"/>
            <a:ext cx="8451706" cy="83099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4:</a:t>
            </a:r>
            <a:r>
              <a:rPr lang="it-IT" sz="2400" dirty="0"/>
              <a:t> </a:t>
            </a:r>
            <a:r>
              <a:rPr lang="it-IT" sz="2400" b="1" dirty="0"/>
              <a:t>Elaborazione di Linee Guida per la tutela e gestione della biodiversità milanese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B38203-2F2F-5F4B-AE9D-4E7920F3CFFD}"/>
              </a:ext>
            </a:extLst>
          </p:cNvPr>
          <p:cNvSpPr/>
          <p:nvPr/>
        </p:nvSpPr>
        <p:spPr>
          <a:xfrm>
            <a:off x="311815" y="3355926"/>
            <a:ext cx="8544848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latin typeface="+mj-lt"/>
                <a:cs typeface="Verdana"/>
              </a:rPr>
              <a:t>Istituzione di un tavolo tecnico con i portatori di interesse che a Milano si occupano del verde e del patrimonio edilizio </a:t>
            </a:r>
            <a:endParaRPr lang="it-IT" sz="2200" dirty="0">
              <a:latin typeface="+mj-lt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4E58B20-BD3C-564E-A9F5-BDD96F1A2203}"/>
              </a:ext>
            </a:extLst>
          </p:cNvPr>
          <p:cNvSpPr/>
          <p:nvPr/>
        </p:nvSpPr>
        <p:spPr>
          <a:xfrm>
            <a:off x="299915" y="5070235"/>
            <a:ext cx="4450290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latin typeface="+mj-lt"/>
                <a:cs typeface="Verdana"/>
              </a:rPr>
              <a:t>Li stiamo organizzando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256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91298"/>
            <a:ext cx="8451706" cy="83099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5:</a:t>
            </a:r>
            <a:r>
              <a:rPr lang="it-IT" sz="2400" dirty="0"/>
              <a:t> </a:t>
            </a:r>
            <a:r>
              <a:rPr lang="it-IT" sz="2400" b="1" dirty="0"/>
              <a:t>azioni concrete dimostrative per la tutela della biodiversità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B38203-2F2F-5F4B-AE9D-4E7920F3CFFD}"/>
              </a:ext>
            </a:extLst>
          </p:cNvPr>
          <p:cNvSpPr/>
          <p:nvPr/>
        </p:nvSpPr>
        <p:spPr>
          <a:xfrm>
            <a:off x="311815" y="3896257"/>
            <a:ext cx="8544848" cy="1107996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latin typeface="+mj-lt"/>
                <a:cs typeface="Verdana"/>
              </a:rPr>
              <a:t>Sulla base dei risultati dei monitoraggi verranno decisi degli interventi di conservazione nell’ambito della creazione di aiuole verdi per gli impollinatori e la posa di cassette nido per avifauna. 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82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Pusterla.jpg">
            <a:extLst>
              <a:ext uri="{FF2B5EF4-FFF2-40B4-BE49-F238E27FC236}">
                <a16:creationId xmlns:a16="http://schemas.microsoft.com/office/drawing/2014/main" id="{D8648B25-0CBA-D849-8964-3ACCFB3E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4727" y="33915264"/>
            <a:ext cx="8779955" cy="6976297"/>
          </a:xfrm>
          <a:prstGeom prst="rect">
            <a:avLst/>
          </a:prstGeom>
        </p:spPr>
      </p:pic>
      <p:pic>
        <p:nvPicPr>
          <p:cNvPr id="24" name="Immagine 23" descr="Pusterla.jpg">
            <a:extLst>
              <a:ext uri="{FF2B5EF4-FFF2-40B4-BE49-F238E27FC236}">
                <a16:creationId xmlns:a16="http://schemas.microsoft.com/office/drawing/2014/main" id="{7A1B7B41-74D1-2C4D-8648-4EF3EB80C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7127" y="34067664"/>
            <a:ext cx="8779955" cy="6976297"/>
          </a:xfrm>
          <a:prstGeom prst="rect">
            <a:avLst/>
          </a:prstGeom>
        </p:spPr>
      </p:pic>
      <p:pic>
        <p:nvPicPr>
          <p:cNvPr id="25" name="Immagine 24" descr="Pusterla.jpg">
            <a:extLst>
              <a:ext uri="{FF2B5EF4-FFF2-40B4-BE49-F238E27FC236}">
                <a16:creationId xmlns:a16="http://schemas.microsoft.com/office/drawing/2014/main" id="{20642797-B007-2345-9E51-DEA99FBD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9527" y="34220064"/>
            <a:ext cx="8779955" cy="6976297"/>
          </a:xfrm>
          <a:prstGeom prst="rect">
            <a:avLst/>
          </a:prstGeom>
        </p:spPr>
      </p:pic>
      <p:pic>
        <p:nvPicPr>
          <p:cNvPr id="20" name="Immagine 19" descr="LOGO DEFINITIVO1.psd">
            <a:extLst>
              <a:ext uri="{FF2B5EF4-FFF2-40B4-BE49-F238E27FC236}">
                <a16:creationId xmlns:a16="http://schemas.microsoft.com/office/drawing/2014/main" id="{3194DD41-5CC9-3846-A9AC-7F5FA4CD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80" y="17557"/>
            <a:ext cx="954082" cy="734516"/>
          </a:xfrm>
          <a:prstGeom prst="rect">
            <a:avLst/>
          </a:prstGeom>
        </p:spPr>
      </p:pic>
      <p:pic>
        <p:nvPicPr>
          <p:cNvPr id="2050" name="Picture 2" descr="Fondazione di Comunità Milano Onlus - Home | Facebook">
            <a:extLst>
              <a:ext uri="{FF2B5EF4-FFF2-40B4-BE49-F238E27FC236}">
                <a16:creationId xmlns:a16="http://schemas.microsoft.com/office/drawing/2014/main" id="{22B95157-81A4-9746-9C27-8EB972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5" y="17557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une di Milano Logo Vector (.EPS) Free Download">
            <a:extLst>
              <a:ext uri="{FF2B5EF4-FFF2-40B4-BE49-F238E27FC236}">
                <a16:creationId xmlns:a16="http://schemas.microsoft.com/office/drawing/2014/main" id="{29EA0C94-10A4-DF49-A8EB-132B1E5D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4" y="48076"/>
            <a:ext cx="1069192" cy="6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D3F008A7-0571-5240-B88C-AC4766CB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850" y="-32416"/>
            <a:ext cx="575355" cy="5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F270C26-2C54-264D-8AFC-B6D577ACFCFF}"/>
              </a:ext>
            </a:extLst>
          </p:cNvPr>
          <p:cNvSpPr/>
          <p:nvPr/>
        </p:nvSpPr>
        <p:spPr>
          <a:xfrm>
            <a:off x="4809278" y="246172"/>
            <a:ext cx="269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  <p:pic>
        <p:nvPicPr>
          <p:cNvPr id="206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264837-9443-004E-985D-C11C12D8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66" y="48076"/>
            <a:ext cx="667036" cy="7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BD6E659-6AD9-F143-B1E7-44CA222249DB}"/>
              </a:ext>
            </a:extLst>
          </p:cNvPr>
          <p:cNvSpPr/>
          <p:nvPr/>
        </p:nvSpPr>
        <p:spPr>
          <a:xfrm>
            <a:off x="0" y="795411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3FB4C4-738F-964C-9FB2-2B3ADDBA5E32}"/>
              </a:ext>
            </a:extLst>
          </p:cNvPr>
          <p:cNvSpPr txBox="1"/>
          <p:nvPr/>
        </p:nvSpPr>
        <p:spPr>
          <a:xfrm>
            <a:off x="0" y="10288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BiodiverCity  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D2E7E8-7D1E-A24A-99F9-05E5C5DEDAF7}"/>
              </a:ext>
            </a:extLst>
          </p:cNvPr>
          <p:cNvSpPr/>
          <p:nvPr/>
        </p:nvSpPr>
        <p:spPr>
          <a:xfrm>
            <a:off x="305467" y="2091298"/>
            <a:ext cx="8451706" cy="461665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00"/>
                </a:solidFill>
              </a:rPr>
              <a:t>AZIONE 6:</a:t>
            </a:r>
            <a:r>
              <a:rPr lang="it-IT" sz="2400" dirty="0"/>
              <a:t> </a:t>
            </a:r>
            <a:r>
              <a:rPr lang="it-IT" sz="2400" b="1" dirty="0"/>
              <a:t>attività di comunicazione e formazione</a:t>
            </a:r>
            <a:endParaRPr lang="it-IT" sz="2200" b="1" dirty="0">
              <a:solidFill>
                <a:srgbClr val="0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B38203-2F2F-5F4B-AE9D-4E7920F3CFFD}"/>
              </a:ext>
            </a:extLst>
          </p:cNvPr>
          <p:cNvSpPr/>
          <p:nvPr/>
        </p:nvSpPr>
        <p:spPr>
          <a:xfrm>
            <a:off x="311815" y="3175822"/>
            <a:ext cx="8544848" cy="430887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latin typeface="+mj-lt"/>
                <a:cs typeface="Verdana"/>
              </a:rPr>
              <a:t>Stiamo comunicando sui nostri social: </a:t>
            </a:r>
            <a:r>
              <a:rPr lang="it-IT" sz="2200" spc="-32" dirty="0" err="1">
                <a:latin typeface="+mj-lt"/>
                <a:cs typeface="Verdana"/>
              </a:rPr>
              <a:t>facebook</a:t>
            </a:r>
            <a:r>
              <a:rPr lang="it-IT" sz="2200" spc="-32" dirty="0">
                <a:latin typeface="+mj-lt"/>
                <a:cs typeface="Verdana"/>
              </a:rPr>
              <a:t> </a:t>
            </a:r>
            <a:r>
              <a:rPr lang="it-IT" sz="2200" spc="-32" dirty="0" err="1">
                <a:latin typeface="+mj-lt"/>
                <a:cs typeface="Verdana"/>
              </a:rPr>
              <a:t>istagram</a:t>
            </a:r>
            <a:r>
              <a:rPr lang="it-IT" sz="2200" spc="-32" dirty="0">
                <a:latin typeface="+mj-lt"/>
                <a:cs typeface="Verdana"/>
              </a:rPr>
              <a:t> </a:t>
            </a:r>
            <a:endParaRPr lang="it-IT" sz="2200" dirty="0">
              <a:latin typeface="+mj-lt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3A2E38C-EA02-E64C-B891-1526C8A91062}"/>
              </a:ext>
            </a:extLst>
          </p:cNvPr>
          <p:cNvSpPr/>
          <p:nvPr/>
        </p:nvSpPr>
        <p:spPr>
          <a:xfrm>
            <a:off x="299576" y="4131785"/>
            <a:ext cx="8544848" cy="769441"/>
          </a:xfrm>
          <a:prstGeom prst="rect">
            <a:avLst/>
          </a:prstGeom>
          <a:solidFill>
            <a:srgbClr val="FFFF66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200" spc="-32" dirty="0">
                <a:solidFill>
                  <a:srgbClr val="FF0000"/>
                </a:solidFill>
                <a:latin typeface="+mj-lt"/>
                <a:cs typeface="Verdana"/>
              </a:rPr>
              <a:t>✓ </a:t>
            </a:r>
            <a:r>
              <a:rPr lang="it-IT" sz="2200" spc="-32" dirty="0">
                <a:latin typeface="+mj-lt"/>
                <a:cs typeface="Verdana"/>
              </a:rPr>
              <a:t>Dissemineremo i risultati del progetto ad architetti e paesaggisti con l’ordine  </a:t>
            </a:r>
            <a:endParaRPr lang="it-IT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41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0" y="10214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FFFF"/>
                </a:solidFill>
              </a:rPr>
              <a:t>GRAZIE PER L’ATTENZIONE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4" r="99576">
                        <a14:foregroundMark x1="16525" y1="23795" x2="16525" y2="23795"/>
                        <a14:foregroundMark x1="18220" y1="28012" x2="18220" y2="28012"/>
                        <a14:foregroundMark x1="18856" y1="37651" x2="18856" y2="37651"/>
                        <a14:foregroundMark x1="13347" y1="38855" x2="13347" y2="38855"/>
                        <a14:foregroundMark x1="10593" y1="33434" x2="10593" y2="33434"/>
                        <a14:foregroundMark x1="10381" y1="25301" x2="10381" y2="25301"/>
                        <a14:foregroundMark x1="11017" y1="22289" x2="11017" y2="22289"/>
                        <a14:foregroundMark x1="6356" y1="25301" x2="6356" y2="25301"/>
                        <a14:foregroundMark x1="8051" y1="16265" x2="8051" y2="16265"/>
                        <a14:foregroundMark x1="9534" y1="12349" x2="9534" y2="12349"/>
                        <a14:foregroundMark x1="15678" y1="8133" x2="15678" y2="8133"/>
                        <a14:foregroundMark x1="26695" y1="7229" x2="26695" y2="7229"/>
                        <a14:foregroundMark x1="26695" y1="7229" x2="26695" y2="7229"/>
                        <a14:foregroundMark x1="22669" y1="19578" x2="22669" y2="19578"/>
                        <a14:foregroundMark x1="20763" y1="2410" x2="20763" y2="2410"/>
                        <a14:foregroundMark x1="14831" y1="4518" x2="14831" y2="4518"/>
                        <a14:foregroundMark x1="6356" y1="15964" x2="6356" y2="15964"/>
                        <a14:foregroundMark x1="5720" y1="18373" x2="5720" y2="18373"/>
                        <a14:foregroundMark x1="5297" y1="20181" x2="5297" y2="20181"/>
                        <a14:foregroundMark x1="4449" y1="21386" x2="4449" y2="21386"/>
                        <a14:foregroundMark x1="88347" y1="36747" x2="88347" y2="36747"/>
                        <a14:foregroundMark x1="85169" y1="95783" x2="85169" y2="95783"/>
                        <a14:foregroundMark x1="84958" y1="98193" x2="84958" y2="98193"/>
                        <a14:backgroundMark x1="42161" y1="2410" x2="42161" y2="2410"/>
                        <a14:backgroundMark x1="5297" y1="4518" x2="5297" y2="4518"/>
                        <a14:backgroundMark x1="17373" y1="904" x2="17373" y2="904"/>
                        <a14:backgroundMark x1="39831" y1="1807" x2="39831" y2="1807"/>
                        <a14:backgroundMark x1="44915" y1="4518" x2="44915" y2="4518"/>
                        <a14:backgroundMark x1="45975" y1="6627" x2="45975" y2="6627"/>
                        <a14:backgroundMark x1="56568" y1="10241" x2="56568" y2="10241"/>
                        <a14:backgroundMark x1="64831" y1="9337" x2="64831" y2="9337"/>
                        <a14:backgroundMark x1="79661" y1="11145" x2="79661" y2="11145"/>
                        <a14:backgroundMark x1="88347" y1="11747" x2="88347" y2="11747"/>
                        <a14:backgroundMark x1="88559" y1="19277" x2="88559" y2="19277"/>
                        <a14:backgroundMark x1="88136" y1="24096" x2="88136" y2="24096"/>
                        <a14:backgroundMark x1="76059" y1="9639" x2="76059" y2="9639"/>
                        <a14:backgroundMark x1="28390" y1="904" x2="28390" y2="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252" y="3301999"/>
            <a:ext cx="5068507" cy="3557387"/>
          </a:xfrm>
          <a:prstGeom prst="rect">
            <a:avLst/>
          </a:prstGeom>
        </p:spPr>
      </p:pic>
      <p:pic>
        <p:nvPicPr>
          <p:cNvPr id="16" name="Immagine 15" descr="slide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950" y="1882579"/>
            <a:ext cx="1869353" cy="1869353"/>
          </a:xfrm>
          <a:prstGeom prst="rect">
            <a:avLst/>
          </a:prstGeom>
        </p:spPr>
      </p:pic>
      <p:pic>
        <p:nvPicPr>
          <p:cNvPr id="17" name="Immagine 16" descr="images (1)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1" b="92889" l="4464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8838"/>
            <a:ext cx="2233634" cy="2243606"/>
          </a:xfrm>
          <a:prstGeom prst="rect">
            <a:avLst/>
          </a:prstGeom>
        </p:spPr>
      </p:pic>
      <p:pic>
        <p:nvPicPr>
          <p:cNvPr id="18" name="Immagine 17" descr="black-redstart.jp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7970580" y="1793910"/>
            <a:ext cx="1183179" cy="2270089"/>
          </a:xfrm>
          <a:prstGeom prst="rect">
            <a:avLst/>
          </a:prstGeom>
        </p:spPr>
      </p:pic>
      <p:pic>
        <p:nvPicPr>
          <p:cNvPr id="19" name="Immagine 18" descr="Geco.jp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76" b="94404" l="4984" r="94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2815">
            <a:off x="-204668" y="5187297"/>
            <a:ext cx="2783956" cy="1839559"/>
          </a:xfrm>
          <a:prstGeom prst="rect">
            <a:avLst/>
          </a:prstGeom>
        </p:spPr>
      </p:pic>
      <p:pic>
        <p:nvPicPr>
          <p:cNvPr id="20" name="Immagine 19" descr="pettirosso.gif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0"/>
          <a:stretch/>
        </p:blipFill>
        <p:spPr>
          <a:xfrm flipH="1">
            <a:off x="6982650" y="755650"/>
            <a:ext cx="1345584" cy="1126929"/>
          </a:xfrm>
          <a:prstGeom prst="rect">
            <a:avLst/>
          </a:prstGeom>
        </p:spPr>
      </p:pic>
      <p:pic>
        <p:nvPicPr>
          <p:cNvPr id="21" name="Immagine 20" descr="piccioni.png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17" l="66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166" y="3987801"/>
            <a:ext cx="3486591" cy="2904066"/>
          </a:xfrm>
          <a:prstGeom prst="rect">
            <a:avLst/>
          </a:prstGeom>
        </p:spPr>
      </p:pic>
      <p:pic>
        <p:nvPicPr>
          <p:cNvPr id="22" name="Immagine 21" descr="merlo-vettore-clipart_csp37849718.jpg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4275" y1="3608" x2="94275" y2="3608"/>
                        <a14:foregroundMark x1="93130" y1="4639" x2="93130" y2="4639"/>
                        <a14:foregroundMark x1="83588" y1="5155" x2="83588" y2="5155"/>
                        <a14:backgroundMark x1="88931" y1="6701" x2="88931" y2="6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432" b="37468"/>
          <a:stretch/>
        </p:blipFill>
        <p:spPr>
          <a:xfrm>
            <a:off x="0" y="821251"/>
            <a:ext cx="1092200" cy="1020249"/>
          </a:xfrm>
          <a:prstGeom prst="rect">
            <a:avLst/>
          </a:prstGeom>
        </p:spPr>
      </p:pic>
      <p:pic>
        <p:nvPicPr>
          <p:cNvPr id="23" name="Immagine 22" descr="LOGO DEFINITIVO1.psd">
            <a:extLst>
              <a:ext uri="{FF2B5EF4-FFF2-40B4-BE49-F238E27FC236}">
                <a16:creationId xmlns:a16="http://schemas.microsoft.com/office/drawing/2014/main" id="{9249C54B-5AE7-4C43-A0F3-E70C2E2165F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24" name="Picture 2" descr="Fondazione di Comunità Milano Onlus - Home | Facebook">
            <a:extLst>
              <a:ext uri="{FF2B5EF4-FFF2-40B4-BE49-F238E27FC236}">
                <a16:creationId xmlns:a16="http://schemas.microsoft.com/office/drawing/2014/main" id="{A7352A6E-3E42-5341-9AD3-DDD39A0F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omune di Milano Logo Vector (.EPS) Free Download">
            <a:extLst>
              <a:ext uri="{FF2B5EF4-FFF2-40B4-BE49-F238E27FC236}">
                <a16:creationId xmlns:a16="http://schemas.microsoft.com/office/drawing/2014/main" id="{FB98EB4D-21F0-6344-A9BB-C7CF2CDE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EE324812-BB66-9F45-8C08-06C15BAE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1B3A9A1E-A9B6-A145-B3C9-EE3AECFD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6ABC15EA-D213-2144-9346-310DAC9773C2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30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Cosa minaccia la biodiversità</a:t>
            </a:r>
          </a:p>
        </p:txBody>
      </p:sp>
      <p:pic>
        <p:nvPicPr>
          <p:cNvPr id="3" name="Immagine 2" descr="drivers-biodiversity-loss-human-population-growth-consump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34" y="1841500"/>
            <a:ext cx="6688666" cy="501649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3244" y="2078115"/>
            <a:ext cx="2303556" cy="107721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</a:t>
            </a:r>
            <a:r>
              <a:rPr lang="it-IT" sz="24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 </a:t>
            </a:r>
            <a:r>
              <a:rPr lang="it-IT" sz="2000" dirty="0">
                <a:solidFill>
                  <a:srgbClr val="000000"/>
                </a:solidFill>
                <a:sym typeface="Zapf Dingbats"/>
              </a:rPr>
              <a:t>siamo nell’era della VI estinzione di massa.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244" y="3338891"/>
            <a:ext cx="2303556" cy="16927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</a:t>
            </a:r>
            <a:r>
              <a:rPr lang="it-IT" sz="2000" dirty="0">
                <a:solidFill>
                  <a:srgbClr val="000000"/>
                </a:solidFill>
                <a:sym typeface="Zapf Dingbats"/>
              </a:rPr>
              <a:t> Il tasso di estinzione è aumentato di 100 volte rispetto al tasso naturale.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532" y="5206754"/>
            <a:ext cx="2303556" cy="138499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</a:t>
            </a:r>
            <a:r>
              <a:rPr lang="it-IT" sz="24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 </a:t>
            </a:r>
            <a:r>
              <a:rPr lang="it-IT" sz="2000" dirty="0">
                <a:solidFill>
                  <a:srgbClr val="000000"/>
                </a:solidFill>
                <a:sym typeface="Zapf Dingbats"/>
              </a:rPr>
              <a:t>In futuro si stima che aumenterà tra le 1.000 e le 10.000 volte.</a:t>
            </a:r>
            <a:endParaRPr lang="it-IT" sz="2000" b="1" dirty="0">
              <a:solidFill>
                <a:srgbClr val="000000"/>
              </a:solidFill>
            </a:endParaRPr>
          </a:p>
        </p:txBody>
      </p:sp>
      <p:pic>
        <p:nvPicPr>
          <p:cNvPr id="11" name="Immagine 10" descr="LOGO DEFINITIVO1.psd">
            <a:extLst>
              <a:ext uri="{FF2B5EF4-FFF2-40B4-BE49-F238E27FC236}">
                <a16:creationId xmlns:a16="http://schemas.microsoft.com/office/drawing/2014/main" id="{9457814E-0723-AF48-951B-577EEDF73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5" name="Picture 2" descr="Fondazione di Comunità Milano Onlus - Home | Facebook">
            <a:extLst>
              <a:ext uri="{FF2B5EF4-FFF2-40B4-BE49-F238E27FC236}">
                <a16:creationId xmlns:a16="http://schemas.microsoft.com/office/drawing/2014/main" id="{441FB1B5-1DE3-424F-8536-9363012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omune di Milano Logo Vector (.EPS) Free Download">
            <a:extLst>
              <a:ext uri="{FF2B5EF4-FFF2-40B4-BE49-F238E27FC236}">
                <a16:creationId xmlns:a16="http://schemas.microsoft.com/office/drawing/2014/main" id="{551DFA6D-88BE-6A46-BEF1-39D0BB3E5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000BAD24-515F-7145-8FAE-D1612D5D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F0AE46D7-B5FA-2847-996D-7210CFA7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FCD83637-8453-D34A-B0E2-A50CD96966BC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6236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Biodiversità Urbana</a:t>
            </a:r>
          </a:p>
        </p:txBody>
      </p:sp>
      <p:pic>
        <p:nvPicPr>
          <p:cNvPr id="3" name="Immagine 2" descr="e2788b5d5bc26f35b6dd3d10b3e5dc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229" y="1841500"/>
            <a:ext cx="4511770" cy="3003550"/>
          </a:xfrm>
          <a:prstGeom prst="rect">
            <a:avLst/>
          </a:prstGeom>
        </p:spPr>
      </p:pic>
      <p:pic>
        <p:nvPicPr>
          <p:cNvPr id="2" name="Immagine 1" descr="https-cdn.evbuc_.com-images-40840789-191198753662-1-origina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2" y="3968751"/>
            <a:ext cx="4495798" cy="288924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3244" y="1984978"/>
            <a:ext cx="3135406" cy="46166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</a:rPr>
              <a:t>Biodiversità Urbana</a:t>
            </a:r>
          </a:p>
        </p:txBody>
      </p:sp>
      <p:pic>
        <p:nvPicPr>
          <p:cNvPr id="4" name="Immagine 3" descr="160812245-f1eb5458-9ae8-4f19-9c12-f31d95d2641f-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500" y="1841500"/>
            <a:ext cx="1816100" cy="2128413"/>
          </a:xfrm>
          <a:prstGeom prst="rect">
            <a:avLst/>
          </a:prstGeom>
        </p:spPr>
      </p:pic>
      <p:pic>
        <p:nvPicPr>
          <p:cNvPr id="5" name="Immagine 4" descr="152504972-0fe26f7e-5576-403d-9bbe-6f13eb38181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600" y="3530629"/>
            <a:ext cx="2683932" cy="119368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3244" y="2903608"/>
            <a:ext cx="3935506" cy="70788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000" dirty="0">
                <a:solidFill>
                  <a:srgbClr val="000000"/>
                </a:solidFill>
              </a:rPr>
              <a:t>nel 2050 saremo 9 miliardi e l’80 % dell’umanità vivrà nelle città.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8094" y="3902675"/>
            <a:ext cx="3935506" cy="23083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000" dirty="0">
                <a:solidFill>
                  <a:srgbClr val="000000"/>
                </a:solidFill>
              </a:rPr>
              <a:t>Il tema della biodiversità urbana sta assumendo un ruolo rilevante nella pianificazione urbanistica di molte città del mondo e ha stretta attinenza con le iniziative di mitigazione e adattamento ai cambiamenti climatici. </a:t>
            </a:r>
          </a:p>
        </p:txBody>
      </p:sp>
      <p:pic>
        <p:nvPicPr>
          <p:cNvPr id="13" name="Immagine 12" descr="LOGO DEFINITIVO1.psd">
            <a:extLst>
              <a:ext uri="{FF2B5EF4-FFF2-40B4-BE49-F238E27FC236}">
                <a16:creationId xmlns:a16="http://schemas.microsoft.com/office/drawing/2014/main" id="{396CA6BF-8DB9-554F-80AB-032DC18DFA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6" name="Picture 2" descr="Fondazione di Comunità Milano Onlus - Home | Facebook">
            <a:extLst>
              <a:ext uri="{FF2B5EF4-FFF2-40B4-BE49-F238E27FC236}">
                <a16:creationId xmlns:a16="http://schemas.microsoft.com/office/drawing/2014/main" id="{8F45C201-C908-1844-85E3-F69DA6E4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omune di Milano Logo Vector (.EPS) Free Download">
            <a:extLst>
              <a:ext uri="{FF2B5EF4-FFF2-40B4-BE49-F238E27FC236}">
                <a16:creationId xmlns:a16="http://schemas.microsoft.com/office/drawing/2014/main" id="{7B21088D-65CD-C548-97DB-28ED70B8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E31C8719-06A0-9544-B4FD-C4EFE608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8A1534DC-2538-0546-A414-CDE75FD1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8546B0D2-0802-3149-BE1B-EBC35ACB1EEC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84289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Biodiversità Urbana: servizi ecosistemici</a:t>
            </a:r>
          </a:p>
        </p:txBody>
      </p:sp>
      <p:pic>
        <p:nvPicPr>
          <p:cNvPr id="38" name="Immagine 37" descr="albero-stilizzato-29638123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" b="94173" l="3769" r="100000">
                        <a14:foregroundMark x1="31538" y1="28129" x2="31538" y2="28129"/>
                        <a14:foregroundMark x1="26154" y1="34676" x2="26154" y2="34676"/>
                        <a14:foregroundMark x1="18385" y1="32158" x2="18385" y2="32158"/>
                        <a14:foregroundMark x1="17308" y1="40719" x2="17308" y2="40719"/>
                        <a14:foregroundMark x1="18923" y1="52230" x2="18923" y2="52230"/>
                        <a14:foregroundMark x1="27231" y1="47698" x2="27231" y2="47698"/>
                        <a14:foregroundMark x1="40692" y1="55036" x2="40692" y2="55036"/>
                        <a14:foregroundMark x1="36077" y1="54748" x2="36077" y2="54748"/>
                        <a14:foregroundMark x1="35538" y1="56259" x2="35538" y2="56259"/>
                        <a14:foregroundMark x1="65385" y1="59568" x2="65385" y2="59568"/>
                        <a14:foregroundMark x1="55462" y1="57050" x2="55462" y2="57050"/>
                        <a14:foregroundMark x1="51154" y1="46763" x2="51154" y2="46763"/>
                        <a14:foregroundMark x1="60231" y1="44964" x2="60231" y2="44964"/>
                        <a14:foregroundMark x1="55462" y1="40432" x2="55462" y2="40432"/>
                        <a14:foregroundMark x1="72615" y1="56259" x2="72615" y2="56259"/>
                        <a14:foregroundMark x1="80692" y1="51511" x2="80692" y2="51511"/>
                        <a14:foregroundMark x1="69154" y1="50504" x2="69154" y2="50504"/>
                        <a14:foregroundMark x1="75308" y1="40719" x2="75308" y2="40719"/>
                        <a14:foregroundMark x1="77462" y1="33165" x2="77462" y2="33165"/>
                        <a14:foregroundMark x1="70231" y1="32950" x2="70231" y2="32950"/>
                        <a14:foregroundMark x1="60769" y1="34676" x2="60769" y2="34676"/>
                        <a14:foregroundMark x1="60000" y1="26619" x2="60000" y2="26619"/>
                        <a14:foregroundMark x1="65077" y1="41727" x2="65077" y2="41727"/>
                        <a14:foregroundMark x1="74769" y1="23885" x2="74769" y2="23885"/>
                        <a14:foregroundMark x1="67769" y1="24604" x2="67769" y2="24604"/>
                        <a14:foregroundMark x1="53000" y1="32950" x2="53000" y2="32950"/>
                        <a14:foregroundMark x1="41154" y1="27626" x2="41154" y2="27626"/>
                        <a14:foregroundMark x1="23462" y1="23094" x2="23462" y2="23094"/>
                        <a14:foregroundMark x1="30462" y1="20863" x2="30462" y2="20863"/>
                        <a14:foregroundMark x1="35538" y1="13309" x2="35538" y2="13309"/>
                        <a14:foregroundMark x1="33385" y1="10791" x2="33385" y2="10791"/>
                        <a14:foregroundMark x1="38000" y1="19353" x2="38000" y2="19353"/>
                        <a14:foregroundMark x1="33154" y1="40935" x2="33154" y2="40935"/>
                        <a14:foregroundMark x1="43846" y1="6547" x2="43846" y2="6547"/>
                        <a14:foregroundMark x1="53000" y1="11079" x2="53000" y2="11079"/>
                        <a14:foregroundMark x1="61615" y1="15108" x2="61615" y2="15108"/>
                        <a14:foregroundMark x1="53846" y1="20360" x2="53846" y2="20360"/>
                        <a14:foregroundMark x1="53000" y1="25108" x2="53000" y2="25108"/>
                        <a14:foregroundMark x1="36385" y1="35180" x2="36385" y2="35180"/>
                        <a14:foregroundMark x1="36615" y1="37698" x2="36615" y2="37698"/>
                        <a14:backgroundMark x1="43615" y1="46259" x2="43615" y2="46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644" y="2973780"/>
            <a:ext cx="3982720" cy="4258447"/>
          </a:xfrm>
          <a:prstGeom prst="rect">
            <a:avLst/>
          </a:prstGeom>
        </p:spPr>
      </p:pic>
      <p:pic>
        <p:nvPicPr>
          <p:cNvPr id="39" name="Immagine 38" descr="ape-stilizzata-e-fiore-rosa-123393268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957" l="10000" r="98538">
                        <a14:foregroundMark x1="70923" y1="61799" x2="70923" y2="61799"/>
                        <a14:foregroundMark x1="67308" y1="66619" x2="67308" y2="66619"/>
                        <a14:foregroundMark x1="72846" y1="62374" x2="72846" y2="62374"/>
                        <a14:foregroundMark x1="74385" y1="59209" x2="74385" y2="59209"/>
                        <a14:foregroundMark x1="78385" y1="87338" x2="78385" y2="87338"/>
                        <a14:foregroundMark x1="67923" y1="88201" x2="67923" y2="88201"/>
                        <a14:foregroundMark x1="98538" y1="66403" x2="98538" y2="66403"/>
                        <a14:foregroundMark x1="38462" y1="27986" x2="38462" y2="27986"/>
                        <a14:foregroundMark x1="47462" y1="30791" x2="47462" y2="30791"/>
                        <a14:foregroundMark x1="55769" y1="34388" x2="55769" y2="34388"/>
                        <a14:foregroundMark x1="58308" y1="34029" x2="58308" y2="34029"/>
                        <a14:foregroundMark x1="60692" y1="34245" x2="60692" y2="3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464" y="4851400"/>
            <a:ext cx="2123733" cy="2270760"/>
          </a:xfrm>
          <a:prstGeom prst="rect">
            <a:avLst/>
          </a:prstGeom>
        </p:spPr>
      </p:pic>
      <p:sp>
        <p:nvSpPr>
          <p:cNvPr id="40" name="Nuvola 39"/>
          <p:cNvSpPr/>
          <p:nvPr/>
        </p:nvSpPr>
        <p:spPr>
          <a:xfrm>
            <a:off x="1117627" y="2023528"/>
            <a:ext cx="2451790" cy="1278467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Impollinazione</a:t>
            </a:r>
          </a:p>
        </p:txBody>
      </p:sp>
      <p:sp>
        <p:nvSpPr>
          <p:cNvPr id="41" name="Nuvola 40"/>
          <p:cNvSpPr/>
          <p:nvPr/>
        </p:nvSpPr>
        <p:spPr>
          <a:xfrm>
            <a:off x="3701340" y="1883835"/>
            <a:ext cx="2166090" cy="1089945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Segregazione CO2</a:t>
            </a:r>
          </a:p>
        </p:txBody>
      </p:sp>
      <p:sp>
        <p:nvSpPr>
          <p:cNvPr id="42" name="Nuvola 41"/>
          <p:cNvSpPr/>
          <p:nvPr/>
        </p:nvSpPr>
        <p:spPr>
          <a:xfrm>
            <a:off x="6141304" y="1938858"/>
            <a:ext cx="2225366" cy="1181109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Attenuazione isola di calore</a:t>
            </a:r>
          </a:p>
        </p:txBody>
      </p:sp>
      <p:sp>
        <p:nvSpPr>
          <p:cNvPr id="43" name="Nuvola 42"/>
          <p:cNvSpPr/>
          <p:nvPr/>
        </p:nvSpPr>
        <p:spPr>
          <a:xfrm>
            <a:off x="6680200" y="3200392"/>
            <a:ext cx="2326169" cy="1159941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Riduzione inquinamento</a:t>
            </a:r>
          </a:p>
        </p:txBody>
      </p:sp>
      <p:sp>
        <p:nvSpPr>
          <p:cNvPr id="44" name="Nuvola 43"/>
          <p:cNvSpPr/>
          <p:nvPr/>
        </p:nvSpPr>
        <p:spPr>
          <a:xfrm>
            <a:off x="6781799" y="4478843"/>
            <a:ext cx="2234611" cy="107526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Tutela specie animali</a:t>
            </a:r>
          </a:p>
        </p:txBody>
      </p:sp>
      <p:sp>
        <p:nvSpPr>
          <p:cNvPr id="45" name="Nuvola 44"/>
          <p:cNvSpPr/>
          <p:nvPr/>
        </p:nvSpPr>
        <p:spPr>
          <a:xfrm>
            <a:off x="113012" y="3420524"/>
            <a:ext cx="2435446" cy="1236132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Mitigazione eventi meteoclimatici</a:t>
            </a:r>
          </a:p>
        </p:txBody>
      </p:sp>
      <p:sp>
        <p:nvSpPr>
          <p:cNvPr id="46" name="Nuvola 45"/>
          <p:cNvSpPr/>
          <p:nvPr/>
        </p:nvSpPr>
        <p:spPr>
          <a:xfrm>
            <a:off x="110394" y="4758251"/>
            <a:ext cx="2175602" cy="99906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Benessere psico-fisico</a:t>
            </a:r>
          </a:p>
        </p:txBody>
      </p:sp>
      <p:sp>
        <p:nvSpPr>
          <p:cNvPr id="47" name="Nuvola 46"/>
          <p:cNvSpPr/>
          <p:nvPr/>
        </p:nvSpPr>
        <p:spPr>
          <a:xfrm>
            <a:off x="5664493" y="5706485"/>
            <a:ext cx="2234611" cy="107526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Riduzione degrado - criminalità</a:t>
            </a:r>
          </a:p>
        </p:txBody>
      </p:sp>
      <p:sp>
        <p:nvSpPr>
          <p:cNvPr id="48" name="Nuvola 47"/>
          <p:cNvSpPr/>
          <p:nvPr/>
        </p:nvSpPr>
        <p:spPr>
          <a:xfrm>
            <a:off x="860514" y="5808069"/>
            <a:ext cx="2175602" cy="99906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Riduzione polveri sottili</a:t>
            </a:r>
          </a:p>
        </p:txBody>
      </p:sp>
      <p:pic>
        <p:nvPicPr>
          <p:cNvPr id="51" name="Immagine 50" descr="strato-volante-di-sprite-animazione-della-cinciallegra-illustrazione-vettore-dello-volo-del-fumetto-può-essere-usato-per-l-gif-140345727.jp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9145" l="2841" r="96875">
                        <a14:foregroundMark x1="72727" y1="52707" x2="72727" y2="52707"/>
                        <a14:foregroundMark x1="61932" y1="43020" x2="61932" y2="43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4997" y="2696610"/>
            <a:ext cx="1669953" cy="1663723"/>
          </a:xfrm>
          <a:prstGeom prst="rect">
            <a:avLst/>
          </a:prstGeom>
        </p:spPr>
      </p:pic>
      <p:pic>
        <p:nvPicPr>
          <p:cNvPr id="52" name="Immagine 51" descr="images (1).jpe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92889" l="4464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932" y="2633653"/>
            <a:ext cx="1330743" cy="1336684"/>
          </a:xfrm>
          <a:prstGeom prst="rect">
            <a:avLst/>
          </a:prstGeom>
        </p:spPr>
      </p:pic>
      <p:pic>
        <p:nvPicPr>
          <p:cNvPr id="19" name="Immagine 18" descr="LOGO DEFINITIVO1.psd">
            <a:extLst>
              <a:ext uri="{FF2B5EF4-FFF2-40B4-BE49-F238E27FC236}">
                <a16:creationId xmlns:a16="http://schemas.microsoft.com/office/drawing/2014/main" id="{8A6D432F-2E54-644B-87B2-3F555DC048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21" name="Picture 2" descr="Fondazione di Comunità Milano Onlus - Home | Facebook">
            <a:extLst>
              <a:ext uri="{FF2B5EF4-FFF2-40B4-BE49-F238E27FC236}">
                <a16:creationId xmlns:a16="http://schemas.microsoft.com/office/drawing/2014/main" id="{3E7C9853-C955-9F47-B441-3E1BE889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omune di Milano Logo Vector (.EPS) Free Download">
            <a:extLst>
              <a:ext uri="{FF2B5EF4-FFF2-40B4-BE49-F238E27FC236}">
                <a16:creationId xmlns:a16="http://schemas.microsoft.com/office/drawing/2014/main" id="{B0D9B009-3646-124F-95A4-DBA23AA2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E1FA6E69-AC1E-E747-8822-37C11BA6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CFD051A5-EA19-F34A-B1CD-475270C8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B05C803F-06B8-FF4D-9A7E-5CF2E076C3E7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8143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Biodiversità Urbana</a:t>
            </a:r>
          </a:p>
        </p:txBody>
      </p:sp>
      <p:pic>
        <p:nvPicPr>
          <p:cNvPr id="3" name="Immagine 2" descr="e2788b5d5bc26f35b6dd3d10b3e5dca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1" y="1841501"/>
            <a:ext cx="4495052" cy="5009468"/>
          </a:xfrm>
          <a:prstGeom prst="rect">
            <a:avLst/>
          </a:prstGeom>
        </p:spPr>
      </p:pic>
      <p:pic>
        <p:nvPicPr>
          <p:cNvPr id="6" name="Immagine 5" descr="Schermata 2019-11-30 alle 02.43.13.png"/>
          <p:cNvPicPr>
            <a:picLocks noChangeAspect="1"/>
          </p:cNvPicPr>
          <p:nvPr/>
        </p:nvPicPr>
        <p:blipFill>
          <a:blip r:embed="rId3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84822"/>
            <a:ext cx="3962400" cy="1587195"/>
          </a:xfrm>
          <a:prstGeom prst="rect">
            <a:avLst/>
          </a:prstGeom>
        </p:spPr>
      </p:pic>
      <p:pic>
        <p:nvPicPr>
          <p:cNvPr id="7" name="Immagine 6" descr="Schermata 2019-11-30 alle 02.46.46.png"/>
          <p:cNvPicPr>
            <a:picLocks noChangeAspect="1"/>
          </p:cNvPicPr>
          <p:nvPr/>
        </p:nvPicPr>
        <p:blipFill>
          <a:blip r:embed="rId4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" y="1868029"/>
            <a:ext cx="3962512" cy="1497671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5240858" y="1841500"/>
            <a:ext cx="3920493" cy="2391734"/>
            <a:chOff x="214226" y="1957070"/>
            <a:chExt cx="3048001" cy="2016760"/>
          </a:xfrm>
        </p:grpSpPr>
        <p:pic>
          <p:nvPicPr>
            <p:cNvPr id="17" name="Immagine 16" descr="congress_avenue_bridge_in_austin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26" y="1957070"/>
              <a:ext cx="3048001" cy="2016760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214239" y="3739752"/>
              <a:ext cx="2927061" cy="2335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Austin-Texas, la città dei pipistrelli</a:t>
              </a:r>
            </a:p>
          </p:txBody>
        </p:sp>
      </p:grpSp>
      <p:pic>
        <p:nvPicPr>
          <p:cNvPr id="25" name="Immagine 24" descr="falco-pellegrino-pirellone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637097"/>
            <a:ext cx="3962400" cy="2241884"/>
          </a:xfrm>
          <a:prstGeom prst="rect">
            <a:avLst/>
          </a:prstGeom>
        </p:spPr>
      </p:pic>
      <p:pic>
        <p:nvPicPr>
          <p:cNvPr id="5122" name="Picture 2" descr="Join The Friends of Bees and Butterflies at Lowe's Greenhouse - Geauga News">
            <a:extLst>
              <a:ext uri="{FF2B5EF4-FFF2-40B4-BE49-F238E27FC236}">
                <a16:creationId xmlns:a16="http://schemas.microsoft.com/office/drawing/2014/main" id="{E20B7387-DA7F-354E-85B5-0F6841D19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0857" y="4232633"/>
            <a:ext cx="3764951" cy="26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3C7CC3-9476-5440-B853-ECDC255602AC}"/>
              </a:ext>
            </a:extLst>
          </p:cNvPr>
          <p:cNvSpPr txBox="1"/>
          <p:nvPr/>
        </p:nvSpPr>
        <p:spPr>
          <a:xfrm>
            <a:off x="5250479" y="6573970"/>
            <a:ext cx="376493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Aree Urbane rifugio per </a:t>
            </a:r>
            <a:r>
              <a:rPr lang="it-IT" sz="1200"/>
              <a:t>insetti impollinatori</a:t>
            </a:r>
            <a:endParaRPr lang="it-IT" sz="1200" dirty="0"/>
          </a:p>
        </p:txBody>
      </p:sp>
      <p:pic>
        <p:nvPicPr>
          <p:cNvPr id="15" name="Immagine 14" descr="LOGO DEFINITIVO1.psd">
            <a:extLst>
              <a:ext uri="{FF2B5EF4-FFF2-40B4-BE49-F238E27FC236}">
                <a16:creationId xmlns:a16="http://schemas.microsoft.com/office/drawing/2014/main" id="{598EA238-9DB5-3C4D-B951-6D44569ECD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9" name="Picture 2" descr="Fondazione di Comunità Milano Onlus - Home | Facebook">
            <a:extLst>
              <a:ext uri="{FF2B5EF4-FFF2-40B4-BE49-F238E27FC236}">
                <a16:creationId xmlns:a16="http://schemas.microsoft.com/office/drawing/2014/main" id="{09AEFB69-8E86-5C4D-BE7C-80599F8E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omune di Milano Logo Vector (.EPS) Free Download">
            <a:extLst>
              <a:ext uri="{FF2B5EF4-FFF2-40B4-BE49-F238E27FC236}">
                <a16:creationId xmlns:a16="http://schemas.microsoft.com/office/drawing/2014/main" id="{24FF1AD7-BD09-C346-B0F9-6F3BF42B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5D352696-7EFF-6245-82E9-15510AE3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9E167B61-C2B2-ED47-944C-6D84FC99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15AEB4CD-47FB-444E-84DC-37784413BAB8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3131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Biodiversità Urbana &amp; Benessere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335" y="1942689"/>
            <a:ext cx="8931370" cy="46166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400" dirty="0">
                <a:solidFill>
                  <a:srgbClr val="000000"/>
                </a:solidFill>
              </a:rPr>
              <a:t>Il </a:t>
            </a:r>
            <a:r>
              <a:rPr lang="it-IT" sz="2400" b="1" dirty="0">
                <a:solidFill>
                  <a:srgbClr val="000000"/>
                </a:solidFill>
              </a:rPr>
              <a:t>benessere psicologico </a:t>
            </a:r>
            <a:r>
              <a:rPr lang="it-IT" sz="2400" dirty="0">
                <a:solidFill>
                  <a:srgbClr val="000000"/>
                </a:solidFill>
              </a:rPr>
              <a:t>aumenta all’aumentare della biodiversità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1932" y="4319202"/>
            <a:ext cx="3140801" cy="83099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400" b="1" dirty="0">
                <a:solidFill>
                  <a:srgbClr val="000000"/>
                </a:solidFill>
                <a:sym typeface="Zapf Dingbats"/>
              </a:rPr>
              <a:t>Gradim</a:t>
            </a:r>
            <a:r>
              <a:rPr lang="it-IT" sz="2400" dirty="0">
                <a:solidFill>
                  <a:srgbClr val="000000"/>
                </a:solidFill>
                <a:sym typeface="Zapf Dingbats"/>
              </a:rPr>
              <a:t>ento e specie bandiera in Svizzera</a:t>
            </a: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6" name="Immagine 5" descr="Schermata 2019-11-28 alle 18.02.49.png"/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2404354"/>
            <a:ext cx="4602791" cy="1546056"/>
          </a:xfrm>
          <a:prstGeom prst="rect">
            <a:avLst/>
          </a:prstGeom>
        </p:spPr>
      </p:pic>
      <p:pic>
        <p:nvPicPr>
          <p:cNvPr id="7" name="Immagine 6" descr="Schermata 2019-11-28 alle 18.10.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932" y="2477739"/>
            <a:ext cx="5796579" cy="4367106"/>
          </a:xfrm>
          <a:prstGeom prst="rect">
            <a:avLst/>
          </a:prstGeom>
        </p:spPr>
      </p:pic>
      <p:pic>
        <p:nvPicPr>
          <p:cNvPr id="9" name="Immagine 8" descr="Schermata 2019-11-28 alle 18.19.37.png"/>
          <p:cNvPicPr>
            <a:picLocks noChangeAspect="1"/>
          </p:cNvPicPr>
          <p:nvPr/>
        </p:nvPicPr>
        <p:blipFill>
          <a:blip r:embed="rId4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1" y="5220469"/>
            <a:ext cx="3293142" cy="1637531"/>
          </a:xfrm>
          <a:prstGeom prst="rect">
            <a:avLst/>
          </a:prstGeom>
        </p:spPr>
      </p:pic>
      <p:pic>
        <p:nvPicPr>
          <p:cNvPr id="12" name="Immagine 11" descr="LOGO DEFINITIVO1.psd">
            <a:extLst>
              <a:ext uri="{FF2B5EF4-FFF2-40B4-BE49-F238E27FC236}">
                <a16:creationId xmlns:a16="http://schemas.microsoft.com/office/drawing/2014/main" id="{7904B710-02F7-0343-8095-46817D93D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3" name="Picture 2" descr="Fondazione di Comunità Milano Onlus - Home | Facebook">
            <a:extLst>
              <a:ext uri="{FF2B5EF4-FFF2-40B4-BE49-F238E27FC236}">
                <a16:creationId xmlns:a16="http://schemas.microsoft.com/office/drawing/2014/main" id="{52103C49-DA2C-144E-B966-86A752FF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omune di Milano Logo Vector (.EPS) Free Download">
            <a:extLst>
              <a:ext uri="{FF2B5EF4-FFF2-40B4-BE49-F238E27FC236}">
                <a16:creationId xmlns:a16="http://schemas.microsoft.com/office/drawing/2014/main" id="{D9F91423-2441-594C-AEAC-62C4921A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B5C72B02-C4AB-F14E-AA38-F7448CA3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54793C88-38CE-3641-9CB1-43E3BE9B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C006610-F5B5-234C-A1F0-076336C3102B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8334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Biodiversità Urbana &amp; problemi ambientali globali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244" y="1984978"/>
            <a:ext cx="3135406" cy="46166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400" b="1" dirty="0">
                <a:solidFill>
                  <a:srgbClr val="000000"/>
                </a:solidFill>
              </a:rPr>
              <a:t>The </a:t>
            </a:r>
            <a:r>
              <a:rPr lang="it-IT" sz="2400" b="1" dirty="0" err="1">
                <a:solidFill>
                  <a:srgbClr val="000000"/>
                </a:solidFill>
              </a:rPr>
              <a:t>Pigeon</a:t>
            </a:r>
            <a:r>
              <a:rPr lang="it-IT" sz="2400" b="1" dirty="0">
                <a:solidFill>
                  <a:srgbClr val="000000"/>
                </a:solidFill>
              </a:rPr>
              <a:t> </a:t>
            </a:r>
            <a:r>
              <a:rPr lang="it-IT" sz="2400" b="1" dirty="0" err="1">
                <a:solidFill>
                  <a:srgbClr val="000000"/>
                </a:solidFill>
              </a:rPr>
              <a:t>paradox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243" y="2988278"/>
            <a:ext cx="4877424" cy="1015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</a:t>
            </a:r>
            <a:r>
              <a:rPr lang="it-IT" sz="2000" dirty="0">
                <a:solidFill>
                  <a:srgbClr val="000000"/>
                </a:solidFill>
                <a:sym typeface="Zapf Dingbats"/>
              </a:rPr>
              <a:t> Promuovere il contatto e l’esposizione dei cittadini con la biodiversità urbana, serve a sensibilizzarli sui problemi ambientali globali. 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6" name="Immagine 5" descr="piccioni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7" l="66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811" y="1900766"/>
            <a:ext cx="5992263" cy="4991100"/>
          </a:xfrm>
          <a:prstGeom prst="rect">
            <a:avLst/>
          </a:prstGeom>
        </p:spPr>
      </p:pic>
      <p:pic>
        <p:nvPicPr>
          <p:cNvPr id="7" name="Immagine 6" descr="Schermata 2019-11-28 alle 18.56.14.png"/>
          <p:cNvPicPr>
            <a:picLocks noChangeAspect="1"/>
          </p:cNvPicPr>
          <p:nvPr/>
        </p:nvPicPr>
        <p:blipFill>
          <a:blip r:embed="rId4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3321"/>
            <a:ext cx="5062986" cy="2209812"/>
          </a:xfrm>
          <a:prstGeom prst="rect">
            <a:avLst/>
          </a:prstGeom>
        </p:spPr>
      </p:pic>
      <p:pic>
        <p:nvPicPr>
          <p:cNvPr id="12" name="Immagine 11" descr="LOGO DEFINITIVO1.psd">
            <a:extLst>
              <a:ext uri="{FF2B5EF4-FFF2-40B4-BE49-F238E27FC236}">
                <a16:creationId xmlns:a16="http://schemas.microsoft.com/office/drawing/2014/main" id="{A24B9B4D-C726-584A-B47B-26832FF73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3" name="Picture 2" descr="Fondazione di Comunità Milano Onlus - Home | Facebook">
            <a:extLst>
              <a:ext uri="{FF2B5EF4-FFF2-40B4-BE49-F238E27FC236}">
                <a16:creationId xmlns:a16="http://schemas.microsoft.com/office/drawing/2014/main" id="{BE748D23-A604-454D-B804-809A2505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omune di Milano Logo Vector (.EPS) Free Download">
            <a:extLst>
              <a:ext uri="{FF2B5EF4-FFF2-40B4-BE49-F238E27FC236}">
                <a16:creationId xmlns:a16="http://schemas.microsoft.com/office/drawing/2014/main" id="{BBE841B3-CAE8-1B4F-BB20-425890B3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019AE6A3-3CDD-2E4C-A767-FF08D3E4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A455D89E-7CBB-A844-9313-EBC3DC00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DD374353-E596-984D-B8AA-733ED28772A5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2003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755650"/>
            <a:ext cx="9144000" cy="1085850"/>
          </a:xfrm>
          <a:prstGeom prst="rect">
            <a:avLst/>
          </a:prstGeom>
          <a:solidFill>
            <a:srgbClr val="FF0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021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Nature </a:t>
            </a:r>
            <a:r>
              <a:rPr lang="it-IT" sz="2800" dirty="0" err="1">
                <a:solidFill>
                  <a:srgbClr val="FFFFFF"/>
                </a:solidFill>
              </a:rPr>
              <a:t>Based</a:t>
            </a:r>
            <a:r>
              <a:rPr lang="it-IT" sz="2800" dirty="0">
                <a:solidFill>
                  <a:srgbClr val="FFFFFF"/>
                </a:solidFill>
              </a:rPr>
              <a:t> Solution e adattamento al </a:t>
            </a:r>
            <a:r>
              <a:rPr lang="it-IT" sz="2800" dirty="0" err="1">
                <a:solidFill>
                  <a:srgbClr val="FFFFFF"/>
                </a:solidFill>
              </a:rPr>
              <a:t>climate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change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6" name="Picture 2" descr="Urban forest ecosystem services at different scales (Livesley et al., 2016) ">
            <a:extLst>
              <a:ext uri="{FF2B5EF4-FFF2-40B4-BE49-F238E27FC236}">
                <a16:creationId xmlns:a16="http://schemas.microsoft.com/office/drawing/2014/main" id="{0BD0F5C4-474B-1A43-891A-FE3148BA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8" y="1916113"/>
            <a:ext cx="3352940" cy="49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0B638F-FE35-C047-B776-81F0937A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338" y="1916113"/>
            <a:ext cx="5553662" cy="37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B88B861-21AD-7144-80EB-78CFD53F2DF2}"/>
              </a:ext>
            </a:extLst>
          </p:cNvPr>
          <p:cNvSpPr txBox="1"/>
          <p:nvPr/>
        </p:nvSpPr>
        <p:spPr>
          <a:xfrm>
            <a:off x="3690843" y="5748407"/>
            <a:ext cx="5324569" cy="1015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spc="-32" dirty="0">
                <a:solidFill>
                  <a:srgbClr val="FF0000"/>
                </a:solidFill>
                <a:latin typeface="Verdana"/>
                <a:ea typeface="Zapf Dingbats"/>
                <a:cs typeface="Verdana"/>
                <a:sym typeface="Zapf Dingbats"/>
              </a:rPr>
              <a:t>✔ </a:t>
            </a:r>
            <a:r>
              <a:rPr lang="it-IT" sz="2000" spc="-32" dirty="0">
                <a:solidFill>
                  <a:srgbClr val="000000"/>
                </a:solidFill>
                <a:latin typeface="Verdana"/>
                <a:ea typeface="Zapf Dingbats"/>
                <a:cs typeface="Verdana"/>
                <a:sym typeface="Zapf Dingbats"/>
              </a:rPr>
              <a:t>Nature </a:t>
            </a:r>
            <a:r>
              <a:rPr lang="it-IT" sz="2000" spc="-32" dirty="0" err="1">
                <a:solidFill>
                  <a:srgbClr val="000000"/>
                </a:solidFill>
                <a:latin typeface="Verdana"/>
                <a:ea typeface="Zapf Dingbats"/>
                <a:cs typeface="Verdana"/>
                <a:sym typeface="Zapf Dingbats"/>
              </a:rPr>
              <a:t>Based</a:t>
            </a:r>
            <a:r>
              <a:rPr lang="it-IT" sz="2000" spc="-32" dirty="0">
                <a:solidFill>
                  <a:srgbClr val="000000"/>
                </a:solidFill>
                <a:latin typeface="Verdana"/>
                <a:ea typeface="Zapf Dingbats"/>
                <a:cs typeface="Verdana"/>
                <a:sym typeface="Zapf Dingbats"/>
              </a:rPr>
              <a:t> Solution per la mitigazione degli eventi meteoclimatici e la raccolta delle acque meteoriche</a:t>
            </a:r>
            <a:r>
              <a:rPr lang="it-IT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9" name="Immagine 8" descr="LOGO DEFINITIVO1.psd">
            <a:extLst>
              <a:ext uri="{FF2B5EF4-FFF2-40B4-BE49-F238E27FC236}">
                <a16:creationId xmlns:a16="http://schemas.microsoft.com/office/drawing/2014/main" id="{A9E8F1F4-E27E-EF40-876E-FBAE5CC9F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6" y="10048"/>
            <a:ext cx="1007857" cy="775916"/>
          </a:xfrm>
          <a:prstGeom prst="rect">
            <a:avLst/>
          </a:prstGeom>
        </p:spPr>
      </p:pic>
      <p:pic>
        <p:nvPicPr>
          <p:cNvPr id="11" name="Picture 2" descr="Fondazione di Comunità Milano Onlus - Home | Facebook">
            <a:extLst>
              <a:ext uri="{FF2B5EF4-FFF2-40B4-BE49-F238E27FC236}">
                <a16:creationId xmlns:a16="http://schemas.microsoft.com/office/drawing/2014/main" id="{1CB93B07-2EDD-0E48-8FCF-5316ECFC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222" y1="36000" x2="10222" y2="36000"/>
                        <a14:foregroundMark x1="39556" y1="30667" x2="39556" y2="30667"/>
                        <a14:foregroundMark x1="46667" y1="45333" x2="46667" y2="45333"/>
                        <a14:foregroundMark x1="44000" y1="43111" x2="44000" y2="43111"/>
                        <a14:foregroundMark x1="41778" y1="40889" x2="41778" y2="40889"/>
                        <a14:foregroundMark x1="48444" y1="48000" x2="48444" y2="48000"/>
                        <a14:foregroundMark x1="48444" y1="50667" x2="48444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953" y="74104"/>
            <a:ext cx="556536" cy="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omune di Milano Logo Vector (.EPS) Free Download">
            <a:extLst>
              <a:ext uri="{FF2B5EF4-FFF2-40B4-BE49-F238E27FC236}">
                <a16:creationId xmlns:a16="http://schemas.microsoft.com/office/drawing/2014/main" id="{DD5EA5B9-9C7E-004B-A530-47E90C81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999" y="22800"/>
            <a:ext cx="1068166" cy="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ondazione dell'Ordine degli Architetti P.P.C. della Provincia di Milano -  Home | Facebook">
            <a:extLst>
              <a:ext uri="{FF2B5EF4-FFF2-40B4-BE49-F238E27FC236}">
                <a16:creationId xmlns:a16="http://schemas.microsoft.com/office/drawing/2014/main" id="{04344BBD-474B-4046-A7A7-90C9D870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7778" y1="27111" x2="17778" y2="27111"/>
                        <a14:foregroundMark x1="26222" y1="77333" x2="26222" y2="77333"/>
                        <a14:foregroundMark x1="82667" y1="75556" x2="82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6" y="-58018"/>
            <a:ext cx="803615" cy="8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Universitа degli Studi di Milano-Bicocca Logo Vector (.EPS) Free Download">
            <a:extLst>
              <a:ext uri="{FF2B5EF4-FFF2-40B4-BE49-F238E27FC236}">
                <a16:creationId xmlns:a16="http://schemas.microsoft.com/office/drawing/2014/main" id="{55BF7838-09B5-D247-B77C-E52EB121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48094"/>
            <a:ext cx="624725" cy="6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66B1DA78-403D-1846-A02D-85AC1F38B3CF}"/>
              </a:ext>
            </a:extLst>
          </p:cNvPr>
          <p:cNvSpPr/>
          <p:nvPr/>
        </p:nvSpPr>
        <p:spPr>
          <a:xfrm>
            <a:off x="4899738" y="299311"/>
            <a:ext cx="285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50505"/>
                </a:solidFill>
                <a:latin typeface="system-ui"/>
              </a:rPr>
              <a:t>Fondazione dell'Ordine degli Architetti P.P.C. della Provincia di Milano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68170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21601</TotalTime>
  <Words>1383</Words>
  <Application>Microsoft Macintosh PowerPoint</Application>
  <PresentationFormat>Presentazione su schermo (4:3)</PresentationFormat>
  <Paragraphs>157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system-ui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User Imac</dc:creator>
  <cp:lastModifiedBy>Andrea Pirovano</cp:lastModifiedBy>
  <cp:revision>464</cp:revision>
  <dcterms:created xsi:type="dcterms:W3CDTF">2015-09-29T09:05:53Z</dcterms:created>
  <dcterms:modified xsi:type="dcterms:W3CDTF">2022-04-29T11:12:58Z</dcterms:modified>
</cp:coreProperties>
</file>