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7" r:id="rId10"/>
    <p:sldId id="266" r:id="rId11"/>
    <p:sldId id="268" r:id="rId12"/>
    <p:sldId id="272" r:id="rId13"/>
    <p:sldId id="273" r:id="rId14"/>
  </p:sldIdLst>
  <p:sldSz cx="18288000" cy="10287000"/>
  <p:notesSz cx="6858000" cy="9144000"/>
  <p:embeddedFontLst>
    <p:embeddedFont>
      <p:font typeface="Archivo Narrow" panose="020B0506020202020B04" pitchFamily="34" charset="77"/>
      <p:regular r:id="rId16"/>
      <p:italic r:id="rId17"/>
    </p:embeddedFont>
    <p:embeddedFont>
      <p:font typeface="Archivo Narrow Bold" panose="020B0806020202020B04" pitchFamily="34" charset="77"/>
      <p:regular r:id="rId18"/>
      <p:italic r:id="rId19"/>
    </p:embeddedFont>
    <p:embeddedFont>
      <p:font typeface="Arimo" panose="020B0604020202020204" pitchFamily="34" charset="0"/>
      <p:regular r:id="rId20"/>
    </p:embeddedFont>
    <p:embeddedFont>
      <p:font typeface="Poppins" pitchFamily="2" charset="77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08" autoAdjust="0"/>
    <p:restoredTop sz="94558" autoAdjust="0"/>
  </p:normalViewPr>
  <p:slideViewPr>
    <p:cSldViewPr>
      <p:cViewPr varScale="1">
        <p:scale>
          <a:sx n="80" d="100"/>
          <a:sy n="80" d="100"/>
        </p:scale>
        <p:origin x="888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13.03.2024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3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12" Type="http://schemas.openxmlformats.org/officeDocument/2006/relationships/hyperlink" Target="http://www.propatriatriathlon.it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hyperlink" Target="https://www.youtube.com/@cuspropatriamilanotriathlo349" TargetMode="External"/><Relationship Id="rId5" Type="http://schemas.openxmlformats.org/officeDocument/2006/relationships/image" Target="../media/image16.png"/><Relationship Id="rId10" Type="http://schemas.openxmlformats.org/officeDocument/2006/relationships/hyperlink" Target="https://www.instagram.com/cuspropatriatri" TargetMode="External"/><Relationship Id="rId4" Type="http://schemas.openxmlformats.org/officeDocument/2006/relationships/image" Target="../media/image15.png"/><Relationship Id="rId9" Type="http://schemas.openxmlformats.org/officeDocument/2006/relationships/hyperlink" Target="https://www.facebook.com/cuspropatriamilanotriathlon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8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902012"/>
            <a:ext cx="18263700" cy="1386900"/>
            <a:chOff x="0" y="0"/>
            <a:chExt cx="24351600" cy="18492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51614" cy="1849247"/>
            </a:xfrm>
            <a:custGeom>
              <a:avLst/>
              <a:gdLst/>
              <a:ahLst/>
              <a:cxnLst/>
              <a:rect l="l" t="t" r="r" b="b"/>
              <a:pathLst>
                <a:path w="24351614" h="1849247">
                  <a:moveTo>
                    <a:pt x="0" y="0"/>
                  </a:moveTo>
                  <a:lnTo>
                    <a:pt x="24351614" y="0"/>
                  </a:lnTo>
                  <a:lnTo>
                    <a:pt x="24351614" y="1849247"/>
                  </a:lnTo>
                  <a:lnTo>
                    <a:pt x="0" y="1849247"/>
                  </a:lnTo>
                  <a:close/>
                </a:path>
              </a:pathLst>
            </a:custGeom>
            <a:solidFill>
              <a:srgbClr val="272858">
                <a:alpha val="69412"/>
              </a:srgbClr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4" name="AutoShape 4"/>
          <p:cNvSpPr/>
          <p:nvPr/>
        </p:nvSpPr>
        <p:spPr>
          <a:xfrm rot="5395231">
            <a:off x="-7980181" y="5143500"/>
            <a:ext cx="10301297" cy="0"/>
          </a:xfrm>
          <a:prstGeom prst="line">
            <a:avLst/>
          </a:prstGeom>
          <a:ln w="9525" cap="rnd">
            <a:solidFill>
              <a:srgbClr val="59595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it-IT"/>
          </a:p>
        </p:txBody>
      </p:sp>
      <p:sp>
        <p:nvSpPr>
          <p:cNvPr id="5" name="Freeform 5"/>
          <p:cNvSpPr/>
          <p:nvPr/>
        </p:nvSpPr>
        <p:spPr>
          <a:xfrm>
            <a:off x="638893" y="0"/>
            <a:ext cx="17001515" cy="8782967"/>
          </a:xfrm>
          <a:custGeom>
            <a:avLst/>
            <a:gdLst/>
            <a:ahLst/>
            <a:cxnLst/>
            <a:rect l="l" t="t" r="r" b="b"/>
            <a:pathLst>
              <a:path w="17001515" h="8782967">
                <a:moveTo>
                  <a:pt x="0" y="0"/>
                </a:moveTo>
                <a:lnTo>
                  <a:pt x="17001515" y="0"/>
                </a:lnTo>
                <a:lnTo>
                  <a:pt x="17001515" y="8782967"/>
                </a:lnTo>
                <a:lnTo>
                  <a:pt x="0" y="87829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51" b="-1355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6" name="Freeform 6"/>
          <p:cNvSpPr/>
          <p:nvPr/>
        </p:nvSpPr>
        <p:spPr>
          <a:xfrm>
            <a:off x="-982834" y="-287797"/>
            <a:ext cx="20229369" cy="10586703"/>
          </a:xfrm>
          <a:custGeom>
            <a:avLst/>
            <a:gdLst/>
            <a:ahLst/>
            <a:cxnLst/>
            <a:rect l="l" t="t" r="r" b="b"/>
            <a:pathLst>
              <a:path w="20229369" h="10586703">
                <a:moveTo>
                  <a:pt x="0" y="0"/>
                </a:moveTo>
                <a:lnTo>
                  <a:pt x="20229368" y="0"/>
                </a:lnTo>
                <a:lnTo>
                  <a:pt x="20229368" y="10586703"/>
                </a:lnTo>
                <a:lnTo>
                  <a:pt x="0" y="105867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3921367">
            <a:off x="16419967" y="9796950"/>
            <a:ext cx="1094035" cy="0"/>
          </a:xfrm>
          <a:prstGeom prst="line">
            <a:avLst/>
          </a:prstGeom>
          <a:ln w="9525" cap="rnd">
            <a:solidFill>
              <a:srgbClr val="01FFF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>
            <a:off x="16778138" y="8663250"/>
            <a:ext cx="1084275" cy="1302525"/>
          </a:xfrm>
          <a:custGeom>
            <a:avLst/>
            <a:gdLst/>
            <a:ahLst/>
            <a:cxnLst/>
            <a:rect l="l" t="t" r="r" b="b"/>
            <a:pathLst>
              <a:path w="1084275" h="1302525">
                <a:moveTo>
                  <a:pt x="0" y="0"/>
                </a:moveTo>
                <a:lnTo>
                  <a:pt x="1084274" y="0"/>
                </a:lnTo>
                <a:lnTo>
                  <a:pt x="1084274" y="1302525"/>
                </a:lnTo>
                <a:lnTo>
                  <a:pt x="0" y="13025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Freeform 4"/>
          <p:cNvSpPr/>
          <p:nvPr/>
        </p:nvSpPr>
        <p:spPr>
          <a:xfrm>
            <a:off x="9666374" y="-509001"/>
            <a:ext cx="8621626" cy="11495501"/>
          </a:xfrm>
          <a:custGeom>
            <a:avLst/>
            <a:gdLst/>
            <a:ahLst/>
            <a:cxnLst/>
            <a:rect l="l" t="t" r="r" b="b"/>
            <a:pathLst>
              <a:path w="8621626" h="11495501">
                <a:moveTo>
                  <a:pt x="0" y="0"/>
                </a:moveTo>
                <a:lnTo>
                  <a:pt x="8621626" y="0"/>
                </a:lnTo>
                <a:lnTo>
                  <a:pt x="8621626" y="11495502"/>
                </a:lnTo>
                <a:lnTo>
                  <a:pt x="0" y="114955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5" name="AutoShape 5"/>
          <p:cNvSpPr/>
          <p:nvPr/>
        </p:nvSpPr>
        <p:spPr>
          <a:xfrm flipH="1">
            <a:off x="9434512" y="-137551"/>
            <a:ext cx="0" cy="2049687"/>
          </a:xfrm>
          <a:prstGeom prst="line">
            <a:avLst/>
          </a:prstGeom>
          <a:ln w="9525" cap="rnd">
            <a:solidFill>
              <a:srgbClr val="1F2F7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it-IT"/>
          </a:p>
        </p:txBody>
      </p:sp>
      <p:sp>
        <p:nvSpPr>
          <p:cNvPr id="6" name="TextBox 6"/>
          <p:cNvSpPr txBox="1"/>
          <p:nvPr/>
        </p:nvSpPr>
        <p:spPr>
          <a:xfrm>
            <a:off x="790333" y="1267294"/>
            <a:ext cx="8353667" cy="1556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519"/>
              </a:lnSpc>
            </a:pPr>
            <a:r>
              <a:rPr lang="en-US" sz="12000" dirty="0">
                <a:solidFill>
                  <a:srgbClr val="1C1C1C"/>
                </a:solidFill>
                <a:latin typeface="Archivo Narrow Bold"/>
              </a:rPr>
              <a:t>PALMARES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81000" y="3619500"/>
            <a:ext cx="8379072" cy="4586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just">
              <a:lnSpc>
                <a:spcPts val="3600"/>
              </a:lnSpc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Vantiamo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oltre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Archivo Narrow Bold"/>
              </a:rPr>
              <a:t>40 </a:t>
            </a:r>
            <a:r>
              <a:rPr lang="en-US" sz="2400" dirty="0" err="1">
                <a:solidFill>
                  <a:srgbClr val="000000"/>
                </a:solidFill>
                <a:latin typeface="Archivo Narrow Bold"/>
              </a:rPr>
              <a:t>titoli</a:t>
            </a:r>
            <a:r>
              <a:rPr lang="en-US" sz="2400" dirty="0">
                <a:solidFill>
                  <a:srgbClr val="000000"/>
                </a:solidFill>
                <a:latin typeface="Archivo Narrow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 Bold"/>
              </a:rPr>
              <a:t>italiani</a:t>
            </a:r>
            <a:r>
              <a:rPr lang="en-US" sz="2400" dirty="0">
                <a:solidFill>
                  <a:srgbClr val="000000"/>
                </a:solidFill>
                <a:latin typeface="Archivo Narrow Bold"/>
              </a:rPr>
              <a:t>,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sia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individuali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 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che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a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squadre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oltre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a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partecipazioni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di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atleti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e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atlete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ad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eventi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di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livello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internazionale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.</a:t>
            </a:r>
          </a:p>
          <a:p>
            <a:pPr marL="518160" lvl="1" indent="-259080" algn="just">
              <a:lnSpc>
                <a:spcPts val="3600"/>
              </a:lnSpc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Oltre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100 Finisher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nella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distanza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regina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dell’Ironman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.</a:t>
            </a:r>
          </a:p>
          <a:p>
            <a:pPr marL="518160" lvl="1" indent="-259080" algn="just">
              <a:lnSpc>
                <a:spcPts val="3600"/>
              </a:lnSpc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Qualificazioni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ai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Campionati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Mondiali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circuito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Ironman e Challenge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sulla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distanza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70.3.</a:t>
            </a:r>
          </a:p>
          <a:p>
            <a:pPr marL="518160" lvl="1" indent="-259080" algn="just">
              <a:lnSpc>
                <a:spcPts val="3600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Archivo Narrow"/>
                <a:ea typeface="Archivo Narrow"/>
              </a:rPr>
              <a:t>1°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  <a:ea typeface="Archivo Narrow"/>
              </a:rPr>
              <a:t>posto</a:t>
            </a:r>
            <a:r>
              <a:rPr lang="en-US" sz="2400" dirty="0">
                <a:solidFill>
                  <a:srgbClr val="000000"/>
                </a:solidFill>
                <a:latin typeface="Archivo Narrow"/>
                <a:ea typeface="Archivo Narro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  <a:ea typeface="Archivo Narrow"/>
              </a:rPr>
              <a:t>nella</a:t>
            </a:r>
            <a:r>
              <a:rPr lang="en-US" sz="2400" dirty="0">
                <a:solidFill>
                  <a:srgbClr val="000000"/>
                </a:solidFill>
                <a:latin typeface="Archivo Narrow"/>
                <a:ea typeface="Archivo Narro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  <a:ea typeface="Archivo Narrow"/>
              </a:rPr>
              <a:t>classifica</a:t>
            </a:r>
            <a:r>
              <a:rPr lang="en-US" sz="2400" dirty="0">
                <a:solidFill>
                  <a:srgbClr val="000000"/>
                </a:solidFill>
                <a:latin typeface="Archivo Narrow"/>
                <a:ea typeface="Archivo Narrow"/>
              </a:rPr>
              <a:t> del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  <a:ea typeface="Archivo Narrow"/>
              </a:rPr>
              <a:t>circuito</a:t>
            </a:r>
            <a:r>
              <a:rPr lang="en-US" sz="2400" dirty="0">
                <a:solidFill>
                  <a:srgbClr val="000000"/>
                </a:solidFill>
                <a:latin typeface="Archivo Narrow"/>
                <a:ea typeface="Archivo Narrow"/>
              </a:rPr>
              <a:t> Ironman per le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  <a:ea typeface="Archivo Narrow"/>
              </a:rPr>
              <a:t>società</a:t>
            </a:r>
            <a:r>
              <a:rPr lang="en-US" sz="2400" dirty="0">
                <a:solidFill>
                  <a:srgbClr val="000000"/>
                </a:solidFill>
                <a:latin typeface="Archivo Narrow"/>
                <a:ea typeface="Archivo Narro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  <a:ea typeface="Archivo Narrow"/>
              </a:rPr>
              <a:t>italiane</a:t>
            </a:r>
            <a:r>
              <a:rPr lang="en-US" sz="2400" dirty="0">
                <a:solidFill>
                  <a:srgbClr val="000000"/>
                </a:solidFill>
                <a:latin typeface="Archivo Narrow"/>
                <a:ea typeface="Archivo Narrow"/>
              </a:rPr>
              <a:t> 2023.</a:t>
            </a:r>
          </a:p>
          <a:p>
            <a:pPr marL="518160" lvl="1" indent="-259080" algn="just">
              <a:lnSpc>
                <a:spcPts val="3600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Archivo Narrow"/>
                <a:ea typeface="Archivo Narrow"/>
              </a:rPr>
              <a:t>1°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  <a:ea typeface="Archivo Narrow"/>
              </a:rPr>
              <a:t>posto</a:t>
            </a:r>
            <a:r>
              <a:rPr lang="en-US" sz="2400" dirty="0">
                <a:solidFill>
                  <a:srgbClr val="000000"/>
                </a:solidFill>
                <a:latin typeface="Archivo Narrow"/>
                <a:ea typeface="Archivo Narro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  <a:ea typeface="Archivo Narrow"/>
              </a:rPr>
              <a:t>nel</a:t>
            </a:r>
            <a:r>
              <a:rPr lang="en-US" sz="2400" dirty="0">
                <a:solidFill>
                  <a:srgbClr val="000000"/>
                </a:solidFill>
                <a:latin typeface="Archivo Narrow"/>
                <a:ea typeface="Archivo Narrow"/>
              </a:rPr>
              <a:t> rank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  <a:ea typeface="Archivo Narrow"/>
              </a:rPr>
              <a:t>Fitri</a:t>
            </a:r>
            <a:r>
              <a:rPr lang="en-US" sz="2400" dirty="0">
                <a:solidFill>
                  <a:srgbClr val="000000"/>
                </a:solidFill>
                <a:latin typeface="Archivo Narrow"/>
                <a:ea typeface="Archivo Narrow"/>
              </a:rPr>
              <a:t> di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  <a:ea typeface="Archivo Narrow"/>
              </a:rPr>
              <a:t>Società</a:t>
            </a:r>
            <a:r>
              <a:rPr lang="en-US" sz="2400" dirty="0">
                <a:solidFill>
                  <a:srgbClr val="000000"/>
                </a:solidFill>
                <a:latin typeface="Archivo Narrow"/>
                <a:ea typeface="Archivo Narro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  <a:ea typeface="Archivo Narrow"/>
              </a:rPr>
              <a:t>nel</a:t>
            </a:r>
            <a:r>
              <a:rPr lang="en-US" sz="2400" dirty="0">
                <a:solidFill>
                  <a:srgbClr val="000000"/>
                </a:solidFill>
                <a:latin typeface="Archivo Narrow"/>
                <a:ea typeface="Archivo Narrow"/>
              </a:rPr>
              <a:t> Triathlon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  <a:ea typeface="Archivo Narrow"/>
              </a:rPr>
              <a:t>nel</a:t>
            </a:r>
            <a:r>
              <a:rPr lang="en-US" sz="2400" dirty="0">
                <a:solidFill>
                  <a:srgbClr val="000000"/>
                </a:solidFill>
                <a:latin typeface="Archivo Narrow"/>
                <a:ea typeface="Archivo Narrow"/>
              </a:rPr>
              <a:t> 2016, 2017, 2018, 2019 e 2021.</a:t>
            </a:r>
          </a:p>
          <a:p>
            <a:pPr marL="518160" lvl="1" indent="-259080" algn="just">
              <a:lnSpc>
                <a:spcPts val="3600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Archivo Narrow"/>
                <a:ea typeface="Archivo Narrow"/>
              </a:rPr>
              <a:t>1°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  <a:ea typeface="Archivo Narrow"/>
              </a:rPr>
              <a:t>posto</a:t>
            </a:r>
            <a:r>
              <a:rPr lang="en-US" sz="2400" dirty="0">
                <a:solidFill>
                  <a:srgbClr val="000000"/>
                </a:solidFill>
                <a:latin typeface="Archivo Narrow"/>
                <a:ea typeface="Archivo Narro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  <a:ea typeface="Archivo Narrow"/>
              </a:rPr>
              <a:t>nel</a:t>
            </a:r>
            <a:r>
              <a:rPr lang="en-US" sz="2400" dirty="0">
                <a:solidFill>
                  <a:srgbClr val="000000"/>
                </a:solidFill>
                <a:latin typeface="Archivo Narrow"/>
                <a:ea typeface="Archivo Narro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  <a:ea typeface="Archivo Narrow"/>
              </a:rPr>
              <a:t>campionato</a:t>
            </a:r>
            <a:r>
              <a:rPr lang="en-US" sz="2400" dirty="0">
                <a:solidFill>
                  <a:srgbClr val="000000"/>
                </a:solidFill>
                <a:latin typeface="Archivo Narrow"/>
                <a:ea typeface="Archivo Narrow"/>
              </a:rPr>
              <a:t> di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  <a:ea typeface="Archivo Narrow"/>
              </a:rPr>
              <a:t>società</a:t>
            </a:r>
            <a:r>
              <a:rPr lang="en-US" sz="2400" dirty="0">
                <a:solidFill>
                  <a:srgbClr val="000000"/>
                </a:solidFill>
                <a:latin typeface="Archivo Narrow"/>
                <a:ea typeface="Archivo Narro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  <a:ea typeface="Archivo Narrow"/>
              </a:rPr>
              <a:t>assoluto</a:t>
            </a:r>
            <a:r>
              <a:rPr lang="en-US" sz="2400" dirty="0">
                <a:solidFill>
                  <a:srgbClr val="000000"/>
                </a:solidFill>
                <a:latin typeface="Archivo Narrow"/>
                <a:ea typeface="Archivo Narrow"/>
              </a:rPr>
              <a:t> e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  <a:ea typeface="Archivo Narrow"/>
              </a:rPr>
              <a:t>giovanile</a:t>
            </a:r>
            <a:r>
              <a:rPr lang="en-US" sz="2400" dirty="0">
                <a:solidFill>
                  <a:srgbClr val="000000"/>
                </a:solidFill>
                <a:latin typeface="Archivo Narrow"/>
                <a:ea typeface="Archivo Narro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  <a:ea typeface="Archivo Narrow"/>
              </a:rPr>
              <a:t>nel</a:t>
            </a:r>
            <a:r>
              <a:rPr lang="en-US" sz="2400" dirty="0">
                <a:solidFill>
                  <a:srgbClr val="000000"/>
                </a:solidFill>
                <a:latin typeface="Archivo Narrow"/>
                <a:ea typeface="Archivo Narrow"/>
              </a:rPr>
              <a:t> 2021</a:t>
            </a:r>
          </a:p>
        </p:txBody>
      </p:sp>
      <p:sp>
        <p:nvSpPr>
          <p:cNvPr id="9" name="Freeform 9"/>
          <p:cNvSpPr/>
          <p:nvPr/>
        </p:nvSpPr>
        <p:spPr>
          <a:xfrm>
            <a:off x="16930538" y="8815650"/>
            <a:ext cx="1084275" cy="1302525"/>
          </a:xfrm>
          <a:custGeom>
            <a:avLst/>
            <a:gdLst/>
            <a:ahLst/>
            <a:cxnLst/>
            <a:rect l="l" t="t" r="r" b="b"/>
            <a:pathLst>
              <a:path w="1084275" h="1302525">
                <a:moveTo>
                  <a:pt x="0" y="0"/>
                </a:moveTo>
                <a:lnTo>
                  <a:pt x="1084274" y="0"/>
                </a:lnTo>
                <a:lnTo>
                  <a:pt x="1084274" y="1302525"/>
                </a:lnTo>
                <a:lnTo>
                  <a:pt x="0" y="13025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416668" y="0"/>
            <a:ext cx="6871332" cy="10287000"/>
          </a:xfrm>
          <a:custGeom>
            <a:avLst/>
            <a:gdLst/>
            <a:ahLst/>
            <a:cxnLst/>
            <a:rect l="l" t="t" r="r" b="b"/>
            <a:pathLst>
              <a:path w="6871332" h="10287000">
                <a:moveTo>
                  <a:pt x="0" y="0"/>
                </a:moveTo>
                <a:lnTo>
                  <a:pt x="6871332" y="0"/>
                </a:lnTo>
                <a:lnTo>
                  <a:pt x="687133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>
            <a:off x="727436" y="8547104"/>
            <a:ext cx="540384" cy="540410"/>
          </a:xfrm>
          <a:custGeom>
            <a:avLst/>
            <a:gdLst/>
            <a:ahLst/>
            <a:cxnLst/>
            <a:rect l="l" t="t" r="r" b="b"/>
            <a:pathLst>
              <a:path w="540384" h="540410">
                <a:moveTo>
                  <a:pt x="0" y="0"/>
                </a:moveTo>
                <a:lnTo>
                  <a:pt x="540384" y="0"/>
                </a:lnTo>
                <a:lnTo>
                  <a:pt x="540384" y="540410"/>
                </a:lnTo>
                <a:lnTo>
                  <a:pt x="0" y="5404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4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Freeform 4"/>
          <p:cNvSpPr/>
          <p:nvPr/>
        </p:nvSpPr>
        <p:spPr>
          <a:xfrm>
            <a:off x="5637729" y="8547103"/>
            <a:ext cx="540384" cy="540410"/>
          </a:xfrm>
          <a:custGeom>
            <a:avLst/>
            <a:gdLst/>
            <a:ahLst/>
            <a:cxnLst/>
            <a:rect l="l" t="t" r="r" b="b"/>
            <a:pathLst>
              <a:path w="540384" h="540410">
                <a:moveTo>
                  <a:pt x="0" y="0"/>
                </a:moveTo>
                <a:lnTo>
                  <a:pt x="540384" y="0"/>
                </a:lnTo>
                <a:lnTo>
                  <a:pt x="540384" y="540409"/>
                </a:lnTo>
                <a:lnTo>
                  <a:pt x="0" y="5404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4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5" name="Freeform 5"/>
          <p:cNvSpPr/>
          <p:nvPr/>
        </p:nvSpPr>
        <p:spPr>
          <a:xfrm>
            <a:off x="735296" y="9254947"/>
            <a:ext cx="532524" cy="532519"/>
          </a:xfrm>
          <a:custGeom>
            <a:avLst/>
            <a:gdLst/>
            <a:ahLst/>
            <a:cxnLst/>
            <a:rect l="l" t="t" r="r" b="b"/>
            <a:pathLst>
              <a:path w="532524" h="532519">
                <a:moveTo>
                  <a:pt x="0" y="0"/>
                </a:moveTo>
                <a:lnTo>
                  <a:pt x="532524" y="0"/>
                </a:lnTo>
                <a:lnTo>
                  <a:pt x="532524" y="532520"/>
                </a:lnTo>
                <a:lnTo>
                  <a:pt x="0" y="5325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6" name="Freeform 6"/>
          <p:cNvSpPr/>
          <p:nvPr/>
        </p:nvSpPr>
        <p:spPr>
          <a:xfrm>
            <a:off x="5637729" y="9294776"/>
            <a:ext cx="540384" cy="521716"/>
          </a:xfrm>
          <a:custGeom>
            <a:avLst/>
            <a:gdLst/>
            <a:ahLst/>
            <a:cxnLst/>
            <a:rect l="l" t="t" r="r" b="b"/>
            <a:pathLst>
              <a:path w="540384" h="521716">
                <a:moveTo>
                  <a:pt x="0" y="0"/>
                </a:moveTo>
                <a:lnTo>
                  <a:pt x="540384" y="0"/>
                </a:lnTo>
                <a:lnTo>
                  <a:pt x="540384" y="521716"/>
                </a:lnTo>
                <a:lnTo>
                  <a:pt x="0" y="5217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7" name="TextBox 7"/>
          <p:cNvSpPr txBox="1"/>
          <p:nvPr/>
        </p:nvSpPr>
        <p:spPr>
          <a:xfrm>
            <a:off x="861431" y="684267"/>
            <a:ext cx="9696819" cy="30137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519"/>
              </a:lnSpc>
            </a:pPr>
            <a:r>
              <a:rPr lang="en-US" sz="12000" dirty="0">
                <a:solidFill>
                  <a:srgbClr val="1C1C1C"/>
                </a:solidFill>
                <a:latin typeface="Archivo Narrow Bold"/>
              </a:rPr>
              <a:t>PRESENZA SUI MEDIA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27436" y="4122060"/>
            <a:ext cx="9964811" cy="2942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11"/>
              </a:lnSpc>
            </a:pP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Presenza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costante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su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Archivo Narrow Bold"/>
              </a:rPr>
              <a:t>Triathlete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rivista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dedicata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a chi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pratica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il Triathlon, con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l’uscita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di 4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pagine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a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noi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dedicate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nel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2023.</a:t>
            </a:r>
          </a:p>
          <a:p>
            <a:pPr algn="just">
              <a:lnSpc>
                <a:spcPts val="3311"/>
              </a:lnSpc>
            </a:pPr>
            <a:r>
              <a:rPr lang="en-US" sz="2400" dirty="0">
                <a:solidFill>
                  <a:srgbClr val="000000"/>
                </a:solidFill>
                <a:latin typeface="Archivo Narrow Bold"/>
              </a:rPr>
              <a:t>Eurosport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con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copertura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dei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principali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eventi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internazionali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di Triathlon.</a:t>
            </a:r>
          </a:p>
          <a:p>
            <a:pPr algn="just">
              <a:lnSpc>
                <a:spcPts val="3311"/>
              </a:lnSpc>
            </a:pP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Copertura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televisiva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e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mediatica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dei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principali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eventi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nazionali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su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Archivo Narrow Bold"/>
              </a:rPr>
              <a:t>Rai Sport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. </a:t>
            </a:r>
          </a:p>
          <a:p>
            <a:pPr algn="just">
              <a:lnSpc>
                <a:spcPts val="3311"/>
              </a:lnSpc>
            </a:pP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Presenza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su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numerose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testate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giornalistiche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e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televisive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nel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2022 a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commento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della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 Bold"/>
              </a:rPr>
              <a:t>gara</a:t>
            </a:r>
            <a:r>
              <a:rPr lang="en-US" sz="2400" dirty="0">
                <a:solidFill>
                  <a:srgbClr val="000000"/>
                </a:solidFill>
                <a:latin typeface="Archivo Narrow Bold"/>
              </a:rPr>
              <a:t> Ironman di Cristina </a:t>
            </a:r>
            <a:r>
              <a:rPr lang="en-US" sz="2400" dirty="0" err="1">
                <a:solidFill>
                  <a:srgbClr val="000000"/>
                </a:solidFill>
                <a:latin typeface="Archivo Narrow Bold"/>
              </a:rPr>
              <a:t>Nuti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, prima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atleta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affetta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da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sclerosi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multipla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a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finire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una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distanza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simile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nel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triathlon.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35296" y="7817487"/>
            <a:ext cx="3637489" cy="6057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829"/>
              </a:lnSpc>
            </a:pPr>
            <a:r>
              <a:rPr lang="en-US" sz="3499">
                <a:solidFill>
                  <a:srgbClr val="000000"/>
                </a:solidFill>
                <a:latin typeface="Archivo Narrow Bold"/>
              </a:rPr>
              <a:t>Presenza sui Social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10514" y="8619449"/>
            <a:ext cx="4576382" cy="411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11"/>
              </a:lnSpc>
            </a:pPr>
            <a:r>
              <a:rPr lang="en-US" sz="2400" u="sng" dirty="0">
                <a:solidFill>
                  <a:srgbClr val="000000"/>
                </a:solidFill>
                <a:latin typeface="Archivo Narrow"/>
                <a:hlinkClick r:id="rId9" tooltip="https://www.facebook.com/cuspropatriamilanotriathlon/"/>
              </a:rPr>
              <a:t>Cus ProPatria Milano Triathlon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320988" y="8587565"/>
            <a:ext cx="4576382" cy="411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11"/>
              </a:lnSpc>
            </a:pPr>
            <a:r>
              <a:rPr lang="en-US" sz="2400" u="sng" dirty="0">
                <a:solidFill>
                  <a:srgbClr val="000000"/>
                </a:solidFill>
                <a:latin typeface="Archivo Narrow"/>
                <a:hlinkClick r:id="rId10" tooltip="https://www.instagram.com/cuspropatriatri"/>
              </a:rPr>
              <a:t>cuspropatriatri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10514" y="9325892"/>
            <a:ext cx="4576382" cy="411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11"/>
              </a:lnSpc>
            </a:pPr>
            <a:r>
              <a:rPr lang="en-US" sz="2400" u="sng">
                <a:solidFill>
                  <a:srgbClr val="000000"/>
                </a:solidFill>
                <a:latin typeface="Archivo Narrow"/>
                <a:hlinkClick r:id="rId11" tooltip="https://www.youtube.com/@cuspropatriamilanotriathlo349"/>
              </a:rPr>
              <a:t>Cus ProPatria Milano Triathlon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320988" y="9243077"/>
            <a:ext cx="4192597" cy="422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10"/>
              </a:lnSpc>
            </a:pPr>
            <a:r>
              <a:rPr lang="en-US" sz="1950" u="sng">
                <a:solidFill>
                  <a:srgbClr val="000000"/>
                </a:solidFill>
                <a:latin typeface="Poppins"/>
                <a:hlinkClick r:id="rId12" tooltip="http://www.propatriatriathlon.it/"/>
              </a:rPr>
              <a:t>http://www.propatriatriathlon.it</a:t>
            </a:r>
          </a:p>
        </p:txBody>
      </p:sp>
      <p:sp>
        <p:nvSpPr>
          <p:cNvPr id="14" name="Freeform 14"/>
          <p:cNvSpPr/>
          <p:nvPr/>
        </p:nvSpPr>
        <p:spPr>
          <a:xfrm>
            <a:off x="16778138" y="8663250"/>
            <a:ext cx="1084275" cy="1302525"/>
          </a:xfrm>
          <a:custGeom>
            <a:avLst/>
            <a:gdLst/>
            <a:ahLst/>
            <a:cxnLst/>
            <a:rect l="l" t="t" r="r" b="b"/>
            <a:pathLst>
              <a:path w="1084275" h="1302525">
                <a:moveTo>
                  <a:pt x="0" y="0"/>
                </a:moveTo>
                <a:lnTo>
                  <a:pt x="1084274" y="0"/>
                </a:lnTo>
                <a:lnTo>
                  <a:pt x="1084274" y="1302525"/>
                </a:lnTo>
                <a:lnTo>
                  <a:pt x="0" y="130252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141359" y="6132363"/>
            <a:ext cx="5821364" cy="1128037"/>
          </a:xfrm>
          <a:custGeom>
            <a:avLst/>
            <a:gdLst/>
            <a:ahLst/>
            <a:cxnLst/>
            <a:rect l="l" t="t" r="r" b="b"/>
            <a:pathLst>
              <a:path w="5821364" h="1128037">
                <a:moveTo>
                  <a:pt x="0" y="0"/>
                </a:moveTo>
                <a:lnTo>
                  <a:pt x="5821364" y="0"/>
                </a:lnTo>
                <a:lnTo>
                  <a:pt x="5821364" y="1128037"/>
                </a:lnTo>
                <a:lnTo>
                  <a:pt x="0" y="11280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949" t="-30946" r="-3949" b="-31024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6" name="Freeform 6"/>
          <p:cNvSpPr/>
          <p:nvPr/>
        </p:nvSpPr>
        <p:spPr>
          <a:xfrm>
            <a:off x="8730866" y="7954624"/>
            <a:ext cx="2150838" cy="1803099"/>
          </a:xfrm>
          <a:custGeom>
            <a:avLst/>
            <a:gdLst/>
            <a:ahLst/>
            <a:cxnLst/>
            <a:rect l="l" t="t" r="r" b="b"/>
            <a:pathLst>
              <a:path w="2150838" h="1803099">
                <a:moveTo>
                  <a:pt x="0" y="0"/>
                </a:moveTo>
                <a:lnTo>
                  <a:pt x="2150838" y="0"/>
                </a:lnTo>
                <a:lnTo>
                  <a:pt x="2150838" y="1803100"/>
                </a:lnTo>
                <a:lnTo>
                  <a:pt x="0" y="18031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7" name="Freeform 7"/>
          <p:cNvSpPr/>
          <p:nvPr/>
        </p:nvSpPr>
        <p:spPr>
          <a:xfrm>
            <a:off x="2117919" y="4280666"/>
            <a:ext cx="4169418" cy="841583"/>
          </a:xfrm>
          <a:custGeom>
            <a:avLst/>
            <a:gdLst/>
            <a:ahLst/>
            <a:cxnLst/>
            <a:rect l="l" t="t" r="r" b="b"/>
            <a:pathLst>
              <a:path w="4169418" h="841583">
                <a:moveTo>
                  <a:pt x="0" y="0"/>
                </a:moveTo>
                <a:lnTo>
                  <a:pt x="4169418" y="0"/>
                </a:lnTo>
                <a:lnTo>
                  <a:pt x="4169418" y="841583"/>
                </a:lnTo>
                <a:lnTo>
                  <a:pt x="0" y="8415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" b="-1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8" name="Freeform 8"/>
          <p:cNvSpPr/>
          <p:nvPr/>
        </p:nvSpPr>
        <p:spPr>
          <a:xfrm>
            <a:off x="12977204" y="8355300"/>
            <a:ext cx="4169437" cy="1001748"/>
          </a:xfrm>
          <a:custGeom>
            <a:avLst/>
            <a:gdLst/>
            <a:ahLst/>
            <a:cxnLst/>
            <a:rect l="l" t="t" r="r" b="b"/>
            <a:pathLst>
              <a:path w="4169437" h="1001748">
                <a:moveTo>
                  <a:pt x="0" y="0"/>
                </a:moveTo>
                <a:lnTo>
                  <a:pt x="4169437" y="0"/>
                </a:lnTo>
                <a:lnTo>
                  <a:pt x="4169437" y="1001748"/>
                </a:lnTo>
                <a:lnTo>
                  <a:pt x="0" y="10017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9" name="Freeform 9"/>
          <p:cNvSpPr/>
          <p:nvPr/>
        </p:nvSpPr>
        <p:spPr>
          <a:xfrm>
            <a:off x="7416673" y="4701458"/>
            <a:ext cx="4779223" cy="2861810"/>
          </a:xfrm>
          <a:custGeom>
            <a:avLst/>
            <a:gdLst/>
            <a:ahLst/>
            <a:cxnLst/>
            <a:rect l="l" t="t" r="r" b="b"/>
            <a:pathLst>
              <a:path w="4779223" h="2861810">
                <a:moveTo>
                  <a:pt x="0" y="0"/>
                </a:moveTo>
                <a:lnTo>
                  <a:pt x="4779223" y="0"/>
                </a:lnTo>
                <a:lnTo>
                  <a:pt x="4779223" y="2861810"/>
                </a:lnTo>
                <a:lnTo>
                  <a:pt x="0" y="28618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0" name="TextBox 10"/>
          <p:cNvSpPr txBox="1"/>
          <p:nvPr/>
        </p:nvSpPr>
        <p:spPr>
          <a:xfrm>
            <a:off x="1278450" y="732747"/>
            <a:ext cx="15731100" cy="1838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00"/>
              </a:lnSpc>
            </a:pPr>
            <a:r>
              <a:rPr lang="en-US" sz="12000">
                <a:solidFill>
                  <a:srgbClr val="1C1C1C"/>
                </a:solidFill>
                <a:latin typeface="Archivo Narrow Bold"/>
              </a:rPr>
              <a:t>I NOSTRI PARTNER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68323" y="-1597215"/>
            <a:ext cx="19556324" cy="14667243"/>
          </a:xfrm>
          <a:custGeom>
            <a:avLst/>
            <a:gdLst/>
            <a:ahLst/>
            <a:cxnLst/>
            <a:rect l="l" t="t" r="r" b="b"/>
            <a:pathLst>
              <a:path w="19556324" h="14667243">
                <a:moveTo>
                  <a:pt x="0" y="0"/>
                </a:moveTo>
                <a:lnTo>
                  <a:pt x="19556325" y="0"/>
                </a:lnTo>
                <a:lnTo>
                  <a:pt x="19556325" y="14667243"/>
                </a:lnTo>
                <a:lnTo>
                  <a:pt x="0" y="146672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3" name="Group 3"/>
          <p:cNvGrpSpPr/>
          <p:nvPr/>
        </p:nvGrpSpPr>
        <p:grpSpPr>
          <a:xfrm>
            <a:off x="2" y="8105820"/>
            <a:ext cx="18288000" cy="2181180"/>
            <a:chOff x="0" y="0"/>
            <a:chExt cx="24384000" cy="29082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2908240"/>
            </a:xfrm>
            <a:custGeom>
              <a:avLst/>
              <a:gdLst/>
              <a:ahLst/>
              <a:cxnLst/>
              <a:rect l="l" t="t" r="r" b="b"/>
              <a:pathLst>
                <a:path w="24384000" h="2908240">
                  <a:moveTo>
                    <a:pt x="0" y="0"/>
                  </a:moveTo>
                  <a:lnTo>
                    <a:pt x="24384000" y="0"/>
                  </a:lnTo>
                  <a:lnTo>
                    <a:pt x="24384000" y="2908240"/>
                  </a:lnTo>
                  <a:lnTo>
                    <a:pt x="0" y="2908240"/>
                  </a:lnTo>
                  <a:close/>
                </a:path>
              </a:pathLst>
            </a:custGeom>
            <a:solidFill>
              <a:srgbClr val="10296F"/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599700" y="3579992"/>
            <a:ext cx="11088600" cy="2468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016"/>
              </a:lnSpc>
            </a:pPr>
            <a:r>
              <a:rPr lang="en-US" sz="20258">
                <a:solidFill>
                  <a:srgbClr val="FFFFFF"/>
                </a:solidFill>
                <a:latin typeface="Arimo"/>
              </a:rPr>
              <a:t>GRAZIE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19946" y="8291535"/>
            <a:ext cx="4213200" cy="1809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399">
                <a:solidFill>
                  <a:srgbClr val="FFFFFF"/>
                </a:solidFill>
                <a:latin typeface="Archivo Narrow"/>
              </a:rPr>
              <a:t>CUS Pro Patria Milano Triathlon ASD</a:t>
            </a:r>
          </a:p>
          <a:p>
            <a:pPr algn="l">
              <a:lnSpc>
                <a:spcPts val="2879"/>
              </a:lnSpc>
            </a:pPr>
            <a:r>
              <a:rPr lang="en-US" sz="2399">
                <a:solidFill>
                  <a:srgbClr val="FFFFFF"/>
                </a:solidFill>
                <a:latin typeface="Archivo Narrow"/>
              </a:rPr>
              <a:t>Viale Sarca 205 - 20126 Milano</a:t>
            </a:r>
          </a:p>
          <a:p>
            <a:pPr algn="l">
              <a:lnSpc>
                <a:spcPts val="2879"/>
              </a:lnSpc>
            </a:pPr>
            <a:r>
              <a:rPr lang="en-US" sz="2399">
                <a:solidFill>
                  <a:srgbClr val="FFFFFF"/>
                </a:solidFill>
                <a:latin typeface="Archivo Narrow"/>
              </a:rPr>
              <a:t>Affiliata Fitri (1180)</a:t>
            </a:r>
          </a:p>
          <a:p>
            <a:pPr algn="l">
              <a:lnSpc>
                <a:spcPts val="2879"/>
              </a:lnSpc>
            </a:pPr>
            <a:r>
              <a:rPr lang="en-US" sz="2399">
                <a:solidFill>
                  <a:srgbClr val="FFFFFF"/>
                </a:solidFill>
                <a:latin typeface="Archivo Narrow"/>
              </a:rPr>
              <a:t>Affiliata FIDAL (MI077)</a:t>
            </a:r>
          </a:p>
          <a:p>
            <a:pPr algn="l">
              <a:lnSpc>
                <a:spcPts val="2879"/>
              </a:lnSpc>
            </a:pPr>
            <a:r>
              <a:rPr lang="en-US" sz="2399">
                <a:solidFill>
                  <a:srgbClr val="FFFFFF"/>
                </a:solidFill>
                <a:latin typeface="Archivo Narrow"/>
                <a:ea typeface="Archivo Narrow"/>
              </a:rPr>
              <a:t>Affiliata FCI (02°4495)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268440" y="8215335"/>
            <a:ext cx="3637489" cy="6057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829"/>
              </a:lnSpc>
            </a:pPr>
            <a:r>
              <a:rPr lang="en-US" sz="3499">
                <a:solidFill>
                  <a:srgbClr val="FFFFFF"/>
                </a:solidFill>
                <a:latin typeface="Archivo Narrow Bold"/>
              </a:rPr>
              <a:t>Contatti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287490" y="8916375"/>
            <a:ext cx="4213200" cy="108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79"/>
              </a:lnSpc>
            </a:pPr>
            <a:r>
              <a:rPr lang="en-US" sz="2399">
                <a:solidFill>
                  <a:srgbClr val="FFFFFF"/>
                </a:solidFill>
                <a:latin typeface="Archivo Narrow"/>
              </a:rPr>
              <a:t>Email: propatria@propatriatriathlon.it</a:t>
            </a:r>
          </a:p>
          <a:p>
            <a:pPr>
              <a:lnSpc>
                <a:spcPts val="2879"/>
              </a:lnSpc>
            </a:pPr>
            <a:r>
              <a:rPr lang="en-US" sz="2399">
                <a:solidFill>
                  <a:srgbClr val="FFFFFF"/>
                </a:solidFill>
                <a:latin typeface="Archivo Narrow"/>
              </a:rPr>
              <a:t>Cell. Presidente: 335 846 6652</a:t>
            </a:r>
          </a:p>
          <a:p>
            <a:pPr algn="l">
              <a:lnSpc>
                <a:spcPts val="2879"/>
              </a:lnSpc>
            </a:pPr>
            <a:endParaRPr lang="en-US" sz="2399">
              <a:solidFill>
                <a:srgbClr val="FFFFFF"/>
              </a:solidFill>
              <a:latin typeface="Archivo Narrow"/>
            </a:endParaRP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4AB39127-C0BF-3B45-53A0-8EE942805F6E}"/>
              </a:ext>
            </a:extLst>
          </p:cNvPr>
          <p:cNvSpPr/>
          <p:nvPr/>
        </p:nvSpPr>
        <p:spPr>
          <a:xfrm>
            <a:off x="16874814" y="8518230"/>
            <a:ext cx="1084275" cy="1302525"/>
          </a:xfrm>
          <a:custGeom>
            <a:avLst/>
            <a:gdLst/>
            <a:ahLst/>
            <a:cxnLst/>
            <a:rect l="l" t="t" r="r" b="b"/>
            <a:pathLst>
              <a:path w="1084275" h="1302525">
                <a:moveTo>
                  <a:pt x="0" y="0"/>
                </a:moveTo>
                <a:lnTo>
                  <a:pt x="1084274" y="0"/>
                </a:lnTo>
                <a:lnTo>
                  <a:pt x="1084274" y="1302525"/>
                </a:lnTo>
                <a:lnTo>
                  <a:pt x="0" y="13025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8260786" y="8228530"/>
            <a:ext cx="0" cy="2049687"/>
          </a:xfrm>
          <a:prstGeom prst="line">
            <a:avLst/>
          </a:prstGeom>
          <a:ln w="9525" cap="rnd">
            <a:solidFill>
              <a:srgbClr val="1F2F7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>
            <a:off x="16778138" y="8663250"/>
            <a:ext cx="1084275" cy="1302525"/>
          </a:xfrm>
          <a:custGeom>
            <a:avLst/>
            <a:gdLst/>
            <a:ahLst/>
            <a:cxnLst/>
            <a:rect l="l" t="t" r="r" b="b"/>
            <a:pathLst>
              <a:path w="1084275" h="1302525">
                <a:moveTo>
                  <a:pt x="0" y="0"/>
                </a:moveTo>
                <a:lnTo>
                  <a:pt x="1084274" y="0"/>
                </a:lnTo>
                <a:lnTo>
                  <a:pt x="1084274" y="1302525"/>
                </a:lnTo>
                <a:lnTo>
                  <a:pt x="0" y="13025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Freeform 4"/>
          <p:cNvSpPr/>
          <p:nvPr/>
        </p:nvSpPr>
        <p:spPr>
          <a:xfrm>
            <a:off x="8543188" y="-570446"/>
            <a:ext cx="9744812" cy="14602001"/>
          </a:xfrm>
          <a:custGeom>
            <a:avLst/>
            <a:gdLst/>
            <a:ahLst/>
            <a:cxnLst/>
            <a:rect l="l" t="t" r="r" b="b"/>
            <a:pathLst>
              <a:path w="9744812" h="14602001">
                <a:moveTo>
                  <a:pt x="0" y="0"/>
                </a:moveTo>
                <a:lnTo>
                  <a:pt x="9744812" y="0"/>
                </a:lnTo>
                <a:lnTo>
                  <a:pt x="9744812" y="14602001"/>
                </a:lnTo>
                <a:lnTo>
                  <a:pt x="0" y="146020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5" name="TextBox 5"/>
          <p:cNvSpPr txBox="1"/>
          <p:nvPr/>
        </p:nvSpPr>
        <p:spPr>
          <a:xfrm>
            <a:off x="1981200" y="288372"/>
            <a:ext cx="4568490" cy="1862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635"/>
              </a:lnSpc>
            </a:pPr>
            <a:r>
              <a:rPr lang="en-US" sz="12196" dirty="0">
                <a:solidFill>
                  <a:srgbClr val="1C1C1C"/>
                </a:solidFill>
                <a:latin typeface="Archivo Narrow Bold"/>
              </a:rPr>
              <a:t>INDICE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62000" y="3009900"/>
            <a:ext cx="8233979" cy="4181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6" lvl="1" indent="-302258" algn="l">
              <a:lnSpc>
                <a:spcPts val="6719"/>
              </a:lnSpc>
              <a:buFont typeface="Arial"/>
              <a:buChar char="•"/>
            </a:pPr>
            <a:r>
              <a:rPr lang="en-US" sz="2799" dirty="0">
                <a:solidFill>
                  <a:srgbClr val="1C1C1C"/>
                </a:solidFill>
                <a:latin typeface="Archivo Narrow Bold"/>
              </a:rPr>
              <a:t>Chi </a:t>
            </a:r>
            <a:r>
              <a:rPr lang="en-US" sz="2799" dirty="0" err="1">
                <a:solidFill>
                  <a:srgbClr val="1C1C1C"/>
                </a:solidFill>
                <a:latin typeface="Archivo Narrow Bold"/>
              </a:rPr>
              <a:t>siamo</a:t>
            </a:r>
            <a:r>
              <a:rPr lang="en-US" sz="2799" dirty="0">
                <a:solidFill>
                  <a:srgbClr val="1C1C1C"/>
                </a:solidFill>
                <a:latin typeface="Archivo Narrow Bold"/>
              </a:rPr>
              <a:t> </a:t>
            </a:r>
          </a:p>
          <a:p>
            <a:pPr marL="604516" lvl="1" indent="-302258" algn="l">
              <a:lnSpc>
                <a:spcPts val="6719"/>
              </a:lnSpc>
              <a:buFont typeface="Arial"/>
              <a:buChar char="•"/>
            </a:pPr>
            <a:r>
              <a:rPr lang="en-US" sz="2799" dirty="0">
                <a:solidFill>
                  <a:srgbClr val="1C1C1C"/>
                </a:solidFill>
                <a:latin typeface="Archivo Narrow Bold"/>
              </a:rPr>
              <a:t>I </a:t>
            </a:r>
            <a:r>
              <a:rPr lang="en-US" sz="2799" dirty="0" err="1">
                <a:solidFill>
                  <a:srgbClr val="1C1C1C"/>
                </a:solidFill>
                <a:latin typeface="Archivo Narrow Bold"/>
              </a:rPr>
              <a:t>nostri</a:t>
            </a:r>
            <a:r>
              <a:rPr lang="en-US" sz="2799" dirty="0">
                <a:solidFill>
                  <a:srgbClr val="1C1C1C"/>
                </a:solidFill>
                <a:latin typeface="Archivo Narrow Bold"/>
              </a:rPr>
              <a:t> </a:t>
            </a:r>
            <a:r>
              <a:rPr lang="en-US" sz="2799" dirty="0" err="1">
                <a:solidFill>
                  <a:srgbClr val="1C1C1C"/>
                </a:solidFill>
                <a:latin typeface="Archivo Narrow Bold"/>
              </a:rPr>
              <a:t>valori</a:t>
            </a:r>
            <a:endParaRPr lang="en-US" sz="2799" dirty="0">
              <a:solidFill>
                <a:srgbClr val="1C1C1C"/>
              </a:solidFill>
              <a:latin typeface="Archivo Narrow Bold"/>
            </a:endParaRPr>
          </a:p>
          <a:p>
            <a:pPr marL="604516" lvl="1" indent="-302258" algn="l">
              <a:lnSpc>
                <a:spcPts val="6719"/>
              </a:lnSpc>
              <a:buFont typeface="Arial"/>
              <a:buChar char="•"/>
            </a:pPr>
            <a:r>
              <a:rPr lang="en-US" sz="2799" dirty="0">
                <a:solidFill>
                  <a:srgbClr val="1C1C1C"/>
                </a:solidFill>
                <a:latin typeface="Archivo Narrow Bold"/>
              </a:rPr>
              <a:t> </a:t>
            </a:r>
            <a:r>
              <a:rPr lang="en-US" sz="2799" dirty="0" err="1">
                <a:solidFill>
                  <a:srgbClr val="1C1C1C"/>
                </a:solidFill>
                <a:latin typeface="Archivo Narrow Bold"/>
              </a:rPr>
              <a:t>Attività</a:t>
            </a:r>
            <a:r>
              <a:rPr lang="en-US" sz="2799" dirty="0">
                <a:solidFill>
                  <a:srgbClr val="1C1C1C"/>
                </a:solidFill>
                <a:latin typeface="Archivo Narrow Bold"/>
              </a:rPr>
              <a:t> </a:t>
            </a:r>
          </a:p>
          <a:p>
            <a:pPr marL="604516" lvl="1" indent="-302258" algn="l">
              <a:lnSpc>
                <a:spcPts val="6719"/>
              </a:lnSpc>
              <a:buFont typeface="Arial"/>
              <a:buChar char="•"/>
            </a:pPr>
            <a:r>
              <a:rPr lang="en-US" sz="2799" dirty="0">
                <a:solidFill>
                  <a:srgbClr val="1C1C1C"/>
                </a:solidFill>
                <a:latin typeface="Archivo Narrow"/>
              </a:rPr>
              <a:t> </a:t>
            </a:r>
            <a:r>
              <a:rPr lang="en-US" sz="2799" dirty="0" err="1">
                <a:solidFill>
                  <a:srgbClr val="1C1C1C"/>
                </a:solidFill>
                <a:latin typeface="Archivo Narrow Bold"/>
              </a:rPr>
              <a:t>Palmares</a:t>
            </a:r>
            <a:endParaRPr lang="en-US" sz="2799" dirty="0">
              <a:solidFill>
                <a:srgbClr val="1C1C1C"/>
              </a:solidFill>
              <a:latin typeface="Archivo Narrow Bold"/>
            </a:endParaRPr>
          </a:p>
          <a:p>
            <a:pPr marL="302258" lvl="1" algn="l">
              <a:lnSpc>
                <a:spcPts val="6719"/>
              </a:lnSpc>
            </a:pPr>
            <a:endParaRPr lang="en-US" sz="2799" dirty="0">
              <a:solidFill>
                <a:srgbClr val="1C1C1C"/>
              </a:solidFill>
              <a:latin typeface="Archivo Narrow 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3921367">
            <a:off x="16419967" y="9796950"/>
            <a:ext cx="1094035" cy="0"/>
          </a:xfrm>
          <a:prstGeom prst="line">
            <a:avLst/>
          </a:prstGeom>
          <a:ln w="9525" cap="rnd">
            <a:solidFill>
              <a:srgbClr val="01FFF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>
            <a:off x="10609062" y="-2513"/>
            <a:ext cx="6884217" cy="10315575"/>
          </a:xfrm>
          <a:custGeom>
            <a:avLst/>
            <a:gdLst/>
            <a:ahLst/>
            <a:cxnLst/>
            <a:rect l="l" t="t" r="r" b="b"/>
            <a:pathLst>
              <a:path w="6884217" h="10315575">
                <a:moveTo>
                  <a:pt x="0" y="0"/>
                </a:moveTo>
                <a:lnTo>
                  <a:pt x="6884216" y="0"/>
                </a:lnTo>
                <a:lnTo>
                  <a:pt x="6884216" y="10315575"/>
                </a:lnTo>
                <a:lnTo>
                  <a:pt x="0" y="103155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4" name="Group 4"/>
          <p:cNvGrpSpPr/>
          <p:nvPr/>
        </p:nvGrpSpPr>
        <p:grpSpPr>
          <a:xfrm>
            <a:off x="13243127" y="-39781"/>
            <a:ext cx="5250300" cy="10352843"/>
            <a:chOff x="0" y="0"/>
            <a:chExt cx="7000400" cy="137541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000367" cy="13754100"/>
            </a:xfrm>
            <a:custGeom>
              <a:avLst/>
              <a:gdLst/>
              <a:ahLst/>
              <a:cxnLst/>
              <a:rect l="l" t="t" r="r" b="b"/>
              <a:pathLst>
                <a:path w="7000367" h="13754100">
                  <a:moveTo>
                    <a:pt x="5543550" y="0"/>
                  </a:moveTo>
                  <a:lnTo>
                    <a:pt x="0" y="13754100"/>
                  </a:lnTo>
                  <a:lnTo>
                    <a:pt x="7000367" y="13735050"/>
                  </a:lnTo>
                  <a:lnTo>
                    <a:pt x="7000367" y="19050"/>
                  </a:lnTo>
                  <a:close/>
                </a:path>
              </a:pathLst>
            </a:custGeom>
            <a:solidFill>
              <a:srgbClr val="1F2F74"/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6" name="Freeform 6"/>
          <p:cNvSpPr/>
          <p:nvPr/>
        </p:nvSpPr>
        <p:spPr>
          <a:xfrm>
            <a:off x="16778138" y="8663250"/>
            <a:ext cx="1084275" cy="1302525"/>
          </a:xfrm>
          <a:custGeom>
            <a:avLst/>
            <a:gdLst/>
            <a:ahLst/>
            <a:cxnLst/>
            <a:rect l="l" t="t" r="r" b="b"/>
            <a:pathLst>
              <a:path w="1084275" h="1302525">
                <a:moveTo>
                  <a:pt x="0" y="0"/>
                </a:moveTo>
                <a:lnTo>
                  <a:pt x="1084274" y="0"/>
                </a:lnTo>
                <a:lnTo>
                  <a:pt x="1084274" y="1302525"/>
                </a:lnTo>
                <a:lnTo>
                  <a:pt x="0" y="13025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7" name="TextBox 7"/>
          <p:cNvSpPr txBox="1"/>
          <p:nvPr/>
        </p:nvSpPr>
        <p:spPr>
          <a:xfrm>
            <a:off x="1981200" y="888357"/>
            <a:ext cx="6931865" cy="1556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519"/>
              </a:lnSpc>
            </a:pPr>
            <a:r>
              <a:rPr lang="en-US" sz="12000" dirty="0">
                <a:solidFill>
                  <a:srgbClr val="1C1C1C"/>
                </a:solidFill>
                <a:latin typeface="Archivo Narrow Bold"/>
              </a:rPr>
              <a:t>CHI SIAMO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41851" y="2791760"/>
            <a:ext cx="9699132" cy="7174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11"/>
              </a:lnSpc>
            </a:pPr>
            <a:r>
              <a:rPr lang="en-US" sz="2400" dirty="0">
                <a:solidFill>
                  <a:srgbClr val="000000"/>
                </a:solidFill>
                <a:latin typeface="Archivo Narrow"/>
              </a:rPr>
              <a:t>Nel </a:t>
            </a:r>
            <a:r>
              <a:rPr lang="en-US" sz="2400" dirty="0">
                <a:solidFill>
                  <a:srgbClr val="000000"/>
                </a:solidFill>
                <a:latin typeface="Archivo Narrow Bold"/>
              </a:rPr>
              <a:t>1996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all’interno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della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prestigiosa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 Bold"/>
              </a:rPr>
              <a:t>Polisportiva</a:t>
            </a:r>
            <a:r>
              <a:rPr lang="en-US" sz="2400" dirty="0">
                <a:solidFill>
                  <a:srgbClr val="000000"/>
                </a:solidFill>
                <a:latin typeface="Archivo Narrow Bold"/>
              </a:rPr>
              <a:t> Pro Patria Milano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viene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aperta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la </a:t>
            </a:r>
            <a:r>
              <a:rPr lang="en-US" sz="2400" dirty="0" err="1">
                <a:solidFill>
                  <a:srgbClr val="000000"/>
                </a:solidFill>
                <a:latin typeface="Archivo Narrow Bold"/>
              </a:rPr>
              <a:t>sezione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Archivo Narrow Bold"/>
              </a:rPr>
              <a:t>Triathlon. </a:t>
            </a:r>
          </a:p>
          <a:p>
            <a:pPr algn="just">
              <a:lnSpc>
                <a:spcPts val="3311"/>
              </a:lnSpc>
            </a:pPr>
            <a:r>
              <a:rPr lang="en-US" sz="2400" dirty="0">
                <a:solidFill>
                  <a:srgbClr val="000000"/>
                </a:solidFill>
                <a:latin typeface="Archivo Narrow"/>
              </a:rPr>
              <a:t>La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Polisportiva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vanta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 Bold"/>
              </a:rPr>
              <a:t>prestigiosi</a:t>
            </a:r>
            <a:r>
              <a:rPr lang="en-US" sz="2400" dirty="0">
                <a:solidFill>
                  <a:srgbClr val="000000"/>
                </a:solidFill>
                <a:latin typeface="Archivo Narrow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 Bold"/>
              </a:rPr>
              <a:t>risultati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in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ambito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nazionale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ed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internazionale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e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numerosi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atleti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che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hanno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vestito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la </a:t>
            </a:r>
            <a:r>
              <a:rPr lang="en-US" sz="2400" dirty="0" err="1">
                <a:solidFill>
                  <a:srgbClr val="000000"/>
                </a:solidFill>
                <a:latin typeface="Archivo Narrow Bold"/>
              </a:rPr>
              <a:t>maglia</a:t>
            </a:r>
            <a:r>
              <a:rPr lang="en-US" sz="2400" dirty="0">
                <a:solidFill>
                  <a:srgbClr val="000000"/>
                </a:solidFill>
                <a:latin typeface="Archivo Narrow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 Bold"/>
              </a:rPr>
              <a:t>azzurra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e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vinto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medaglie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olimpiche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Nini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Beccali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– primo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oro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olimpico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a Los Angeles 1924; Alberto Cova - Oro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Olimpico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nel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1984;  Giovanni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Evangelisti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-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bronzo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olimpico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nel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1984). </a:t>
            </a:r>
          </a:p>
          <a:p>
            <a:pPr algn="just">
              <a:lnSpc>
                <a:spcPts val="3311"/>
              </a:lnSpc>
            </a:pPr>
            <a:endParaRPr lang="en-US" sz="2400" dirty="0">
              <a:solidFill>
                <a:srgbClr val="000000"/>
              </a:solidFill>
              <a:latin typeface="Archivo Narrow Bold"/>
            </a:endParaRPr>
          </a:p>
          <a:p>
            <a:pPr algn="just">
              <a:lnSpc>
                <a:spcPts val="3311"/>
              </a:lnSpc>
            </a:pPr>
            <a:r>
              <a:rPr lang="en-US" sz="2400" dirty="0">
                <a:solidFill>
                  <a:srgbClr val="000000"/>
                </a:solidFill>
                <a:latin typeface="Archivo Narrow"/>
              </a:rPr>
              <a:t>Nel </a:t>
            </a:r>
            <a:r>
              <a:rPr lang="en-US" sz="2400" dirty="0">
                <a:solidFill>
                  <a:srgbClr val="000000"/>
                </a:solidFill>
                <a:latin typeface="Archivo Narrow Bold"/>
              </a:rPr>
              <a:t>2013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dopo la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fusione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tra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la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Polisportiva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e il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Cus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Milano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nasce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 Bold"/>
              </a:rPr>
              <a:t>Cus</a:t>
            </a:r>
            <a:r>
              <a:rPr lang="en-US" sz="2400" dirty="0">
                <a:solidFill>
                  <a:srgbClr val="000000"/>
                </a:solidFill>
                <a:latin typeface="Archivo Narrow Bold"/>
              </a:rPr>
              <a:t> Pro Patria Milano Triathlon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.</a:t>
            </a:r>
          </a:p>
          <a:p>
            <a:pPr algn="just">
              <a:lnSpc>
                <a:spcPts val="3311"/>
              </a:lnSpc>
            </a:pPr>
            <a:endParaRPr lang="en-US" sz="2400" dirty="0">
              <a:solidFill>
                <a:srgbClr val="000000"/>
              </a:solidFill>
              <a:latin typeface="Archivo Narrow"/>
            </a:endParaRPr>
          </a:p>
          <a:p>
            <a:pPr algn="just">
              <a:lnSpc>
                <a:spcPts val="3311"/>
              </a:lnSpc>
            </a:pPr>
            <a:r>
              <a:rPr lang="en-US" sz="2400" dirty="0">
                <a:solidFill>
                  <a:srgbClr val="000000"/>
                </a:solidFill>
                <a:latin typeface="Archivo Narrow"/>
              </a:rPr>
              <a:t>Nel </a:t>
            </a:r>
            <a:r>
              <a:rPr lang="en-US" sz="2400" b="1" dirty="0">
                <a:solidFill>
                  <a:srgbClr val="000000"/>
                </a:solidFill>
                <a:latin typeface="Archivo Narrow"/>
              </a:rPr>
              <a:t>2015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nasce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anche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la </a:t>
            </a:r>
            <a:r>
              <a:rPr lang="en-US" sz="2400" dirty="0" err="1">
                <a:solidFill>
                  <a:srgbClr val="000000"/>
                </a:solidFill>
                <a:latin typeface="Archivo Narrow Bold"/>
              </a:rPr>
              <a:t>sezione</a:t>
            </a:r>
            <a:r>
              <a:rPr lang="en-US" sz="2400" dirty="0">
                <a:solidFill>
                  <a:srgbClr val="000000"/>
                </a:solidFill>
                <a:latin typeface="Archivo Narrow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 Bold"/>
              </a:rPr>
              <a:t>Ciclismo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affiliata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alla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Federazione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Ciclistica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Italiana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.</a:t>
            </a:r>
          </a:p>
          <a:p>
            <a:pPr algn="just">
              <a:lnSpc>
                <a:spcPts val="3311"/>
              </a:lnSpc>
            </a:pPr>
            <a:endParaRPr lang="en-US" sz="2400" dirty="0">
              <a:solidFill>
                <a:srgbClr val="000000"/>
              </a:solidFill>
              <a:latin typeface="Archivo Narrow"/>
            </a:endParaRPr>
          </a:p>
          <a:p>
            <a:pPr algn="just">
              <a:lnSpc>
                <a:spcPts val="3311"/>
              </a:lnSpc>
            </a:pP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Entrambe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le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Sezioni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Triathlon e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Ciclismo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sono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gestite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dallo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stesso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gruppo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dirigente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.</a:t>
            </a:r>
          </a:p>
          <a:p>
            <a:pPr algn="just">
              <a:lnSpc>
                <a:spcPts val="3311"/>
              </a:lnSpc>
            </a:pPr>
            <a:r>
              <a:rPr lang="en-US" sz="2400" dirty="0">
                <a:solidFill>
                  <a:srgbClr val="000000"/>
                </a:solidFill>
                <a:latin typeface="Archivo Narrow"/>
              </a:rPr>
              <a:t>La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squadra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dispone di 9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tecnici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riconosciuti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dalla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FITRI (di cui 4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laureati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in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Scienze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Motorie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) e di 2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tecnici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FCI e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collabora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con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specialisti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di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fama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nazionale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.</a:t>
            </a:r>
          </a:p>
          <a:p>
            <a:pPr algn="just">
              <a:lnSpc>
                <a:spcPts val="3311"/>
              </a:lnSpc>
            </a:pPr>
            <a:endParaRPr lang="en-US" sz="2400" dirty="0">
              <a:solidFill>
                <a:srgbClr val="000000"/>
              </a:solidFill>
              <a:latin typeface="Archivo Narrow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157424" y="-654682"/>
            <a:ext cx="7325400" cy="12575784"/>
          </a:xfrm>
          <a:custGeom>
            <a:avLst/>
            <a:gdLst/>
            <a:ahLst/>
            <a:cxnLst/>
            <a:rect l="l" t="t" r="r" b="b"/>
            <a:pathLst>
              <a:path w="7325400" h="12575784">
                <a:moveTo>
                  <a:pt x="0" y="0"/>
                </a:moveTo>
                <a:lnTo>
                  <a:pt x="7325400" y="0"/>
                </a:lnTo>
                <a:lnTo>
                  <a:pt x="7325400" y="12575784"/>
                </a:lnTo>
                <a:lnTo>
                  <a:pt x="0" y="125757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568"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3" name="Group 3"/>
          <p:cNvGrpSpPr/>
          <p:nvPr/>
        </p:nvGrpSpPr>
        <p:grpSpPr>
          <a:xfrm>
            <a:off x="13113925" y="-114300"/>
            <a:ext cx="5250275" cy="10744200"/>
            <a:chOff x="141660" y="-87235"/>
            <a:chExt cx="7000367" cy="13841335"/>
          </a:xfrm>
        </p:grpSpPr>
        <p:sp>
          <p:nvSpPr>
            <p:cNvPr id="4" name="Freeform 4"/>
            <p:cNvSpPr/>
            <p:nvPr/>
          </p:nvSpPr>
          <p:spPr>
            <a:xfrm>
              <a:off x="141660" y="-87235"/>
              <a:ext cx="7000367" cy="13841335"/>
            </a:xfrm>
            <a:custGeom>
              <a:avLst/>
              <a:gdLst/>
              <a:ahLst/>
              <a:cxnLst/>
              <a:rect l="l" t="t" r="r" b="b"/>
              <a:pathLst>
                <a:path w="7000367" h="13754100">
                  <a:moveTo>
                    <a:pt x="5543550" y="0"/>
                  </a:moveTo>
                  <a:lnTo>
                    <a:pt x="0" y="13754100"/>
                  </a:lnTo>
                  <a:lnTo>
                    <a:pt x="7000367" y="13735050"/>
                  </a:lnTo>
                  <a:lnTo>
                    <a:pt x="7000367" y="19050"/>
                  </a:lnTo>
                  <a:close/>
                </a:path>
              </a:pathLst>
            </a:custGeom>
            <a:solidFill>
              <a:srgbClr val="1F2F74"/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5" name="Freeform 5"/>
          <p:cNvSpPr/>
          <p:nvPr/>
        </p:nvSpPr>
        <p:spPr>
          <a:xfrm>
            <a:off x="16778138" y="8663250"/>
            <a:ext cx="1084275" cy="1302525"/>
          </a:xfrm>
          <a:custGeom>
            <a:avLst/>
            <a:gdLst/>
            <a:ahLst/>
            <a:cxnLst/>
            <a:rect l="l" t="t" r="r" b="b"/>
            <a:pathLst>
              <a:path w="1084275" h="1302525">
                <a:moveTo>
                  <a:pt x="0" y="0"/>
                </a:moveTo>
                <a:lnTo>
                  <a:pt x="1084274" y="0"/>
                </a:lnTo>
                <a:lnTo>
                  <a:pt x="1084274" y="1302525"/>
                </a:lnTo>
                <a:lnTo>
                  <a:pt x="0" y="13025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6" name="TextBox 6"/>
          <p:cNvSpPr txBox="1"/>
          <p:nvPr/>
        </p:nvSpPr>
        <p:spPr>
          <a:xfrm>
            <a:off x="489162" y="2158986"/>
            <a:ext cx="8884141" cy="3365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11"/>
              </a:lnSpc>
            </a:pPr>
            <a:r>
              <a:rPr lang="en-US" sz="2400" dirty="0">
                <a:solidFill>
                  <a:srgbClr val="000000"/>
                </a:solidFill>
                <a:latin typeface="Archivo Narrow"/>
              </a:rPr>
              <a:t>Da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oltre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10 anni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siamo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la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società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con </a:t>
            </a:r>
            <a:r>
              <a:rPr lang="en-US" sz="2400" dirty="0">
                <a:solidFill>
                  <a:srgbClr val="000000"/>
                </a:solidFill>
                <a:latin typeface="Archivo Narrow Bold"/>
              </a:rPr>
              <a:t>il </a:t>
            </a:r>
            <a:r>
              <a:rPr lang="en-US" sz="2400" dirty="0" err="1">
                <a:solidFill>
                  <a:srgbClr val="000000"/>
                </a:solidFill>
                <a:latin typeface="Archivo Narrow Bold"/>
              </a:rPr>
              <a:t>maggior</a:t>
            </a:r>
            <a:r>
              <a:rPr lang="en-US" sz="2400" dirty="0">
                <a:solidFill>
                  <a:srgbClr val="000000"/>
                </a:solidFill>
                <a:latin typeface="Archivo Narrow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 Bold"/>
              </a:rPr>
              <a:t>numero</a:t>
            </a:r>
            <a:r>
              <a:rPr lang="en-US" sz="2400" dirty="0">
                <a:solidFill>
                  <a:srgbClr val="000000"/>
                </a:solidFill>
                <a:latin typeface="Archivo Narrow Bold"/>
              </a:rPr>
              <a:t> di </a:t>
            </a:r>
            <a:r>
              <a:rPr lang="en-US" sz="2400" dirty="0" err="1">
                <a:solidFill>
                  <a:srgbClr val="000000"/>
                </a:solidFill>
                <a:latin typeface="Archivo Narrow Bold"/>
              </a:rPr>
              <a:t>tesserati</a:t>
            </a:r>
            <a:r>
              <a:rPr lang="en-US" sz="2400" dirty="0">
                <a:solidFill>
                  <a:srgbClr val="000000"/>
                </a:solidFill>
                <a:latin typeface="Archivo Narrow Bold"/>
              </a:rPr>
              <a:t> e </a:t>
            </a:r>
            <a:r>
              <a:rPr lang="en-US" sz="2400" dirty="0" err="1">
                <a:solidFill>
                  <a:srgbClr val="000000"/>
                </a:solidFill>
                <a:latin typeface="Archivo Narrow Bold"/>
              </a:rPr>
              <a:t>tesserate</a:t>
            </a:r>
            <a:r>
              <a:rPr lang="en-US" sz="2400" dirty="0">
                <a:solidFill>
                  <a:srgbClr val="000000"/>
                </a:solidFill>
                <a:latin typeface="Archivo Narrow Bold"/>
              </a:rPr>
              <a:t> in Italia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Archivo Narrow Bold"/>
              </a:rPr>
              <a:t>300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nel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2023 (75%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Uomini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e 25% Donne).</a:t>
            </a:r>
          </a:p>
          <a:p>
            <a:pPr algn="just">
              <a:lnSpc>
                <a:spcPts val="3311"/>
              </a:lnSpc>
            </a:pPr>
            <a:endParaRPr lang="en-US" sz="2400" dirty="0">
              <a:solidFill>
                <a:srgbClr val="000000"/>
              </a:solidFill>
              <a:latin typeface="Archivo Narrow"/>
            </a:endParaRPr>
          </a:p>
          <a:p>
            <a:pPr algn="just">
              <a:lnSpc>
                <a:spcPts val="3311"/>
              </a:lnSpc>
            </a:pPr>
            <a:r>
              <a:rPr lang="en-US" sz="2400" dirty="0">
                <a:solidFill>
                  <a:srgbClr val="000000"/>
                </a:solidFill>
                <a:latin typeface="Archivo Narrow"/>
              </a:rPr>
              <a:t>La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società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è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Archivo Narrow Bold"/>
              </a:rPr>
              <a:t>partner con </a:t>
            </a:r>
            <a:r>
              <a:rPr lang="en-US" sz="2400" dirty="0" err="1">
                <a:solidFill>
                  <a:srgbClr val="000000"/>
                </a:solidFill>
                <a:latin typeface="Archivo Narrow Bold"/>
              </a:rPr>
              <a:t>Loano</a:t>
            </a:r>
            <a:r>
              <a:rPr lang="en-US" sz="2400" dirty="0">
                <a:solidFill>
                  <a:srgbClr val="000000"/>
                </a:solidFill>
                <a:latin typeface="Archivo Narrow Bold"/>
              </a:rPr>
              <a:t> triathlon </a:t>
            </a:r>
            <a:r>
              <a:rPr lang="en-US" sz="2400" dirty="0" err="1">
                <a:solidFill>
                  <a:srgbClr val="000000"/>
                </a:solidFill>
                <a:latin typeface="Archivo Narrow Bold"/>
              </a:rPr>
              <a:t>dell’organizzazione</a:t>
            </a:r>
            <a:r>
              <a:rPr lang="en-US" sz="2400" dirty="0">
                <a:solidFill>
                  <a:srgbClr val="000000"/>
                </a:solidFill>
                <a:latin typeface="Archivo Narrow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 Bold"/>
              </a:rPr>
              <a:t>dei</a:t>
            </a:r>
            <a:r>
              <a:rPr lang="en-US" sz="2400" dirty="0">
                <a:solidFill>
                  <a:srgbClr val="000000"/>
                </a:solidFill>
                <a:latin typeface="Archivo Narrow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 Bold"/>
              </a:rPr>
              <a:t>Campionati</a:t>
            </a:r>
            <a:r>
              <a:rPr lang="en-US" sz="2400" dirty="0">
                <a:solidFill>
                  <a:srgbClr val="000000"/>
                </a:solidFill>
                <a:latin typeface="Archivo Narrow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 Bold"/>
              </a:rPr>
              <a:t>Italiani</a:t>
            </a:r>
            <a:r>
              <a:rPr lang="en-US" sz="2400" dirty="0">
                <a:solidFill>
                  <a:srgbClr val="000000"/>
                </a:solidFill>
                <a:latin typeface="Archivo Narrow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 Bold"/>
              </a:rPr>
              <a:t>Universitari</a:t>
            </a:r>
            <a:r>
              <a:rPr lang="en-US" sz="2400" dirty="0">
                <a:solidFill>
                  <a:srgbClr val="000000"/>
                </a:solidFill>
                <a:latin typeface="Archivo Narrow Bold"/>
              </a:rPr>
              <a:t> 2023 e lo </a:t>
            </a:r>
            <a:r>
              <a:rPr lang="en-US" sz="2400" dirty="0" err="1">
                <a:solidFill>
                  <a:srgbClr val="000000"/>
                </a:solidFill>
                <a:latin typeface="Archivo Narrow Bold"/>
              </a:rPr>
              <a:t>sarà</a:t>
            </a:r>
            <a:r>
              <a:rPr lang="en-US" sz="2400" dirty="0">
                <a:solidFill>
                  <a:srgbClr val="000000"/>
                </a:solidFill>
                <a:latin typeface="Archivo Narrow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 Bold"/>
              </a:rPr>
              <a:t>anche</a:t>
            </a:r>
            <a:r>
              <a:rPr lang="en-US" sz="2400" dirty="0">
                <a:solidFill>
                  <a:srgbClr val="000000"/>
                </a:solidFill>
                <a:latin typeface="Archivo Narrow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 Bold"/>
              </a:rPr>
              <a:t>nel</a:t>
            </a:r>
            <a:r>
              <a:rPr lang="en-US" sz="2400" dirty="0">
                <a:solidFill>
                  <a:srgbClr val="000000"/>
                </a:solidFill>
                <a:latin typeface="Archivo Narrow Bold"/>
              </a:rPr>
              <a:t> 2024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. </a:t>
            </a:r>
          </a:p>
          <a:p>
            <a:pPr algn="just">
              <a:lnSpc>
                <a:spcPts val="3311"/>
              </a:lnSpc>
            </a:pP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Inoltre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dal 2023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organizziamo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, con il nostro partner BCC Milano, il </a:t>
            </a:r>
            <a:r>
              <a:rPr lang="en-US" sz="2400" dirty="0" err="1">
                <a:solidFill>
                  <a:srgbClr val="000000"/>
                </a:solidFill>
                <a:latin typeface="Archivo Narrow Bold"/>
              </a:rPr>
              <a:t>campionato</a:t>
            </a:r>
            <a:r>
              <a:rPr lang="en-US" sz="2400" dirty="0">
                <a:solidFill>
                  <a:srgbClr val="000000"/>
                </a:solidFill>
                <a:latin typeface="Archivo Narrow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 Bold"/>
              </a:rPr>
              <a:t>sociale</a:t>
            </a:r>
            <a:r>
              <a:rPr lang="en-US" sz="2400" dirty="0">
                <a:solidFill>
                  <a:srgbClr val="000000"/>
                </a:solidFill>
                <a:latin typeface="Archivo Narrow Bold"/>
              </a:rPr>
              <a:t> BCC Milano Grand Prix,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un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circuito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di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gare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volto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a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favorire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la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partecipazione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alle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gare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premiando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chi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aiuta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le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classifiche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societare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89162" y="1090420"/>
            <a:ext cx="8385844" cy="1043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79"/>
              </a:lnSpc>
            </a:pPr>
            <a:r>
              <a:rPr lang="en-US" sz="7999" dirty="0" err="1">
                <a:solidFill>
                  <a:srgbClr val="1C1C1C"/>
                </a:solidFill>
                <a:latin typeface="Archivo Narrow Bold"/>
              </a:rPr>
              <a:t>Sezione</a:t>
            </a:r>
            <a:r>
              <a:rPr lang="en-US" sz="7999" dirty="0">
                <a:solidFill>
                  <a:srgbClr val="1C1C1C"/>
                </a:solidFill>
                <a:latin typeface="Archivo Narrow Bold"/>
              </a:rPr>
              <a:t> Triathlon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89162" y="6045463"/>
            <a:ext cx="8654838" cy="1047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79"/>
              </a:lnSpc>
            </a:pPr>
            <a:r>
              <a:rPr lang="en-US" sz="7999" dirty="0" err="1">
                <a:solidFill>
                  <a:srgbClr val="1C1C1C"/>
                </a:solidFill>
                <a:latin typeface="Archivo Narrow Bold"/>
              </a:rPr>
              <a:t>Sezione</a:t>
            </a:r>
            <a:r>
              <a:rPr lang="en-US" sz="7999" dirty="0">
                <a:solidFill>
                  <a:srgbClr val="1C1C1C"/>
                </a:solidFill>
                <a:latin typeface="Archivo Narrow Bold"/>
              </a:rPr>
              <a:t> </a:t>
            </a:r>
            <a:r>
              <a:rPr lang="en-US" sz="7999" dirty="0" err="1">
                <a:solidFill>
                  <a:srgbClr val="1C1C1C"/>
                </a:solidFill>
                <a:latin typeface="Archivo Narrow Bold"/>
              </a:rPr>
              <a:t>Ciclismo</a:t>
            </a:r>
            <a:endParaRPr lang="en-US" sz="7999" dirty="0">
              <a:solidFill>
                <a:srgbClr val="1C1C1C"/>
              </a:solidFill>
              <a:latin typeface="Archivo Narrow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89162" y="7045410"/>
            <a:ext cx="8884141" cy="2592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Archivo Narrow"/>
              </a:rPr>
              <a:t>La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sezione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conta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già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oltre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Archivo Narrow Bold"/>
              </a:rPr>
              <a:t>100 </a:t>
            </a:r>
            <a:r>
              <a:rPr lang="en-US" sz="2400" dirty="0" err="1">
                <a:solidFill>
                  <a:srgbClr val="000000"/>
                </a:solidFill>
                <a:latin typeface="Archivo Narrow Bold"/>
              </a:rPr>
              <a:t>iscrizioni</a:t>
            </a:r>
            <a:r>
              <a:rPr lang="en-US" sz="2400" dirty="0">
                <a:solidFill>
                  <a:srgbClr val="000000"/>
                </a:solidFill>
                <a:latin typeface="Archivo Narrow Bold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in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tutte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le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categorie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di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età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e un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attivo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e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numeroso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gruppo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femminile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. </a:t>
            </a:r>
          </a:p>
          <a:p>
            <a:pPr algn="just">
              <a:lnSpc>
                <a:spcPts val="3359"/>
              </a:lnSpc>
              <a:spcBef>
                <a:spcPct val="0"/>
              </a:spcBef>
            </a:pPr>
            <a:endParaRPr lang="en-US" sz="2400" dirty="0">
              <a:solidFill>
                <a:srgbClr val="000000"/>
              </a:solidFill>
              <a:latin typeface="Archivo Narrow"/>
            </a:endParaRPr>
          </a:p>
          <a:p>
            <a:pPr algn="just">
              <a:lnSpc>
                <a:spcPts val="3359"/>
              </a:lnSpc>
              <a:spcBef>
                <a:spcPct val="0"/>
              </a:spcBef>
            </a:pP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Abbiamo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organizzato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nel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2016 e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nel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2017 </a:t>
            </a:r>
            <a:r>
              <a:rPr lang="en-US" sz="2400" dirty="0" err="1">
                <a:solidFill>
                  <a:srgbClr val="000000"/>
                </a:solidFill>
                <a:latin typeface="Archivo Narrow Bold"/>
              </a:rPr>
              <a:t>gare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di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promozione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giovanile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in </a:t>
            </a:r>
            <a:r>
              <a:rPr lang="en-US" sz="2400" dirty="0" err="1">
                <a:solidFill>
                  <a:srgbClr val="000000"/>
                </a:solidFill>
                <a:latin typeface="Archivo Narrow Bold"/>
              </a:rPr>
              <a:t>collaborazione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con il </a:t>
            </a:r>
            <a:r>
              <a:rPr lang="en-US" sz="2400" dirty="0" err="1">
                <a:solidFill>
                  <a:srgbClr val="000000"/>
                </a:solidFill>
                <a:latin typeface="Archivo Narrow Bold"/>
              </a:rPr>
              <a:t>Comitato</a:t>
            </a:r>
            <a:r>
              <a:rPr lang="en-US" sz="2400" dirty="0">
                <a:solidFill>
                  <a:srgbClr val="000000"/>
                </a:solidFill>
                <a:latin typeface="Archivo Narrow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 Bold"/>
              </a:rPr>
              <a:t>Provinciale</a:t>
            </a:r>
            <a:r>
              <a:rPr lang="en-US" sz="2400" dirty="0">
                <a:solidFill>
                  <a:srgbClr val="000000"/>
                </a:solidFill>
                <a:latin typeface="Archivo Narrow Bold"/>
              </a:rPr>
              <a:t> FCI Milano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Partecipiamo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in modo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costante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e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numeroso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 alle </a:t>
            </a:r>
            <a:r>
              <a:rPr lang="en-US" sz="2400" dirty="0">
                <a:solidFill>
                  <a:srgbClr val="000000"/>
                </a:solidFill>
                <a:latin typeface="Archivo Narrow Bold"/>
              </a:rPr>
              <a:t>Gran </a:t>
            </a:r>
            <a:r>
              <a:rPr lang="en-US" sz="2400" dirty="0" err="1">
                <a:solidFill>
                  <a:srgbClr val="000000"/>
                </a:solidFill>
                <a:latin typeface="Archivo Narrow Bold"/>
              </a:rPr>
              <a:t>Fondo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di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tutto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il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nord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Italia e non solo.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0970505" y="-109453"/>
            <a:ext cx="6499152" cy="10858750"/>
          </a:xfrm>
          <a:custGeom>
            <a:avLst/>
            <a:gdLst/>
            <a:ahLst/>
            <a:cxnLst/>
            <a:rect l="l" t="t" r="r" b="b"/>
            <a:pathLst>
              <a:path w="6499152" h="10858750">
                <a:moveTo>
                  <a:pt x="6499152" y="0"/>
                </a:moveTo>
                <a:lnTo>
                  <a:pt x="0" y="0"/>
                </a:lnTo>
                <a:lnTo>
                  <a:pt x="0" y="10858750"/>
                </a:lnTo>
                <a:lnTo>
                  <a:pt x="6499152" y="10858750"/>
                </a:lnTo>
                <a:lnTo>
                  <a:pt x="6499152" y="0"/>
                </a:lnTo>
                <a:close/>
              </a:path>
            </a:pathLst>
          </a:custGeom>
          <a:blipFill>
            <a:blip r:embed="rId3"/>
            <a:stretch>
              <a:fillRect t="-9925" r="-35847" b="-11908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AutoShape 3"/>
          <p:cNvSpPr/>
          <p:nvPr/>
        </p:nvSpPr>
        <p:spPr>
          <a:xfrm rot="3921367">
            <a:off x="16419967" y="9796950"/>
            <a:ext cx="1094035" cy="0"/>
          </a:xfrm>
          <a:prstGeom prst="line">
            <a:avLst/>
          </a:prstGeom>
          <a:ln w="9525" cap="rnd">
            <a:solidFill>
              <a:srgbClr val="01FFF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it-IT"/>
          </a:p>
        </p:txBody>
      </p:sp>
      <p:sp>
        <p:nvSpPr>
          <p:cNvPr id="4" name="Freeform 4"/>
          <p:cNvSpPr/>
          <p:nvPr/>
        </p:nvSpPr>
        <p:spPr>
          <a:xfrm>
            <a:off x="16778138" y="8663250"/>
            <a:ext cx="1084275" cy="1302525"/>
          </a:xfrm>
          <a:custGeom>
            <a:avLst/>
            <a:gdLst/>
            <a:ahLst/>
            <a:cxnLst/>
            <a:rect l="l" t="t" r="r" b="b"/>
            <a:pathLst>
              <a:path w="1084275" h="1302525">
                <a:moveTo>
                  <a:pt x="0" y="0"/>
                </a:moveTo>
                <a:lnTo>
                  <a:pt x="1084274" y="0"/>
                </a:lnTo>
                <a:lnTo>
                  <a:pt x="1084274" y="1302525"/>
                </a:lnTo>
                <a:lnTo>
                  <a:pt x="0" y="13025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5" name="TextBox 5"/>
          <p:cNvSpPr txBox="1"/>
          <p:nvPr/>
        </p:nvSpPr>
        <p:spPr>
          <a:xfrm>
            <a:off x="281741" y="1221432"/>
            <a:ext cx="10137927" cy="2022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79"/>
              </a:lnSpc>
            </a:pPr>
            <a:r>
              <a:rPr lang="en-US" sz="7999" dirty="0" err="1">
                <a:solidFill>
                  <a:srgbClr val="1C1C1C"/>
                </a:solidFill>
                <a:latin typeface="Archivo Narrow Bold"/>
              </a:rPr>
              <a:t>Sezione</a:t>
            </a:r>
            <a:r>
              <a:rPr lang="en-US" sz="7999" dirty="0">
                <a:solidFill>
                  <a:srgbClr val="1C1C1C"/>
                </a:solidFill>
                <a:latin typeface="Archivo Narrow Bold"/>
              </a:rPr>
              <a:t> Paratriathlon e </a:t>
            </a:r>
            <a:r>
              <a:rPr lang="en-US" sz="7999" dirty="0" err="1">
                <a:solidFill>
                  <a:srgbClr val="1C1C1C"/>
                </a:solidFill>
                <a:latin typeface="Archivo Narrow Bold"/>
              </a:rPr>
              <a:t>Paraciclismo</a:t>
            </a:r>
            <a:endParaRPr lang="en-US" sz="7999" dirty="0">
              <a:solidFill>
                <a:srgbClr val="1C1C1C"/>
              </a:solidFill>
              <a:latin typeface="Archivo Narrow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81741" y="3642279"/>
            <a:ext cx="10197326" cy="5208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400" dirty="0">
                <a:solidFill>
                  <a:srgbClr val="1C1C1C"/>
                </a:solidFill>
                <a:latin typeface="Archivo Narrow"/>
              </a:rPr>
              <a:t>Dal </a:t>
            </a:r>
            <a:r>
              <a:rPr lang="en-US" sz="2400" dirty="0">
                <a:solidFill>
                  <a:srgbClr val="1C1C1C"/>
                </a:solidFill>
                <a:latin typeface="Archivo Narrow Bold"/>
              </a:rPr>
              <a:t>2018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 il nostro </a:t>
            </a:r>
            <a:r>
              <a:rPr lang="en-US" sz="2400" dirty="0" err="1">
                <a:solidFill>
                  <a:srgbClr val="1C1C1C"/>
                </a:solidFill>
                <a:latin typeface="Archivo Narrow Bold"/>
              </a:rPr>
              <a:t>impegno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Archivo Narrow Bold"/>
              </a:rPr>
              <a:t>sociale</a:t>
            </a:r>
            <a:r>
              <a:rPr lang="en-US" sz="2400" dirty="0">
                <a:solidFill>
                  <a:srgbClr val="1C1C1C"/>
                </a:solidFill>
                <a:latin typeface="Archivo Narrow Bold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Archivo Narrow"/>
              </a:rPr>
              <a:t>si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Archivo Narrow"/>
              </a:rPr>
              <a:t>è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Archivo Narrow"/>
              </a:rPr>
              <a:t>rivolto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Archivo Narrow"/>
              </a:rPr>
              <a:t>anche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Archivo Narrow Bold"/>
              </a:rPr>
              <a:t>all’inserimento</a:t>
            </a:r>
            <a:r>
              <a:rPr lang="en-US" sz="2400" dirty="0">
                <a:solidFill>
                  <a:srgbClr val="1C1C1C"/>
                </a:solidFill>
                <a:latin typeface="Archivo Narrow Bold"/>
              </a:rPr>
              <a:t> di </a:t>
            </a:r>
            <a:r>
              <a:rPr lang="en-US" sz="2400" dirty="0" err="1">
                <a:solidFill>
                  <a:srgbClr val="1C1C1C"/>
                </a:solidFill>
                <a:latin typeface="Archivo Narrow Bold"/>
              </a:rPr>
              <a:t>atleti</a:t>
            </a:r>
            <a:r>
              <a:rPr lang="en-US" sz="2400" dirty="0">
                <a:solidFill>
                  <a:srgbClr val="1C1C1C"/>
                </a:solidFill>
                <a:latin typeface="Archivo Narrow Bold"/>
              </a:rPr>
              <a:t> e </a:t>
            </a:r>
            <a:r>
              <a:rPr lang="en-US" sz="2400" dirty="0" err="1">
                <a:solidFill>
                  <a:srgbClr val="1C1C1C"/>
                </a:solidFill>
                <a:latin typeface="Archivo Narrow Bold"/>
              </a:rPr>
              <a:t>atlete</a:t>
            </a:r>
            <a:r>
              <a:rPr lang="en-US" sz="2400" dirty="0">
                <a:solidFill>
                  <a:srgbClr val="1C1C1C"/>
                </a:solidFill>
                <a:latin typeface="Archivo Narrow Bold"/>
              </a:rPr>
              <a:t> con </a:t>
            </a:r>
            <a:r>
              <a:rPr lang="en-US" sz="2400" dirty="0" err="1">
                <a:solidFill>
                  <a:srgbClr val="1C1C1C"/>
                </a:solidFill>
                <a:latin typeface="Archivo Narrow Bold"/>
              </a:rPr>
              <a:t>disabilità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Archivo Narrow"/>
              </a:rPr>
              <a:t>fisiche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 e </a:t>
            </a:r>
            <a:r>
              <a:rPr lang="en-US" sz="2400" dirty="0" err="1">
                <a:solidFill>
                  <a:srgbClr val="1C1C1C"/>
                </a:solidFill>
                <a:latin typeface="Archivo Narrow"/>
              </a:rPr>
              <a:t>sensoriali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Archivo Narrow"/>
              </a:rPr>
              <a:t>sia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Archivo Narrow"/>
              </a:rPr>
              <a:t>nel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 triathlon </a:t>
            </a:r>
            <a:r>
              <a:rPr lang="en-US" sz="2400" dirty="0" err="1">
                <a:solidFill>
                  <a:srgbClr val="1C1C1C"/>
                </a:solidFill>
                <a:latin typeface="Archivo Narrow"/>
              </a:rPr>
              <a:t>che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Archivo Narrow"/>
              </a:rPr>
              <a:t>nel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Archivo Narrow"/>
              </a:rPr>
              <a:t>ciclismo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.</a:t>
            </a:r>
          </a:p>
          <a:p>
            <a:pPr algn="just">
              <a:lnSpc>
                <a:spcPts val="3359"/>
              </a:lnSpc>
            </a:pPr>
            <a:endParaRPr lang="en-US" sz="2400" dirty="0">
              <a:solidFill>
                <a:srgbClr val="1C1C1C"/>
              </a:solidFill>
              <a:latin typeface="Archivo Narrow"/>
            </a:endParaRPr>
          </a:p>
          <a:p>
            <a:pPr algn="just">
              <a:lnSpc>
                <a:spcPts val="3359"/>
              </a:lnSpc>
              <a:spcBef>
                <a:spcPct val="0"/>
              </a:spcBef>
            </a:pPr>
            <a:r>
              <a:rPr lang="en-US" sz="2400" dirty="0" err="1">
                <a:solidFill>
                  <a:srgbClr val="1C1C1C"/>
                </a:solidFill>
                <a:latin typeface="Archivo Narrow"/>
              </a:rPr>
              <a:t>Attualmente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Archivo Narrow"/>
              </a:rPr>
              <a:t>sono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 quattro </a:t>
            </a:r>
            <a:r>
              <a:rPr lang="en-US" sz="2400" dirty="0" err="1">
                <a:solidFill>
                  <a:srgbClr val="1C1C1C"/>
                </a:solidFill>
                <a:latin typeface="Archivo Narrow"/>
              </a:rPr>
              <a:t>gli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Archivo Narrow"/>
              </a:rPr>
              <a:t>atleti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Archivo Narrow"/>
              </a:rPr>
              <a:t>che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Archivo Narrow"/>
              </a:rPr>
              <a:t>seguiamo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 con </a:t>
            </a:r>
            <a:r>
              <a:rPr lang="en-US" sz="2400" dirty="0" err="1">
                <a:solidFill>
                  <a:srgbClr val="1C1C1C"/>
                </a:solidFill>
                <a:latin typeface="Archivo Narrow"/>
              </a:rPr>
              <a:t>regolarità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Archivo Narrow"/>
              </a:rPr>
              <a:t>nel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 Triathlon. </a:t>
            </a:r>
            <a:r>
              <a:rPr lang="en-US" sz="2400" dirty="0" err="1">
                <a:solidFill>
                  <a:srgbClr val="1C1C1C"/>
                </a:solidFill>
                <a:latin typeface="Archivo Narrow"/>
              </a:rPr>
              <a:t>Abbiamo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Archivo Narrow"/>
              </a:rPr>
              <a:t>aperto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Archivo Narrow"/>
              </a:rPr>
              <a:t>numerose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 </a:t>
            </a:r>
            <a:r>
              <a:rPr lang="en-US" sz="2400" dirty="0">
                <a:solidFill>
                  <a:srgbClr val="1C1C1C"/>
                </a:solidFill>
                <a:latin typeface="Archivo Narrow Bold"/>
              </a:rPr>
              <a:t>partnership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 con </a:t>
            </a:r>
            <a:r>
              <a:rPr lang="en-US" sz="2400" dirty="0" err="1">
                <a:solidFill>
                  <a:srgbClr val="1C1C1C"/>
                </a:solidFill>
                <a:latin typeface="Archivo Narrow"/>
              </a:rPr>
              <a:t>associazioni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 e con la </a:t>
            </a:r>
            <a:r>
              <a:rPr lang="en-US" sz="2400" dirty="0" err="1">
                <a:solidFill>
                  <a:srgbClr val="1C1C1C"/>
                </a:solidFill>
                <a:latin typeface="Archivo Narrow"/>
              </a:rPr>
              <a:t>Federazione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Archivo Narrow"/>
              </a:rPr>
              <a:t>Italiana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 Triathlon, </a:t>
            </a:r>
            <a:r>
              <a:rPr lang="en-US" sz="2400" dirty="0" err="1">
                <a:solidFill>
                  <a:srgbClr val="1C1C1C"/>
                </a:solidFill>
                <a:latin typeface="Archivo Narrow"/>
              </a:rPr>
              <a:t>confermate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Archivo Narrow"/>
              </a:rPr>
              <a:t>dalla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Archivo Narrow Bold"/>
              </a:rPr>
              <a:t>targa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Archivo Narrow"/>
              </a:rPr>
              <a:t>che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 ci </a:t>
            </a:r>
            <a:r>
              <a:rPr lang="en-US" sz="2400" dirty="0" err="1">
                <a:solidFill>
                  <a:srgbClr val="1C1C1C"/>
                </a:solidFill>
                <a:latin typeface="Archivo Narrow"/>
              </a:rPr>
              <a:t>è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Archivo Narrow"/>
              </a:rPr>
              <a:t>stata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Archivo Narrow"/>
              </a:rPr>
              <a:t>consegnata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 a fine </a:t>
            </a:r>
            <a:r>
              <a:rPr lang="en-US" sz="2400" dirty="0">
                <a:solidFill>
                  <a:srgbClr val="1C1C1C"/>
                </a:solidFill>
                <a:latin typeface="Archivo Narrow Bold"/>
              </a:rPr>
              <a:t>2022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 </a:t>
            </a:r>
            <a:r>
              <a:rPr lang="en-US" sz="2400" dirty="0">
                <a:solidFill>
                  <a:srgbClr val="1C1C1C"/>
                </a:solidFill>
                <a:latin typeface="Archivo Narrow Bold"/>
              </a:rPr>
              <a:t>per </a:t>
            </a:r>
            <a:r>
              <a:rPr lang="en-US" sz="2400" dirty="0" err="1">
                <a:solidFill>
                  <a:srgbClr val="1C1C1C"/>
                </a:solidFill>
                <a:latin typeface="Archivo Narrow Bold"/>
              </a:rPr>
              <a:t>l’impegno</a:t>
            </a:r>
            <a:r>
              <a:rPr lang="en-US" sz="2400" dirty="0">
                <a:solidFill>
                  <a:srgbClr val="1C1C1C"/>
                </a:solidFill>
                <a:latin typeface="Archivo Narrow Bold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Archivo Narrow Bold"/>
              </a:rPr>
              <a:t>prestato</a:t>
            </a:r>
            <a:r>
              <a:rPr lang="en-US" sz="2400" dirty="0">
                <a:solidFill>
                  <a:srgbClr val="1C1C1C"/>
                </a:solidFill>
                <a:latin typeface="Archivo Narrow Bold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Archivo Narrow Bold"/>
              </a:rPr>
              <a:t>nel</a:t>
            </a:r>
            <a:r>
              <a:rPr lang="en-US" sz="2400" dirty="0">
                <a:solidFill>
                  <a:srgbClr val="1C1C1C"/>
                </a:solidFill>
                <a:latin typeface="Archivo Narrow Bold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Archivo Narrow Bold"/>
              </a:rPr>
              <a:t>settore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.</a:t>
            </a:r>
          </a:p>
          <a:p>
            <a:pPr algn="just">
              <a:lnSpc>
                <a:spcPts val="3359"/>
              </a:lnSpc>
              <a:spcBef>
                <a:spcPct val="0"/>
              </a:spcBef>
            </a:pPr>
            <a:endParaRPr lang="en-US" sz="2400" dirty="0">
              <a:solidFill>
                <a:srgbClr val="1C1C1C"/>
              </a:solidFill>
              <a:latin typeface="Archivo Narrow"/>
            </a:endParaRPr>
          </a:p>
          <a:p>
            <a:pPr algn="just">
              <a:lnSpc>
                <a:spcPts val="3359"/>
              </a:lnSpc>
              <a:spcBef>
                <a:spcPct val="0"/>
              </a:spcBef>
            </a:pPr>
            <a:r>
              <a:rPr lang="en-US" sz="2400" dirty="0">
                <a:solidFill>
                  <a:srgbClr val="1C1C1C"/>
                </a:solidFill>
                <a:latin typeface="Archivo Narrow"/>
              </a:rPr>
              <a:t>Con il </a:t>
            </a:r>
            <a:r>
              <a:rPr lang="en-US" sz="2400" dirty="0" err="1">
                <a:solidFill>
                  <a:srgbClr val="1C1C1C"/>
                </a:solidFill>
                <a:latin typeface="Archivo Narrow"/>
              </a:rPr>
              <a:t>desiderio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 di </a:t>
            </a:r>
            <a:r>
              <a:rPr lang="en-US" sz="2400" dirty="0" err="1">
                <a:solidFill>
                  <a:srgbClr val="1C1C1C"/>
                </a:solidFill>
                <a:latin typeface="Archivo Narrow"/>
              </a:rPr>
              <a:t>ampliare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Archivo Narrow"/>
              </a:rPr>
              <a:t>i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 numeri, </a:t>
            </a:r>
            <a:r>
              <a:rPr lang="en-US" sz="2400" dirty="0" err="1">
                <a:solidFill>
                  <a:srgbClr val="1C1C1C"/>
                </a:solidFill>
                <a:latin typeface="Archivo Narrow"/>
              </a:rPr>
              <a:t>abbiamo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Archivo Narrow"/>
              </a:rPr>
              <a:t>dedicato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Archivo Narrow"/>
              </a:rPr>
              <a:t>alla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Archivo Narrow"/>
              </a:rPr>
              <a:t>nuova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Archivo Narrow"/>
              </a:rPr>
              <a:t>sezione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 un </a:t>
            </a:r>
            <a:r>
              <a:rPr lang="en-US" sz="2400" dirty="0" err="1">
                <a:solidFill>
                  <a:srgbClr val="1C1C1C"/>
                </a:solidFill>
                <a:latin typeface="Archivo Narrow Bold"/>
              </a:rPr>
              <a:t>allenatore</a:t>
            </a:r>
            <a:r>
              <a:rPr lang="en-US" sz="2400" dirty="0">
                <a:solidFill>
                  <a:srgbClr val="1C1C1C"/>
                </a:solidFill>
                <a:latin typeface="Archivo Narrow Bold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Archivo Narrow Bold"/>
              </a:rPr>
              <a:t>laureato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 in </a:t>
            </a:r>
            <a:r>
              <a:rPr lang="en-US" sz="2400" dirty="0" err="1">
                <a:solidFill>
                  <a:srgbClr val="1C1C1C"/>
                </a:solidFill>
                <a:latin typeface="Archivo Narrow"/>
              </a:rPr>
              <a:t>scienze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Archivo Narrow"/>
              </a:rPr>
              <a:t>motorie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 e </a:t>
            </a:r>
            <a:r>
              <a:rPr lang="en-US" sz="2400" dirty="0" err="1">
                <a:solidFill>
                  <a:srgbClr val="1C1C1C"/>
                </a:solidFill>
                <a:latin typeface="Archivo Narrow Bold"/>
              </a:rPr>
              <a:t>specializzando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 in </a:t>
            </a:r>
            <a:r>
              <a:rPr lang="en-US" sz="2400" dirty="0" err="1">
                <a:solidFill>
                  <a:srgbClr val="1C1C1C"/>
                </a:solidFill>
                <a:latin typeface="Archivo Narrow"/>
              </a:rPr>
              <a:t>questo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 campo.</a:t>
            </a:r>
          </a:p>
          <a:p>
            <a:pPr algn="just">
              <a:lnSpc>
                <a:spcPts val="3359"/>
              </a:lnSpc>
              <a:spcBef>
                <a:spcPct val="0"/>
              </a:spcBef>
            </a:pPr>
            <a:endParaRPr lang="en-US" sz="2400" dirty="0">
              <a:solidFill>
                <a:srgbClr val="1C1C1C"/>
              </a:solidFill>
              <a:latin typeface="Archivo Narrow"/>
            </a:endParaRPr>
          </a:p>
          <a:p>
            <a:pPr algn="just">
              <a:lnSpc>
                <a:spcPts val="3359"/>
              </a:lnSpc>
              <a:spcBef>
                <a:spcPct val="0"/>
              </a:spcBef>
            </a:pPr>
            <a:endParaRPr lang="en-US" sz="2400" dirty="0">
              <a:solidFill>
                <a:srgbClr val="1C1C1C"/>
              </a:solidFill>
              <a:latin typeface="Archivo Narrow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3335000" y="-305049"/>
            <a:ext cx="5250300" cy="10858749"/>
            <a:chOff x="0" y="0"/>
            <a:chExt cx="7000400" cy="137541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000367" cy="13754100"/>
            </a:xfrm>
            <a:custGeom>
              <a:avLst/>
              <a:gdLst/>
              <a:ahLst/>
              <a:cxnLst/>
              <a:rect l="l" t="t" r="r" b="b"/>
              <a:pathLst>
                <a:path w="7000367" h="13754100">
                  <a:moveTo>
                    <a:pt x="5543550" y="0"/>
                  </a:moveTo>
                  <a:lnTo>
                    <a:pt x="0" y="13754100"/>
                  </a:lnTo>
                  <a:lnTo>
                    <a:pt x="7000367" y="13735050"/>
                  </a:lnTo>
                  <a:lnTo>
                    <a:pt x="7000367" y="19050"/>
                  </a:lnTo>
                  <a:close/>
                </a:path>
              </a:pathLst>
            </a:custGeom>
            <a:solidFill>
              <a:srgbClr val="1F2F74"/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6860845" y="8691825"/>
            <a:ext cx="1084275" cy="1302525"/>
          </a:xfrm>
          <a:custGeom>
            <a:avLst/>
            <a:gdLst/>
            <a:ahLst/>
            <a:cxnLst/>
            <a:rect l="l" t="t" r="r" b="b"/>
            <a:pathLst>
              <a:path w="1084275" h="1302525">
                <a:moveTo>
                  <a:pt x="0" y="0"/>
                </a:moveTo>
                <a:lnTo>
                  <a:pt x="1084275" y="0"/>
                </a:lnTo>
                <a:lnTo>
                  <a:pt x="1084275" y="1302525"/>
                </a:lnTo>
                <a:lnTo>
                  <a:pt x="0" y="13025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313796" y="-1023048"/>
            <a:ext cx="6631324" cy="11866332"/>
          </a:xfrm>
          <a:custGeom>
            <a:avLst/>
            <a:gdLst/>
            <a:ahLst/>
            <a:cxnLst/>
            <a:rect l="l" t="t" r="r" b="b"/>
            <a:pathLst>
              <a:path w="6631324" h="11866332">
                <a:moveTo>
                  <a:pt x="0" y="0"/>
                </a:moveTo>
                <a:lnTo>
                  <a:pt x="6631324" y="0"/>
                </a:lnTo>
                <a:lnTo>
                  <a:pt x="6631324" y="11866332"/>
                </a:lnTo>
                <a:lnTo>
                  <a:pt x="0" y="118663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1417" b="-1715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AutoShape 3"/>
          <p:cNvSpPr/>
          <p:nvPr/>
        </p:nvSpPr>
        <p:spPr>
          <a:xfrm rot="3921367">
            <a:off x="16419967" y="9796950"/>
            <a:ext cx="1094035" cy="0"/>
          </a:xfrm>
          <a:prstGeom prst="line">
            <a:avLst/>
          </a:prstGeom>
          <a:ln w="9525" cap="rnd">
            <a:solidFill>
              <a:srgbClr val="01FFF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it-IT"/>
          </a:p>
        </p:txBody>
      </p:sp>
      <p:sp>
        <p:nvSpPr>
          <p:cNvPr id="4" name="Freeform 4"/>
          <p:cNvSpPr/>
          <p:nvPr/>
        </p:nvSpPr>
        <p:spPr>
          <a:xfrm>
            <a:off x="16778138" y="8663250"/>
            <a:ext cx="1084275" cy="1302525"/>
          </a:xfrm>
          <a:custGeom>
            <a:avLst/>
            <a:gdLst/>
            <a:ahLst/>
            <a:cxnLst/>
            <a:rect l="l" t="t" r="r" b="b"/>
            <a:pathLst>
              <a:path w="1084275" h="1302525">
                <a:moveTo>
                  <a:pt x="0" y="0"/>
                </a:moveTo>
                <a:lnTo>
                  <a:pt x="1084274" y="0"/>
                </a:lnTo>
                <a:lnTo>
                  <a:pt x="1084274" y="1302525"/>
                </a:lnTo>
                <a:lnTo>
                  <a:pt x="0" y="13025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5" name="Group 5"/>
          <p:cNvGrpSpPr/>
          <p:nvPr/>
        </p:nvGrpSpPr>
        <p:grpSpPr>
          <a:xfrm>
            <a:off x="13313925" y="-190500"/>
            <a:ext cx="5250300" cy="10668000"/>
            <a:chOff x="0" y="0"/>
            <a:chExt cx="7000400" cy="137541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000367" cy="13754100"/>
            </a:xfrm>
            <a:custGeom>
              <a:avLst/>
              <a:gdLst/>
              <a:ahLst/>
              <a:cxnLst/>
              <a:rect l="l" t="t" r="r" b="b"/>
              <a:pathLst>
                <a:path w="7000367" h="13754100">
                  <a:moveTo>
                    <a:pt x="5543550" y="0"/>
                  </a:moveTo>
                  <a:lnTo>
                    <a:pt x="0" y="13754100"/>
                  </a:lnTo>
                  <a:lnTo>
                    <a:pt x="7000367" y="13735050"/>
                  </a:lnTo>
                  <a:lnTo>
                    <a:pt x="7000367" y="19050"/>
                  </a:lnTo>
                  <a:close/>
                </a:path>
              </a:pathLst>
            </a:custGeom>
            <a:solidFill>
              <a:srgbClr val="1F2F74"/>
            </a:solid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7" name="Freeform 7"/>
          <p:cNvSpPr/>
          <p:nvPr/>
        </p:nvSpPr>
        <p:spPr>
          <a:xfrm>
            <a:off x="16860845" y="8691825"/>
            <a:ext cx="1084275" cy="1302525"/>
          </a:xfrm>
          <a:custGeom>
            <a:avLst/>
            <a:gdLst/>
            <a:ahLst/>
            <a:cxnLst/>
            <a:rect l="l" t="t" r="r" b="b"/>
            <a:pathLst>
              <a:path w="1084275" h="1302525">
                <a:moveTo>
                  <a:pt x="0" y="0"/>
                </a:moveTo>
                <a:lnTo>
                  <a:pt x="1084275" y="0"/>
                </a:lnTo>
                <a:lnTo>
                  <a:pt x="1084275" y="1302525"/>
                </a:lnTo>
                <a:lnTo>
                  <a:pt x="0" y="13025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8" name="TextBox 8"/>
          <p:cNvSpPr txBox="1"/>
          <p:nvPr/>
        </p:nvSpPr>
        <p:spPr>
          <a:xfrm>
            <a:off x="556789" y="1562100"/>
            <a:ext cx="10137927" cy="1047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79"/>
              </a:lnSpc>
            </a:pPr>
            <a:r>
              <a:rPr lang="en-US" sz="7999" dirty="0" err="1">
                <a:solidFill>
                  <a:srgbClr val="1C1C1C"/>
                </a:solidFill>
                <a:latin typeface="Archivo Narrow Bold"/>
              </a:rPr>
              <a:t>Settore</a:t>
            </a:r>
            <a:r>
              <a:rPr lang="en-US" sz="7999" dirty="0">
                <a:solidFill>
                  <a:srgbClr val="1C1C1C"/>
                </a:solidFill>
                <a:latin typeface="Archivo Narrow Bold"/>
              </a:rPr>
              <a:t> </a:t>
            </a:r>
            <a:r>
              <a:rPr lang="en-US" sz="7999" dirty="0" err="1">
                <a:solidFill>
                  <a:srgbClr val="1C1C1C"/>
                </a:solidFill>
                <a:latin typeface="Archivo Narrow Bold"/>
              </a:rPr>
              <a:t>giovanile</a:t>
            </a:r>
            <a:endParaRPr lang="en-US" sz="7999" dirty="0">
              <a:solidFill>
                <a:srgbClr val="1C1C1C"/>
              </a:solidFill>
              <a:latin typeface="Archivo Narrow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56789" y="3009900"/>
            <a:ext cx="10197326" cy="6516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400" dirty="0" err="1">
                <a:solidFill>
                  <a:srgbClr val="1C1C1C"/>
                </a:solidFill>
                <a:latin typeface="Archivo Narrow"/>
              </a:rPr>
              <a:t>Cus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 Pro Patria Milano Triathlon, </a:t>
            </a:r>
            <a:r>
              <a:rPr lang="en-US" sz="2400" dirty="0" err="1">
                <a:solidFill>
                  <a:srgbClr val="1C1C1C"/>
                </a:solidFill>
                <a:latin typeface="Archivo Narrow"/>
              </a:rPr>
              <a:t>una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Archivo Narrow"/>
              </a:rPr>
              <a:t>delle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Archivo Narrow"/>
              </a:rPr>
              <a:t>squadre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 di triathlon di </a:t>
            </a:r>
            <a:r>
              <a:rPr lang="en-US" sz="2400" dirty="0" err="1">
                <a:solidFill>
                  <a:srgbClr val="1C1C1C"/>
                </a:solidFill>
                <a:latin typeface="Archivo Narrow"/>
              </a:rPr>
              <a:t>maggior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Archivo Narrow"/>
              </a:rPr>
              <a:t>successo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 in Italia, </a:t>
            </a:r>
            <a:r>
              <a:rPr lang="en-US" sz="2400" dirty="0" err="1">
                <a:solidFill>
                  <a:srgbClr val="1C1C1C"/>
                </a:solidFill>
                <a:latin typeface="Archivo Narrow"/>
              </a:rPr>
              <a:t>dedica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Archivo Narrow"/>
              </a:rPr>
              <a:t>risorse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 significative </a:t>
            </a:r>
            <a:r>
              <a:rPr lang="en-US" sz="2400" dirty="0" err="1">
                <a:solidFill>
                  <a:srgbClr val="1C1C1C"/>
                </a:solidFill>
                <a:latin typeface="Archivo Narrow"/>
              </a:rPr>
              <a:t>allo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Archivo Narrow"/>
              </a:rPr>
              <a:t>sviluppo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 di </a:t>
            </a:r>
            <a:r>
              <a:rPr lang="en-US" sz="2400" dirty="0" err="1">
                <a:solidFill>
                  <a:srgbClr val="1C1C1C"/>
                </a:solidFill>
                <a:latin typeface="Archivo Narrow"/>
              </a:rPr>
              <a:t>giovani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Archivo Narrow"/>
              </a:rPr>
              <a:t>talenti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Archivo Narrow"/>
              </a:rPr>
              <a:t>nel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Archivo Narrow"/>
              </a:rPr>
              <a:t>settore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.</a:t>
            </a:r>
          </a:p>
          <a:p>
            <a:pPr algn="just">
              <a:lnSpc>
                <a:spcPts val="3359"/>
              </a:lnSpc>
            </a:pPr>
            <a:endParaRPr lang="en-US" sz="2400" dirty="0">
              <a:solidFill>
                <a:srgbClr val="1C1C1C"/>
              </a:solidFill>
              <a:latin typeface="Archivo Narrow"/>
            </a:endParaRPr>
          </a:p>
          <a:p>
            <a:pPr algn="just">
              <a:lnSpc>
                <a:spcPts val="3359"/>
              </a:lnSpc>
            </a:pPr>
            <a:r>
              <a:rPr lang="en-US" sz="2400" dirty="0">
                <a:solidFill>
                  <a:srgbClr val="1C1C1C"/>
                </a:solidFill>
                <a:latin typeface="Archivo Narrow"/>
              </a:rPr>
              <a:t>Nel </a:t>
            </a:r>
            <a:r>
              <a:rPr lang="en-US" sz="2400" dirty="0">
                <a:solidFill>
                  <a:srgbClr val="1C1C1C"/>
                </a:solidFill>
                <a:latin typeface="Archivo Narrow Bold"/>
              </a:rPr>
              <a:t>2000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Archivo Narrow"/>
              </a:rPr>
              <a:t>abbiamo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Archivo Narrow"/>
              </a:rPr>
              <a:t>dato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 vita ad un </a:t>
            </a:r>
            <a:r>
              <a:rPr lang="en-US" sz="2400" dirty="0" err="1">
                <a:solidFill>
                  <a:srgbClr val="1C1C1C"/>
                </a:solidFill>
                <a:latin typeface="Archivo Narrow Bold"/>
              </a:rPr>
              <a:t>settore</a:t>
            </a:r>
            <a:r>
              <a:rPr lang="en-US" sz="2400" dirty="0">
                <a:solidFill>
                  <a:srgbClr val="1C1C1C"/>
                </a:solidFill>
                <a:latin typeface="Archivo Narrow Bold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Archivo Narrow Bold"/>
              </a:rPr>
              <a:t>giovanile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. </a:t>
            </a:r>
            <a:r>
              <a:rPr lang="en-US" sz="2400" dirty="0" err="1">
                <a:solidFill>
                  <a:srgbClr val="1C1C1C"/>
                </a:solidFill>
                <a:latin typeface="Archivo Narrow"/>
              </a:rPr>
              <a:t>Oggi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Archivo Narrow"/>
              </a:rPr>
              <a:t>contiamo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 circa </a:t>
            </a:r>
            <a:r>
              <a:rPr lang="en-US" sz="2400" dirty="0">
                <a:solidFill>
                  <a:srgbClr val="1C1C1C"/>
                </a:solidFill>
                <a:latin typeface="Archivo Narrow Bold"/>
              </a:rPr>
              <a:t>70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Archivo Narrow"/>
              </a:rPr>
              <a:t>ragazzi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 e </a:t>
            </a:r>
            <a:r>
              <a:rPr lang="en-US" sz="2400" dirty="0" err="1">
                <a:solidFill>
                  <a:srgbClr val="1C1C1C"/>
                </a:solidFill>
                <a:latin typeface="Archivo Narrow"/>
              </a:rPr>
              <a:t>ragazze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Archivo Narrow"/>
              </a:rPr>
              <a:t>tra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Archivo Narrow"/>
              </a:rPr>
              <a:t>i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 6 e </a:t>
            </a:r>
            <a:r>
              <a:rPr lang="en-US" sz="2400" dirty="0" err="1">
                <a:solidFill>
                  <a:srgbClr val="1C1C1C"/>
                </a:solidFill>
                <a:latin typeface="Archivo Narrow"/>
              </a:rPr>
              <a:t>i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 23 anni. Dal 2023 </a:t>
            </a:r>
            <a:r>
              <a:rPr lang="en-US" sz="2400" dirty="0" err="1">
                <a:solidFill>
                  <a:srgbClr val="1C1C1C"/>
                </a:solidFill>
                <a:latin typeface="Archivo Narrow"/>
              </a:rPr>
              <a:t>abbiamo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 il </a:t>
            </a:r>
            <a:r>
              <a:rPr lang="en-US" sz="2400" dirty="0" err="1">
                <a:solidFill>
                  <a:srgbClr val="1C1C1C"/>
                </a:solidFill>
                <a:latin typeface="Archivo Narrow"/>
              </a:rPr>
              <a:t>titolo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 di </a:t>
            </a:r>
            <a:r>
              <a:rPr lang="en-US" sz="2400" dirty="0" err="1">
                <a:solidFill>
                  <a:srgbClr val="1C1C1C"/>
                </a:solidFill>
                <a:latin typeface="Archivo Narrow Bold"/>
              </a:rPr>
              <a:t>Scuola</a:t>
            </a:r>
            <a:r>
              <a:rPr lang="en-US" sz="2400" dirty="0">
                <a:solidFill>
                  <a:srgbClr val="1C1C1C"/>
                </a:solidFill>
                <a:latin typeface="Archivo Narrow Bold"/>
              </a:rPr>
              <a:t> Triathlon </a:t>
            </a:r>
            <a:r>
              <a:rPr lang="en-US" sz="2400" dirty="0" err="1">
                <a:solidFill>
                  <a:srgbClr val="1C1C1C"/>
                </a:solidFill>
                <a:latin typeface="Archivo Narrow Bold"/>
              </a:rPr>
              <a:t>Federale</a:t>
            </a:r>
            <a:r>
              <a:rPr lang="en-US" sz="2400" dirty="0">
                <a:solidFill>
                  <a:srgbClr val="1C1C1C"/>
                </a:solidFill>
                <a:latin typeface="Archivo Narrow Bold"/>
              </a:rPr>
              <a:t> a 3 </a:t>
            </a:r>
            <a:r>
              <a:rPr lang="en-US" sz="2400" dirty="0" err="1">
                <a:solidFill>
                  <a:srgbClr val="1C1C1C"/>
                </a:solidFill>
                <a:latin typeface="Archivo Narrow Bold"/>
              </a:rPr>
              <a:t>stelle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 (il Massimo </a:t>
            </a:r>
            <a:r>
              <a:rPr lang="en-US" sz="2400" dirty="0" err="1">
                <a:solidFill>
                  <a:srgbClr val="1C1C1C"/>
                </a:solidFill>
                <a:latin typeface="Archivo Narrow"/>
              </a:rPr>
              <a:t>ottenibile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). </a:t>
            </a:r>
          </a:p>
          <a:p>
            <a:pPr algn="just">
              <a:lnSpc>
                <a:spcPts val="3359"/>
              </a:lnSpc>
            </a:pPr>
            <a:endParaRPr lang="en-US" sz="2400" dirty="0">
              <a:solidFill>
                <a:srgbClr val="1C1C1C"/>
              </a:solidFill>
              <a:latin typeface="Archivo Narrow"/>
            </a:endParaRPr>
          </a:p>
          <a:p>
            <a:pPr algn="just">
              <a:lnSpc>
                <a:spcPts val="3359"/>
              </a:lnSpc>
            </a:pPr>
            <a:r>
              <a:rPr lang="en-US" sz="2400" dirty="0" err="1">
                <a:solidFill>
                  <a:srgbClr val="1C1C1C"/>
                </a:solidFill>
                <a:latin typeface="Archivo Narrow"/>
              </a:rPr>
              <a:t>Abbiamo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 </a:t>
            </a:r>
            <a:r>
              <a:rPr lang="en-US" sz="2400" dirty="0">
                <a:solidFill>
                  <a:srgbClr val="1C1C1C"/>
                </a:solidFill>
                <a:latin typeface="Archivo Narrow Bold"/>
              </a:rPr>
              <a:t>9 </a:t>
            </a:r>
            <a:r>
              <a:rPr lang="en-US" sz="2400" dirty="0" err="1">
                <a:solidFill>
                  <a:srgbClr val="1C1C1C"/>
                </a:solidFill>
                <a:latin typeface="Archivo Narrow Bold"/>
              </a:rPr>
              <a:t>allenatori</a:t>
            </a:r>
            <a:r>
              <a:rPr lang="en-US" sz="2400" dirty="0">
                <a:solidFill>
                  <a:srgbClr val="1C1C1C"/>
                </a:solidFill>
                <a:latin typeface="Archivo Narrow Bold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Archivo Narrow Bold"/>
              </a:rPr>
              <a:t>federali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 di </a:t>
            </a:r>
            <a:r>
              <a:rPr lang="en-US" sz="2400" dirty="0" err="1">
                <a:solidFill>
                  <a:srgbClr val="1C1C1C"/>
                </a:solidFill>
                <a:latin typeface="Archivo Narrow"/>
              </a:rPr>
              <a:t>grande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Archivo Narrow"/>
              </a:rPr>
              <a:t>esperienza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 e </a:t>
            </a:r>
            <a:r>
              <a:rPr lang="en-US" sz="2400" dirty="0">
                <a:solidFill>
                  <a:srgbClr val="1C1C1C"/>
                </a:solidFill>
                <a:latin typeface="Archivo Narrow Bold"/>
              </a:rPr>
              <a:t>5 </a:t>
            </a:r>
            <a:r>
              <a:rPr lang="en-US" sz="2400" dirty="0" err="1">
                <a:solidFill>
                  <a:srgbClr val="1C1C1C"/>
                </a:solidFill>
                <a:latin typeface="Archivo Narrow Bold"/>
              </a:rPr>
              <a:t>centri</a:t>
            </a:r>
            <a:r>
              <a:rPr lang="en-US" sz="2400" dirty="0">
                <a:solidFill>
                  <a:srgbClr val="1C1C1C"/>
                </a:solidFill>
                <a:latin typeface="Archivo Narrow Bold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Archivo Narrow Bold"/>
              </a:rPr>
              <a:t>sportivi</a:t>
            </a:r>
            <a:r>
              <a:rPr lang="en-US" sz="2400" dirty="0">
                <a:solidFill>
                  <a:srgbClr val="1C1C1C"/>
                </a:solidFill>
                <a:latin typeface="Archivo Narrow Bold"/>
              </a:rPr>
              <a:t> 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(Milano </a:t>
            </a:r>
            <a:r>
              <a:rPr lang="en-US" sz="2400" dirty="0" err="1">
                <a:solidFill>
                  <a:srgbClr val="1C1C1C"/>
                </a:solidFill>
                <a:latin typeface="Archivo Narrow"/>
              </a:rPr>
              <a:t>nord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 e </a:t>
            </a:r>
            <a:r>
              <a:rPr lang="en-US" sz="2400" dirty="0" err="1">
                <a:solidFill>
                  <a:srgbClr val="1C1C1C"/>
                </a:solidFill>
                <a:latin typeface="Archivo Narrow"/>
              </a:rPr>
              <a:t>sud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, Basso Lario, Pescara e Firenze). </a:t>
            </a:r>
          </a:p>
          <a:p>
            <a:pPr algn="just">
              <a:lnSpc>
                <a:spcPts val="3359"/>
              </a:lnSpc>
            </a:pPr>
            <a:endParaRPr lang="en-US" sz="2400" dirty="0">
              <a:solidFill>
                <a:srgbClr val="1C1C1C"/>
              </a:solidFill>
              <a:latin typeface="Archivo Narrow"/>
            </a:endParaRPr>
          </a:p>
          <a:p>
            <a:pPr algn="just">
              <a:lnSpc>
                <a:spcPts val="3359"/>
              </a:lnSpc>
            </a:pPr>
            <a:r>
              <a:rPr lang="en-US" sz="2400" dirty="0" err="1">
                <a:solidFill>
                  <a:srgbClr val="1C1C1C"/>
                </a:solidFill>
                <a:latin typeface="Archivo Narrow"/>
              </a:rPr>
              <a:t>Oltre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Archivo Narrow"/>
              </a:rPr>
              <a:t>all’</a:t>
            </a:r>
            <a:r>
              <a:rPr lang="en-US" sz="2400" dirty="0" err="1">
                <a:solidFill>
                  <a:srgbClr val="1C1C1C"/>
                </a:solidFill>
                <a:latin typeface="Archivo Narrow Bold"/>
              </a:rPr>
              <a:t>allenamento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Archivo Narrow"/>
              </a:rPr>
              <a:t>sportivo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 </a:t>
            </a:r>
            <a:r>
              <a:rPr lang="en-US" sz="2400" dirty="0">
                <a:solidFill>
                  <a:srgbClr val="1C1C1C"/>
                </a:solidFill>
                <a:latin typeface="Archivo Narrow Bold"/>
              </a:rPr>
              <a:t>di </a:t>
            </a:r>
            <a:r>
              <a:rPr lang="en-US" sz="2400" dirty="0" err="1">
                <a:solidFill>
                  <a:srgbClr val="1C1C1C"/>
                </a:solidFill>
                <a:latin typeface="Archivo Narrow Bold"/>
              </a:rPr>
              <a:t>alta</a:t>
            </a:r>
            <a:r>
              <a:rPr lang="en-US" sz="2400" dirty="0">
                <a:solidFill>
                  <a:srgbClr val="1C1C1C"/>
                </a:solidFill>
                <a:latin typeface="Archivo Narrow Bold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Archivo Narrow Bold"/>
              </a:rPr>
              <a:t>qualità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, la nostra </a:t>
            </a:r>
            <a:r>
              <a:rPr lang="en-US" sz="2400" dirty="0" err="1">
                <a:solidFill>
                  <a:srgbClr val="1C1C1C"/>
                </a:solidFill>
                <a:latin typeface="Archivo Narrow"/>
              </a:rPr>
              <a:t>squadra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 pone </a:t>
            </a:r>
            <a:r>
              <a:rPr lang="en-US" sz="2400" dirty="0" err="1">
                <a:solidFill>
                  <a:srgbClr val="1C1C1C"/>
                </a:solidFill>
                <a:latin typeface="Archivo Narrow"/>
              </a:rPr>
              <a:t>una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 forte </a:t>
            </a:r>
            <a:r>
              <a:rPr lang="en-US" sz="2400" dirty="0" err="1">
                <a:solidFill>
                  <a:srgbClr val="1C1C1C"/>
                </a:solidFill>
                <a:latin typeface="Archivo Narrow Bold"/>
              </a:rPr>
              <a:t>enfasi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  </a:t>
            </a:r>
            <a:r>
              <a:rPr lang="en-US" sz="2400" dirty="0" err="1">
                <a:solidFill>
                  <a:srgbClr val="1C1C1C"/>
                </a:solidFill>
                <a:latin typeface="Archivo Narrow"/>
              </a:rPr>
              <a:t>sull’inculcare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Archivo Narrow Bold"/>
              </a:rPr>
              <a:t>valori</a:t>
            </a:r>
            <a:r>
              <a:rPr lang="en-US" sz="2400" dirty="0">
                <a:solidFill>
                  <a:srgbClr val="1C1C1C"/>
                </a:solidFill>
                <a:latin typeface="Archivo Narrow Bold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Archivo Narrow Bold"/>
              </a:rPr>
              <a:t>positivi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 e </a:t>
            </a:r>
            <a:r>
              <a:rPr lang="en-US" sz="2400" dirty="0" err="1">
                <a:solidFill>
                  <a:srgbClr val="1C1C1C"/>
                </a:solidFill>
                <a:latin typeface="Archivo Narrow"/>
              </a:rPr>
              <a:t>una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Archivo Narrow"/>
              </a:rPr>
              <a:t>corretta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Archivo Narrow Bold"/>
              </a:rPr>
              <a:t>etica</a:t>
            </a:r>
            <a:r>
              <a:rPr lang="en-US" sz="2400" dirty="0">
                <a:solidFill>
                  <a:srgbClr val="1C1C1C"/>
                </a:solidFill>
                <a:latin typeface="Archivo Narrow Bold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Archivo Narrow Bold"/>
              </a:rPr>
              <a:t>sportiva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Archivo Narrow"/>
              </a:rPr>
              <a:t>nei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Archivo Narrow"/>
              </a:rPr>
              <a:t>giovani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Archivo Narrow"/>
              </a:rPr>
              <a:t>atleti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 e </a:t>
            </a:r>
            <a:r>
              <a:rPr lang="en-US" sz="2400" dirty="0" err="1">
                <a:solidFill>
                  <a:srgbClr val="1C1C1C"/>
                </a:solidFill>
                <a:latin typeface="Archivo Narrow"/>
              </a:rPr>
              <a:t>atlete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. </a:t>
            </a:r>
            <a:r>
              <a:rPr lang="en-US" sz="2400" dirty="0" err="1">
                <a:solidFill>
                  <a:srgbClr val="1C1C1C"/>
                </a:solidFill>
                <a:latin typeface="Archivo Narrow"/>
              </a:rPr>
              <a:t>Costruiamo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 un </a:t>
            </a:r>
            <a:r>
              <a:rPr lang="en-US" sz="2400" dirty="0" err="1">
                <a:solidFill>
                  <a:srgbClr val="1C1C1C"/>
                </a:solidFill>
                <a:latin typeface="Archivo Narrow"/>
              </a:rPr>
              <a:t>ambiente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Archivo Narrow"/>
              </a:rPr>
              <a:t>che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Archivo Narrow"/>
              </a:rPr>
              <a:t>promuove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1C1C1C"/>
                </a:solidFill>
                <a:latin typeface="Archivo Narrow"/>
              </a:rPr>
              <a:t>lealtà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, rispetto </a:t>
            </a:r>
            <a:r>
              <a:rPr lang="en-US" sz="2400" dirty="0" err="1">
                <a:solidFill>
                  <a:srgbClr val="1C1C1C"/>
                </a:solidFill>
                <a:latin typeface="Archivo Narrow"/>
              </a:rPr>
              <a:t>reciproco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 e </a:t>
            </a:r>
            <a:r>
              <a:rPr lang="en-US" sz="2400" dirty="0" err="1">
                <a:solidFill>
                  <a:srgbClr val="1C1C1C"/>
                </a:solidFill>
                <a:latin typeface="Archivo Narrow"/>
              </a:rPr>
              <a:t>dedizione</a:t>
            </a:r>
            <a:r>
              <a:rPr lang="en-US" sz="2400" dirty="0">
                <a:solidFill>
                  <a:srgbClr val="1C1C1C"/>
                </a:solidFill>
                <a:latin typeface="Archivo Narrow"/>
              </a:rPr>
              <a:t>. </a:t>
            </a:r>
          </a:p>
          <a:p>
            <a:pPr algn="just">
              <a:lnSpc>
                <a:spcPts val="3359"/>
              </a:lnSpc>
            </a:pPr>
            <a:endParaRPr lang="en-US" sz="2400" dirty="0">
              <a:solidFill>
                <a:srgbClr val="1C1C1C"/>
              </a:solidFill>
              <a:latin typeface="Archivo Narrow"/>
            </a:endParaRPr>
          </a:p>
          <a:p>
            <a:pPr algn="just">
              <a:lnSpc>
                <a:spcPts val="3359"/>
              </a:lnSpc>
              <a:spcBef>
                <a:spcPct val="0"/>
              </a:spcBef>
            </a:pPr>
            <a:endParaRPr lang="en-US" sz="2400" dirty="0">
              <a:solidFill>
                <a:srgbClr val="1C1C1C"/>
              </a:solidFill>
              <a:latin typeface="Archivo Narrow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812005" y="8608060"/>
            <a:ext cx="1084275" cy="1300479"/>
          </a:xfrm>
          <a:custGeom>
            <a:avLst/>
            <a:gdLst/>
            <a:ahLst/>
            <a:cxnLst/>
            <a:rect l="l" t="t" r="r" b="b"/>
            <a:pathLst>
              <a:path w="1084275" h="1300479">
                <a:moveTo>
                  <a:pt x="0" y="0"/>
                </a:moveTo>
                <a:lnTo>
                  <a:pt x="1084275" y="0"/>
                </a:lnTo>
                <a:lnTo>
                  <a:pt x="1084275" y="1300480"/>
                </a:lnTo>
                <a:lnTo>
                  <a:pt x="0" y="13004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" r="-1"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-1692917" y="-1349131"/>
            <a:ext cx="10260521" cy="12985261"/>
            <a:chOff x="0" y="0"/>
            <a:chExt cx="6021070" cy="7620000"/>
          </a:xfrm>
        </p:grpSpPr>
        <p:sp>
          <p:nvSpPr>
            <p:cNvPr id="4" name="Freeform 4"/>
            <p:cNvSpPr/>
            <p:nvPr/>
          </p:nvSpPr>
          <p:spPr>
            <a:xfrm>
              <a:off x="-148720" y="-6106"/>
              <a:ext cx="6319781" cy="7632211"/>
            </a:xfrm>
            <a:custGeom>
              <a:avLst/>
              <a:gdLst/>
              <a:ahLst/>
              <a:cxnLst/>
              <a:rect l="l" t="t" r="r" b="b"/>
              <a:pathLst>
                <a:path w="6319781" h="7632211">
                  <a:moveTo>
                    <a:pt x="3159890" y="6106"/>
                  </a:moveTo>
                  <a:cubicBezTo>
                    <a:pt x="2080895" y="0"/>
                    <a:pt x="1081791" y="724844"/>
                    <a:pt x="540895" y="1906170"/>
                  </a:cubicBezTo>
                  <a:cubicBezTo>
                    <a:pt x="0" y="3087497"/>
                    <a:pt x="0" y="4544715"/>
                    <a:pt x="540895" y="5726042"/>
                  </a:cubicBezTo>
                  <a:cubicBezTo>
                    <a:pt x="1081791" y="6907368"/>
                    <a:pt x="2080895" y="7632212"/>
                    <a:pt x="3159890" y="7626106"/>
                  </a:cubicBezTo>
                  <a:cubicBezTo>
                    <a:pt x="4238885" y="7632212"/>
                    <a:pt x="5237990" y="6907368"/>
                    <a:pt x="5778885" y="5726042"/>
                  </a:cubicBezTo>
                  <a:cubicBezTo>
                    <a:pt x="6319781" y="4544715"/>
                    <a:pt x="6319781" y="3087497"/>
                    <a:pt x="5778885" y="1906170"/>
                  </a:cubicBezTo>
                  <a:cubicBezTo>
                    <a:pt x="5237990" y="724844"/>
                    <a:pt x="4238885" y="0"/>
                    <a:pt x="3159890" y="6106"/>
                  </a:cubicBezTo>
                  <a:close/>
                </a:path>
              </a:pathLst>
            </a:custGeom>
            <a:solidFill>
              <a:srgbClr val="1C1C1C">
                <a:alpha val="67843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-2010208" y="-1349131"/>
            <a:ext cx="10260521" cy="12985261"/>
            <a:chOff x="0" y="0"/>
            <a:chExt cx="6021070" cy="7620000"/>
          </a:xfrm>
        </p:grpSpPr>
        <p:sp>
          <p:nvSpPr>
            <p:cNvPr id="6" name="Freeform 6"/>
            <p:cNvSpPr/>
            <p:nvPr/>
          </p:nvSpPr>
          <p:spPr>
            <a:xfrm>
              <a:off x="-148720" y="-6106"/>
              <a:ext cx="6319781" cy="7632211"/>
            </a:xfrm>
            <a:custGeom>
              <a:avLst/>
              <a:gdLst/>
              <a:ahLst/>
              <a:cxnLst/>
              <a:rect l="l" t="t" r="r" b="b"/>
              <a:pathLst>
                <a:path w="6319781" h="7632211">
                  <a:moveTo>
                    <a:pt x="3159890" y="6106"/>
                  </a:moveTo>
                  <a:cubicBezTo>
                    <a:pt x="2080895" y="0"/>
                    <a:pt x="1081791" y="724844"/>
                    <a:pt x="540895" y="1906170"/>
                  </a:cubicBezTo>
                  <a:cubicBezTo>
                    <a:pt x="0" y="3087497"/>
                    <a:pt x="0" y="4544715"/>
                    <a:pt x="540895" y="5726042"/>
                  </a:cubicBezTo>
                  <a:cubicBezTo>
                    <a:pt x="1081791" y="6907368"/>
                    <a:pt x="2080895" y="7632212"/>
                    <a:pt x="3159890" y="7626106"/>
                  </a:cubicBezTo>
                  <a:cubicBezTo>
                    <a:pt x="4238885" y="7632212"/>
                    <a:pt x="5237990" y="6907368"/>
                    <a:pt x="5778885" y="5726042"/>
                  </a:cubicBezTo>
                  <a:cubicBezTo>
                    <a:pt x="6319781" y="4544715"/>
                    <a:pt x="6319781" y="3087497"/>
                    <a:pt x="5778885" y="1906170"/>
                  </a:cubicBezTo>
                  <a:cubicBezTo>
                    <a:pt x="5237990" y="724844"/>
                    <a:pt x="4238885" y="0"/>
                    <a:pt x="3159890" y="6106"/>
                  </a:cubicBezTo>
                  <a:close/>
                </a:path>
              </a:pathLst>
            </a:custGeom>
            <a:blipFill>
              <a:blip r:embed="rId4"/>
              <a:stretch>
                <a:fillRect l="-59461" t="-8153" r="-46297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9575441" y="4328750"/>
            <a:ext cx="7236563" cy="44278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86129" lvl="1" indent="-393065" algn="l">
              <a:lnSpc>
                <a:spcPts val="5039"/>
              </a:lnSpc>
              <a:buFont typeface="Arial"/>
              <a:buChar char="•"/>
            </a:pPr>
            <a:r>
              <a:rPr lang="en-US" sz="2799" dirty="0">
                <a:solidFill>
                  <a:srgbClr val="1C1C1C"/>
                </a:solidFill>
                <a:latin typeface="Archivo Narrow"/>
              </a:rPr>
              <a:t>rispetto per la propria salute </a:t>
            </a:r>
          </a:p>
          <a:p>
            <a:pPr marL="786129" lvl="1" indent="-393065" algn="l">
              <a:lnSpc>
                <a:spcPts val="5039"/>
              </a:lnSpc>
              <a:buFont typeface="Arial"/>
              <a:buChar char="•"/>
            </a:pPr>
            <a:r>
              <a:rPr lang="en-US" sz="2799" dirty="0" err="1">
                <a:solidFill>
                  <a:srgbClr val="1C1C1C"/>
                </a:solidFill>
                <a:latin typeface="Archivo Narrow"/>
              </a:rPr>
              <a:t>inclusione</a:t>
            </a:r>
            <a:endParaRPr lang="en-US" sz="2799" dirty="0">
              <a:solidFill>
                <a:srgbClr val="1C1C1C"/>
              </a:solidFill>
              <a:latin typeface="Archivo Narrow"/>
            </a:endParaRPr>
          </a:p>
          <a:p>
            <a:pPr marL="786129" lvl="1" indent="-393065" algn="l">
              <a:lnSpc>
                <a:spcPts val="5039"/>
              </a:lnSpc>
              <a:buFont typeface="Arial"/>
              <a:buChar char="•"/>
            </a:pPr>
            <a:r>
              <a:rPr lang="en-US" sz="2799" dirty="0">
                <a:solidFill>
                  <a:srgbClr val="1C1C1C"/>
                </a:solidFill>
                <a:latin typeface="Archivo Narrow"/>
              </a:rPr>
              <a:t>rispetto </a:t>
            </a:r>
            <a:r>
              <a:rPr lang="en-US" sz="2799" dirty="0" err="1">
                <a:solidFill>
                  <a:srgbClr val="1C1C1C"/>
                </a:solidFill>
                <a:latin typeface="Archivo Narrow"/>
              </a:rPr>
              <a:t>delle</a:t>
            </a:r>
            <a:r>
              <a:rPr lang="en-US" sz="2799" dirty="0">
                <a:solidFill>
                  <a:srgbClr val="1C1C1C"/>
                </a:solidFill>
                <a:latin typeface="Archivo Narrow"/>
              </a:rPr>
              <a:t> </a:t>
            </a:r>
            <a:r>
              <a:rPr lang="en-US" sz="2799" dirty="0" err="1">
                <a:solidFill>
                  <a:srgbClr val="1C1C1C"/>
                </a:solidFill>
                <a:latin typeface="Archivo Narrow"/>
              </a:rPr>
              <a:t>regole</a:t>
            </a:r>
            <a:r>
              <a:rPr lang="en-US" sz="2799" dirty="0">
                <a:solidFill>
                  <a:srgbClr val="1C1C1C"/>
                </a:solidFill>
                <a:latin typeface="Archivo Narrow"/>
              </a:rPr>
              <a:t> e </a:t>
            </a:r>
            <a:r>
              <a:rPr lang="en-US" sz="2799" dirty="0" err="1">
                <a:solidFill>
                  <a:srgbClr val="1C1C1C"/>
                </a:solidFill>
                <a:latin typeface="Archivo Narrow"/>
              </a:rPr>
              <a:t>degli</a:t>
            </a:r>
            <a:r>
              <a:rPr lang="en-US" sz="2799" dirty="0">
                <a:solidFill>
                  <a:srgbClr val="1C1C1C"/>
                </a:solidFill>
                <a:latin typeface="Archivo Narrow"/>
              </a:rPr>
              <a:t> </a:t>
            </a:r>
            <a:r>
              <a:rPr lang="en-US" sz="2799" dirty="0" err="1">
                <a:solidFill>
                  <a:srgbClr val="1C1C1C"/>
                </a:solidFill>
                <a:latin typeface="Archivo Narrow"/>
              </a:rPr>
              <a:t>avversari</a:t>
            </a:r>
            <a:r>
              <a:rPr lang="en-US" sz="2799" dirty="0">
                <a:solidFill>
                  <a:srgbClr val="1C1C1C"/>
                </a:solidFill>
                <a:latin typeface="Archivo Narrow"/>
              </a:rPr>
              <a:t> e </a:t>
            </a:r>
            <a:r>
              <a:rPr lang="en-US" sz="2799" dirty="0" err="1">
                <a:solidFill>
                  <a:srgbClr val="1C1C1C"/>
                </a:solidFill>
                <a:latin typeface="Archivo Narrow"/>
              </a:rPr>
              <a:t>delle</a:t>
            </a:r>
            <a:r>
              <a:rPr lang="en-US" sz="2799" dirty="0">
                <a:solidFill>
                  <a:srgbClr val="1C1C1C"/>
                </a:solidFill>
                <a:latin typeface="Archivo Narrow"/>
              </a:rPr>
              <a:t> </a:t>
            </a:r>
            <a:r>
              <a:rPr lang="en-US" sz="2799" dirty="0" err="1">
                <a:solidFill>
                  <a:srgbClr val="1C1C1C"/>
                </a:solidFill>
                <a:latin typeface="Archivo Narrow"/>
              </a:rPr>
              <a:t>avversarie</a:t>
            </a:r>
            <a:endParaRPr lang="en-US" sz="2799" dirty="0">
              <a:solidFill>
                <a:srgbClr val="1C1C1C"/>
              </a:solidFill>
              <a:latin typeface="Archivo Narrow"/>
            </a:endParaRPr>
          </a:p>
          <a:p>
            <a:pPr marL="786129" lvl="1" indent="-393065" algn="l">
              <a:lnSpc>
                <a:spcPts val="5039"/>
              </a:lnSpc>
              <a:buFont typeface="Arial"/>
              <a:buChar char="•"/>
            </a:pPr>
            <a:r>
              <a:rPr lang="en-US" sz="2799" dirty="0">
                <a:solidFill>
                  <a:srgbClr val="1C1C1C"/>
                </a:solidFill>
                <a:latin typeface="Archivo Narrow"/>
              </a:rPr>
              <a:t>rispetto </a:t>
            </a:r>
            <a:r>
              <a:rPr lang="en-US" sz="2799" dirty="0" err="1">
                <a:solidFill>
                  <a:srgbClr val="1C1C1C"/>
                </a:solidFill>
                <a:latin typeface="Archivo Narrow"/>
              </a:rPr>
              <a:t>dell’ambiente</a:t>
            </a:r>
            <a:endParaRPr lang="en-US" sz="2799" dirty="0">
              <a:solidFill>
                <a:srgbClr val="1C1C1C"/>
              </a:solidFill>
              <a:latin typeface="Archivo Narrow"/>
            </a:endParaRPr>
          </a:p>
          <a:p>
            <a:pPr marL="786129" lvl="1" indent="-393065" algn="l">
              <a:lnSpc>
                <a:spcPts val="5039"/>
              </a:lnSpc>
              <a:buFont typeface="Arial"/>
              <a:buChar char="•"/>
            </a:pPr>
            <a:r>
              <a:rPr lang="en-US" sz="2799" dirty="0">
                <a:solidFill>
                  <a:srgbClr val="1C1C1C"/>
                </a:solidFill>
                <a:latin typeface="Archivo Narrow"/>
              </a:rPr>
              <a:t>spirito di </a:t>
            </a:r>
            <a:r>
              <a:rPr lang="en-US" sz="2799" dirty="0" err="1">
                <a:solidFill>
                  <a:srgbClr val="1C1C1C"/>
                </a:solidFill>
                <a:latin typeface="Archivo Narrow"/>
              </a:rPr>
              <a:t>sacrificio</a:t>
            </a:r>
            <a:r>
              <a:rPr lang="en-US" sz="2799" dirty="0">
                <a:solidFill>
                  <a:srgbClr val="1C1C1C"/>
                </a:solidFill>
                <a:latin typeface="Archivo Narrow"/>
              </a:rPr>
              <a:t> e di </a:t>
            </a:r>
            <a:r>
              <a:rPr lang="en-US" sz="2799" dirty="0" err="1">
                <a:solidFill>
                  <a:srgbClr val="1C1C1C"/>
                </a:solidFill>
                <a:latin typeface="Archivo Narrow"/>
              </a:rPr>
              <a:t>squadra</a:t>
            </a:r>
            <a:endParaRPr lang="en-US" sz="2799" dirty="0">
              <a:solidFill>
                <a:srgbClr val="1C1C1C"/>
              </a:solidFill>
              <a:latin typeface="Archivo Narrow"/>
            </a:endParaRPr>
          </a:p>
          <a:p>
            <a:pPr marL="785875" lvl="1" indent="-392938" algn="l">
              <a:lnSpc>
                <a:spcPts val="5039"/>
              </a:lnSpc>
              <a:buFont typeface="Arial"/>
              <a:buChar char="•"/>
            </a:pPr>
            <a:r>
              <a:rPr lang="en-US" sz="2799" dirty="0" err="1">
                <a:solidFill>
                  <a:srgbClr val="1C1C1C"/>
                </a:solidFill>
                <a:latin typeface="Archivo Narrow"/>
              </a:rPr>
              <a:t>agonismo</a:t>
            </a:r>
            <a:r>
              <a:rPr lang="en-US" sz="2799" dirty="0">
                <a:solidFill>
                  <a:srgbClr val="1C1C1C"/>
                </a:solidFill>
                <a:latin typeface="Archivo Narrow"/>
              </a:rPr>
              <a:t> </a:t>
            </a:r>
            <a:r>
              <a:rPr lang="en-US" sz="2799" dirty="0" err="1">
                <a:solidFill>
                  <a:srgbClr val="1C1C1C"/>
                </a:solidFill>
                <a:latin typeface="Archivo Narrow"/>
              </a:rPr>
              <a:t>sano</a:t>
            </a:r>
            <a:r>
              <a:rPr lang="en-US" sz="2799" dirty="0">
                <a:solidFill>
                  <a:srgbClr val="1C1C1C"/>
                </a:solidFill>
                <a:latin typeface="Archivo Narrow"/>
              </a:rPr>
              <a:t> e </a:t>
            </a:r>
            <a:r>
              <a:rPr lang="en-US" sz="2799" dirty="0" err="1">
                <a:solidFill>
                  <a:srgbClr val="1C1C1C"/>
                </a:solidFill>
                <a:latin typeface="Archivo Narrow"/>
              </a:rPr>
              <a:t>leale</a:t>
            </a:r>
            <a:endParaRPr lang="en-US" sz="2799" dirty="0">
              <a:solidFill>
                <a:srgbClr val="1C1C1C"/>
              </a:solidFill>
              <a:latin typeface="Archivo Narrow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9950083" y="854583"/>
            <a:ext cx="5800679" cy="3013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519"/>
              </a:lnSpc>
            </a:pPr>
            <a:r>
              <a:rPr lang="en-US" sz="12000" dirty="0">
                <a:solidFill>
                  <a:srgbClr val="1C1C1C"/>
                </a:solidFill>
                <a:latin typeface="Archivo Narrow Bold"/>
              </a:rPr>
              <a:t>I NOSTRI VALORI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778138" y="8664264"/>
            <a:ext cx="1084275" cy="1300479"/>
          </a:xfrm>
          <a:custGeom>
            <a:avLst/>
            <a:gdLst/>
            <a:ahLst/>
            <a:cxnLst/>
            <a:rect l="l" t="t" r="r" b="b"/>
            <a:pathLst>
              <a:path w="1084275" h="1300479">
                <a:moveTo>
                  <a:pt x="0" y="0"/>
                </a:moveTo>
                <a:lnTo>
                  <a:pt x="1084274" y="0"/>
                </a:lnTo>
                <a:lnTo>
                  <a:pt x="1084274" y="1300479"/>
                </a:lnTo>
                <a:lnTo>
                  <a:pt x="0" y="13004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" r="-1"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-2480285" y="-673466"/>
            <a:ext cx="10260521" cy="12985261"/>
            <a:chOff x="0" y="0"/>
            <a:chExt cx="6021070" cy="7620000"/>
          </a:xfrm>
        </p:grpSpPr>
        <p:sp>
          <p:nvSpPr>
            <p:cNvPr id="4" name="Freeform 4"/>
            <p:cNvSpPr/>
            <p:nvPr/>
          </p:nvSpPr>
          <p:spPr>
            <a:xfrm>
              <a:off x="-148720" y="-6106"/>
              <a:ext cx="6319781" cy="7632211"/>
            </a:xfrm>
            <a:custGeom>
              <a:avLst/>
              <a:gdLst/>
              <a:ahLst/>
              <a:cxnLst/>
              <a:rect l="l" t="t" r="r" b="b"/>
              <a:pathLst>
                <a:path w="6319781" h="7632211">
                  <a:moveTo>
                    <a:pt x="3159890" y="6106"/>
                  </a:moveTo>
                  <a:cubicBezTo>
                    <a:pt x="2080895" y="0"/>
                    <a:pt x="1081791" y="724844"/>
                    <a:pt x="540895" y="1906170"/>
                  </a:cubicBezTo>
                  <a:cubicBezTo>
                    <a:pt x="0" y="3087497"/>
                    <a:pt x="0" y="4544715"/>
                    <a:pt x="540895" y="5726042"/>
                  </a:cubicBezTo>
                  <a:cubicBezTo>
                    <a:pt x="1081791" y="6907368"/>
                    <a:pt x="2080895" y="7632212"/>
                    <a:pt x="3159890" y="7626106"/>
                  </a:cubicBezTo>
                  <a:cubicBezTo>
                    <a:pt x="4238885" y="7632212"/>
                    <a:pt x="5237990" y="6907368"/>
                    <a:pt x="5778885" y="5726042"/>
                  </a:cubicBezTo>
                  <a:cubicBezTo>
                    <a:pt x="6319781" y="4544715"/>
                    <a:pt x="6319781" y="3087497"/>
                    <a:pt x="5778885" y="1906170"/>
                  </a:cubicBezTo>
                  <a:cubicBezTo>
                    <a:pt x="5237990" y="724844"/>
                    <a:pt x="4238885" y="0"/>
                    <a:pt x="3159890" y="6106"/>
                  </a:cubicBezTo>
                  <a:close/>
                </a:path>
              </a:pathLst>
            </a:custGeom>
            <a:solidFill>
              <a:srgbClr val="1C1C1C">
                <a:alpha val="67843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-2884418" y="-606791"/>
            <a:ext cx="10260521" cy="12985261"/>
            <a:chOff x="0" y="0"/>
            <a:chExt cx="6021070" cy="7620000"/>
          </a:xfrm>
        </p:grpSpPr>
        <p:sp>
          <p:nvSpPr>
            <p:cNvPr id="6" name="Freeform 6"/>
            <p:cNvSpPr/>
            <p:nvPr/>
          </p:nvSpPr>
          <p:spPr>
            <a:xfrm>
              <a:off x="-148720" y="-6106"/>
              <a:ext cx="6319781" cy="7632211"/>
            </a:xfrm>
            <a:custGeom>
              <a:avLst/>
              <a:gdLst/>
              <a:ahLst/>
              <a:cxnLst/>
              <a:rect l="l" t="t" r="r" b="b"/>
              <a:pathLst>
                <a:path w="6319781" h="7632211">
                  <a:moveTo>
                    <a:pt x="3159890" y="6106"/>
                  </a:moveTo>
                  <a:cubicBezTo>
                    <a:pt x="2080895" y="0"/>
                    <a:pt x="1081791" y="724844"/>
                    <a:pt x="540895" y="1906170"/>
                  </a:cubicBezTo>
                  <a:cubicBezTo>
                    <a:pt x="0" y="3087497"/>
                    <a:pt x="0" y="4544715"/>
                    <a:pt x="540895" y="5726042"/>
                  </a:cubicBezTo>
                  <a:cubicBezTo>
                    <a:pt x="1081791" y="6907368"/>
                    <a:pt x="2080895" y="7632212"/>
                    <a:pt x="3159890" y="7626106"/>
                  </a:cubicBezTo>
                  <a:cubicBezTo>
                    <a:pt x="4238885" y="7632212"/>
                    <a:pt x="5237990" y="6907368"/>
                    <a:pt x="5778885" y="5726042"/>
                  </a:cubicBezTo>
                  <a:cubicBezTo>
                    <a:pt x="6319781" y="4544715"/>
                    <a:pt x="6319781" y="3087497"/>
                    <a:pt x="5778885" y="1906170"/>
                  </a:cubicBezTo>
                  <a:cubicBezTo>
                    <a:pt x="5237990" y="724844"/>
                    <a:pt x="4238885" y="0"/>
                    <a:pt x="3159890" y="6106"/>
                  </a:cubicBezTo>
                  <a:close/>
                </a:path>
              </a:pathLst>
            </a:custGeom>
            <a:blipFill>
              <a:blip r:embed="rId4"/>
              <a:stretch>
                <a:fillRect l="223" t="-9212" r="223" b="-9212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8683288" y="5441129"/>
            <a:ext cx="6497100" cy="1685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200"/>
              </a:lnSpc>
            </a:pPr>
            <a:r>
              <a:rPr lang="en-US" sz="11000" dirty="0">
                <a:solidFill>
                  <a:srgbClr val="1C1C1C"/>
                </a:solidFill>
                <a:latin typeface="Archivo Narrow Bold"/>
              </a:rPr>
              <a:t>MISSION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683288" y="7354962"/>
            <a:ext cx="8576012" cy="1050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20"/>
              </a:lnSpc>
            </a:pP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Offrire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a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chiunque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lo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desideri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la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possibilità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di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praticare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il triathlon e il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ciclismo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nella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misura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adeguata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alle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proprie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capacità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chivo Narrow"/>
              </a:rPr>
              <a:t>divertendosi</a:t>
            </a:r>
            <a:r>
              <a:rPr lang="en-US" sz="2400" dirty="0">
                <a:solidFill>
                  <a:srgbClr val="000000"/>
                </a:solidFill>
                <a:latin typeface="Archivo Narrow"/>
              </a:rPr>
              <a:t>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683288" y="1182704"/>
            <a:ext cx="6497100" cy="1685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200"/>
              </a:lnSpc>
            </a:pPr>
            <a:r>
              <a:rPr lang="en-US" sz="11000" dirty="0">
                <a:solidFill>
                  <a:srgbClr val="1C1C1C"/>
                </a:solidFill>
                <a:latin typeface="Archivo Narrow Bold"/>
              </a:rPr>
              <a:t>VISION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844099" y="3097229"/>
            <a:ext cx="7934039" cy="1045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20"/>
              </a:lnSpc>
            </a:pPr>
            <a:r>
              <a:rPr lang="en-US" sz="2400">
                <a:solidFill>
                  <a:srgbClr val="000000"/>
                </a:solidFill>
                <a:latin typeface="Archivo Narrow"/>
              </a:rPr>
              <a:t>Praticare, diffondere e promuovere il triathlon e il ciclismo a tutti i livelli, giovanile, agonistico ed amatoriale.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82742" y="327839"/>
            <a:ext cx="10465987" cy="1685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3200"/>
              </a:lnSpc>
            </a:pPr>
            <a:r>
              <a:rPr lang="en-US" sz="11000" dirty="0">
                <a:solidFill>
                  <a:srgbClr val="1C1C1C"/>
                </a:solidFill>
                <a:latin typeface="Archivo Narrow Bold"/>
              </a:rPr>
              <a:t>ALBO D’ORO 2023</a:t>
            </a:r>
          </a:p>
        </p:txBody>
      </p:sp>
      <p:sp>
        <p:nvSpPr>
          <p:cNvPr id="3" name="Freeform 3"/>
          <p:cNvSpPr/>
          <p:nvPr/>
        </p:nvSpPr>
        <p:spPr>
          <a:xfrm>
            <a:off x="16778138" y="8664264"/>
            <a:ext cx="1084275" cy="1300479"/>
          </a:xfrm>
          <a:custGeom>
            <a:avLst/>
            <a:gdLst/>
            <a:ahLst/>
            <a:cxnLst/>
            <a:rect l="l" t="t" r="r" b="b"/>
            <a:pathLst>
              <a:path w="1084275" h="1300479">
                <a:moveTo>
                  <a:pt x="0" y="0"/>
                </a:moveTo>
                <a:lnTo>
                  <a:pt x="1084274" y="0"/>
                </a:lnTo>
                <a:lnTo>
                  <a:pt x="1084274" y="1300479"/>
                </a:lnTo>
                <a:lnTo>
                  <a:pt x="0" y="13004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" r="-1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Freeform 4"/>
          <p:cNvSpPr/>
          <p:nvPr/>
        </p:nvSpPr>
        <p:spPr>
          <a:xfrm>
            <a:off x="11148729" y="-29064"/>
            <a:ext cx="7139271" cy="10345127"/>
          </a:xfrm>
          <a:custGeom>
            <a:avLst/>
            <a:gdLst/>
            <a:ahLst/>
            <a:cxnLst/>
            <a:rect l="l" t="t" r="r" b="b"/>
            <a:pathLst>
              <a:path w="8609942" h="10345127">
                <a:moveTo>
                  <a:pt x="0" y="0"/>
                </a:moveTo>
                <a:lnTo>
                  <a:pt x="8609942" y="0"/>
                </a:lnTo>
                <a:lnTo>
                  <a:pt x="8609942" y="10345127"/>
                </a:lnTo>
                <a:lnTo>
                  <a:pt x="0" y="103451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8744" t="-923" r="-65820" b="-280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5" name="TextBox 5"/>
          <p:cNvSpPr txBox="1"/>
          <p:nvPr/>
        </p:nvSpPr>
        <p:spPr>
          <a:xfrm>
            <a:off x="-47672" y="1813756"/>
            <a:ext cx="11292264" cy="4556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03971" lvl="1" indent="-351985">
              <a:lnSpc>
                <a:spcPts val="3600"/>
              </a:lnSpc>
              <a:buFont typeface="Arial"/>
              <a:buChar char="•"/>
            </a:pPr>
            <a:r>
              <a:rPr lang="en-US" sz="2200" dirty="0">
                <a:solidFill>
                  <a:srgbClr val="000000"/>
                </a:solidFill>
                <a:latin typeface="Archivo Narrow"/>
                <a:ea typeface="Archivo Narrow"/>
              </a:rPr>
              <a:t>1° </a:t>
            </a:r>
            <a:r>
              <a:rPr lang="en-US" sz="2200" dirty="0" err="1">
                <a:solidFill>
                  <a:srgbClr val="000000"/>
                </a:solidFill>
                <a:latin typeface="Archivo Narrow"/>
                <a:ea typeface="Archivo Narrow"/>
              </a:rPr>
              <a:t>posto</a:t>
            </a:r>
            <a:r>
              <a:rPr lang="en-US" sz="2200" dirty="0">
                <a:solidFill>
                  <a:srgbClr val="000000"/>
                </a:solidFill>
                <a:latin typeface="Archivo Narrow"/>
                <a:ea typeface="Archivo Narrow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chivo Narrow"/>
                <a:ea typeface="Archivo Narrow"/>
              </a:rPr>
              <a:t>Campionato</a:t>
            </a:r>
            <a:r>
              <a:rPr lang="en-US" sz="2200" dirty="0">
                <a:solidFill>
                  <a:srgbClr val="000000"/>
                </a:solidFill>
                <a:latin typeface="Archivo Narrow"/>
                <a:ea typeface="Archivo Narrow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chivo Narrow"/>
                <a:ea typeface="Archivo Narrow"/>
              </a:rPr>
              <a:t>Italiano</a:t>
            </a:r>
            <a:r>
              <a:rPr lang="en-US" sz="2200" dirty="0">
                <a:solidFill>
                  <a:srgbClr val="000000"/>
                </a:solidFill>
                <a:latin typeface="Archivo Narrow"/>
                <a:ea typeface="Archivo Narrow"/>
              </a:rPr>
              <a:t> Duathlon Youth B Viola </a:t>
            </a:r>
            <a:r>
              <a:rPr lang="en-US" sz="2200" dirty="0" err="1">
                <a:solidFill>
                  <a:srgbClr val="000000"/>
                </a:solidFill>
                <a:latin typeface="Archivo Narrow"/>
                <a:ea typeface="Archivo Narrow"/>
              </a:rPr>
              <a:t>Paoletti</a:t>
            </a:r>
            <a:endParaRPr lang="en-US" sz="2200" dirty="0">
              <a:solidFill>
                <a:srgbClr val="000000"/>
              </a:solidFill>
              <a:latin typeface="Archivo Narrow"/>
              <a:ea typeface="Archivo Narrow"/>
            </a:endParaRPr>
          </a:p>
          <a:p>
            <a:pPr marL="703971" lvl="1" indent="-351985">
              <a:lnSpc>
                <a:spcPts val="3600"/>
              </a:lnSpc>
              <a:buFont typeface="Arial"/>
              <a:buChar char="•"/>
            </a:pPr>
            <a:r>
              <a:rPr lang="en-US" sz="2200" dirty="0">
                <a:solidFill>
                  <a:srgbClr val="000000"/>
                </a:solidFill>
                <a:latin typeface="Archivo Narrow"/>
                <a:ea typeface="Archivo Narrow"/>
              </a:rPr>
              <a:t>1° </a:t>
            </a:r>
            <a:r>
              <a:rPr lang="en-US" sz="2200" dirty="0" err="1">
                <a:solidFill>
                  <a:srgbClr val="000000"/>
                </a:solidFill>
                <a:latin typeface="Archivo Narrow"/>
                <a:ea typeface="Archivo Narrow"/>
              </a:rPr>
              <a:t>posto</a:t>
            </a:r>
            <a:r>
              <a:rPr lang="en-US" sz="2200" dirty="0">
                <a:solidFill>
                  <a:srgbClr val="000000"/>
                </a:solidFill>
                <a:latin typeface="Archivo Narrow"/>
                <a:ea typeface="Archivo Narrow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chivo Narrow"/>
                <a:ea typeface="Archivo Narrow"/>
              </a:rPr>
              <a:t>Campionato</a:t>
            </a:r>
            <a:r>
              <a:rPr lang="en-US" sz="2200" dirty="0">
                <a:solidFill>
                  <a:srgbClr val="000000"/>
                </a:solidFill>
                <a:latin typeface="Archivo Narrow"/>
                <a:ea typeface="Archivo Narrow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chivo Narrow"/>
                <a:ea typeface="Archivo Narrow"/>
              </a:rPr>
              <a:t>Italiano</a:t>
            </a:r>
            <a:r>
              <a:rPr lang="en-US" sz="2200" dirty="0">
                <a:solidFill>
                  <a:srgbClr val="000000"/>
                </a:solidFill>
                <a:latin typeface="Archivo Narrow"/>
                <a:ea typeface="Archivo Narrow"/>
              </a:rPr>
              <a:t> Duathlon Junior Miguel </a:t>
            </a:r>
            <a:r>
              <a:rPr lang="en-US" sz="2200" dirty="0" err="1">
                <a:solidFill>
                  <a:srgbClr val="000000"/>
                </a:solidFill>
                <a:latin typeface="Archivo Narrow"/>
                <a:ea typeface="Archivo Narrow"/>
              </a:rPr>
              <a:t>Espuna</a:t>
            </a:r>
            <a:r>
              <a:rPr lang="en-US" sz="2200" dirty="0">
                <a:solidFill>
                  <a:srgbClr val="000000"/>
                </a:solidFill>
                <a:latin typeface="Archivo Narrow"/>
                <a:ea typeface="Archivo Narrow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chivo Narrow"/>
                <a:ea typeface="Archivo Narrow"/>
              </a:rPr>
              <a:t>Larramona</a:t>
            </a:r>
            <a:endParaRPr lang="en-US" sz="2200" dirty="0">
              <a:solidFill>
                <a:srgbClr val="000000"/>
              </a:solidFill>
              <a:latin typeface="Archivo Narrow"/>
              <a:ea typeface="Archivo Narrow"/>
            </a:endParaRPr>
          </a:p>
          <a:p>
            <a:pPr marL="703971" lvl="1" indent="-351985">
              <a:lnSpc>
                <a:spcPts val="3600"/>
              </a:lnSpc>
              <a:buFont typeface="Arial"/>
              <a:buChar char="•"/>
            </a:pPr>
            <a:r>
              <a:rPr lang="en-US" sz="2200" dirty="0">
                <a:solidFill>
                  <a:srgbClr val="000000"/>
                </a:solidFill>
                <a:latin typeface="Archivo Narrow"/>
                <a:ea typeface="Archivo Narrow"/>
              </a:rPr>
              <a:t>1° </a:t>
            </a:r>
            <a:r>
              <a:rPr lang="en-US" sz="2200" dirty="0" err="1">
                <a:solidFill>
                  <a:srgbClr val="000000"/>
                </a:solidFill>
                <a:latin typeface="Archivo Narrow"/>
                <a:ea typeface="Archivo Narrow"/>
              </a:rPr>
              <a:t>posto</a:t>
            </a:r>
            <a:r>
              <a:rPr lang="en-US" sz="2200" dirty="0">
                <a:solidFill>
                  <a:srgbClr val="000000"/>
                </a:solidFill>
                <a:latin typeface="Archivo Narrow"/>
                <a:ea typeface="Archivo Narrow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chivo Narrow"/>
                <a:ea typeface="Archivo Narrow"/>
              </a:rPr>
              <a:t>staffetta</a:t>
            </a:r>
            <a:r>
              <a:rPr lang="en-US" sz="2200" dirty="0">
                <a:solidFill>
                  <a:srgbClr val="000000"/>
                </a:solidFill>
                <a:latin typeface="Archivo Narrow"/>
                <a:ea typeface="Archivo Narrow"/>
              </a:rPr>
              <a:t> 2+2 </a:t>
            </a:r>
            <a:r>
              <a:rPr lang="en-US" sz="2200" dirty="0" err="1">
                <a:solidFill>
                  <a:srgbClr val="000000"/>
                </a:solidFill>
                <a:latin typeface="Archivo Narrow"/>
                <a:ea typeface="Archivo Narrow"/>
              </a:rPr>
              <a:t>Campionato</a:t>
            </a:r>
            <a:r>
              <a:rPr lang="en-US" sz="2200" dirty="0">
                <a:solidFill>
                  <a:srgbClr val="000000"/>
                </a:solidFill>
                <a:latin typeface="Archivo Narrow"/>
                <a:ea typeface="Archivo Narrow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chivo Narrow"/>
                <a:ea typeface="Archivo Narrow"/>
              </a:rPr>
              <a:t>Italiano</a:t>
            </a:r>
            <a:r>
              <a:rPr lang="en-US" sz="2200" dirty="0">
                <a:solidFill>
                  <a:srgbClr val="000000"/>
                </a:solidFill>
                <a:latin typeface="Archivo Narrow"/>
                <a:ea typeface="Archivo Narrow"/>
              </a:rPr>
              <a:t> Duathlon Youth (Sana, </a:t>
            </a:r>
            <a:r>
              <a:rPr lang="en-US" sz="2200" dirty="0" err="1">
                <a:solidFill>
                  <a:srgbClr val="000000"/>
                </a:solidFill>
                <a:latin typeface="Archivo Narrow"/>
                <a:ea typeface="Archivo Narrow"/>
              </a:rPr>
              <a:t>Paoletti</a:t>
            </a:r>
            <a:r>
              <a:rPr lang="en-US" sz="2200" dirty="0">
                <a:solidFill>
                  <a:srgbClr val="000000"/>
                </a:solidFill>
                <a:latin typeface="Archivo Narrow"/>
                <a:ea typeface="Archivo Narrow"/>
              </a:rPr>
              <a:t> V., </a:t>
            </a:r>
            <a:r>
              <a:rPr lang="en-US" sz="2200" dirty="0" err="1">
                <a:solidFill>
                  <a:srgbClr val="000000"/>
                </a:solidFill>
                <a:latin typeface="Archivo Narrow"/>
                <a:ea typeface="Archivo Narrow"/>
              </a:rPr>
              <a:t>Perrella</a:t>
            </a:r>
            <a:r>
              <a:rPr lang="en-US" sz="2200" dirty="0">
                <a:solidFill>
                  <a:srgbClr val="000000"/>
                </a:solidFill>
                <a:latin typeface="Archivo Narrow"/>
                <a:ea typeface="Archivo Narrow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Archivo Narrow"/>
                <a:ea typeface="Archivo Narrow"/>
              </a:rPr>
              <a:t>Balletta</a:t>
            </a:r>
            <a:r>
              <a:rPr lang="en-US" sz="2200" dirty="0">
                <a:solidFill>
                  <a:srgbClr val="000000"/>
                </a:solidFill>
                <a:latin typeface="Archivo Narrow"/>
                <a:ea typeface="Archivo Narrow"/>
              </a:rPr>
              <a:t>)</a:t>
            </a:r>
          </a:p>
          <a:p>
            <a:pPr marL="703971" lvl="1" indent="-351985">
              <a:lnSpc>
                <a:spcPts val="3600"/>
              </a:lnSpc>
              <a:buFont typeface="Arial"/>
              <a:buChar char="•"/>
            </a:pPr>
            <a:r>
              <a:rPr lang="en-US" sz="2200" dirty="0">
                <a:solidFill>
                  <a:srgbClr val="000000"/>
                </a:solidFill>
                <a:latin typeface="Archivo Narrow"/>
                <a:ea typeface="Archivo Narrow"/>
              </a:rPr>
              <a:t>1° </a:t>
            </a:r>
            <a:r>
              <a:rPr lang="en-US" sz="2200" dirty="0" err="1">
                <a:solidFill>
                  <a:srgbClr val="000000"/>
                </a:solidFill>
                <a:latin typeface="Archivo Narrow"/>
                <a:ea typeface="Archivo Narrow"/>
              </a:rPr>
              <a:t>posto</a:t>
            </a:r>
            <a:r>
              <a:rPr lang="en-US" sz="2200" dirty="0">
                <a:solidFill>
                  <a:srgbClr val="000000"/>
                </a:solidFill>
                <a:latin typeface="Archivo Narrow"/>
                <a:ea typeface="Archivo Narrow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chivo Narrow"/>
                <a:ea typeface="Archivo Narrow"/>
              </a:rPr>
              <a:t>Circuito</a:t>
            </a:r>
            <a:r>
              <a:rPr lang="en-US" sz="2200" dirty="0">
                <a:solidFill>
                  <a:srgbClr val="000000"/>
                </a:solidFill>
                <a:latin typeface="Archivo Narrow"/>
                <a:ea typeface="Archivo Narrow"/>
              </a:rPr>
              <a:t> Nord </a:t>
            </a:r>
            <a:r>
              <a:rPr lang="en-US" sz="2200" dirty="0" err="1">
                <a:solidFill>
                  <a:srgbClr val="000000"/>
                </a:solidFill>
                <a:latin typeface="Archivo Narrow"/>
                <a:ea typeface="Archivo Narrow"/>
              </a:rPr>
              <a:t>Ovest</a:t>
            </a:r>
            <a:r>
              <a:rPr lang="en-US" sz="2200" dirty="0">
                <a:solidFill>
                  <a:srgbClr val="000000"/>
                </a:solidFill>
                <a:latin typeface="Archivo Narrow"/>
                <a:ea typeface="Archivo Narrow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chivo Narrow"/>
                <a:ea typeface="Archivo Narrow"/>
              </a:rPr>
              <a:t>Cuccioli</a:t>
            </a:r>
            <a:r>
              <a:rPr lang="en-US" sz="2200" dirty="0">
                <a:solidFill>
                  <a:srgbClr val="000000"/>
                </a:solidFill>
                <a:latin typeface="Archivo Narrow"/>
                <a:ea typeface="Archivo Narrow"/>
              </a:rPr>
              <a:t> Mattia </a:t>
            </a:r>
            <a:r>
              <a:rPr lang="en-US" sz="2200" dirty="0" err="1">
                <a:solidFill>
                  <a:srgbClr val="000000"/>
                </a:solidFill>
                <a:latin typeface="Archivo Narrow"/>
                <a:ea typeface="Archivo Narrow"/>
              </a:rPr>
              <a:t>Aldrovandi</a:t>
            </a:r>
            <a:endParaRPr lang="en-US" sz="2200" dirty="0">
              <a:solidFill>
                <a:srgbClr val="000000"/>
              </a:solidFill>
              <a:latin typeface="Archivo Narrow"/>
              <a:ea typeface="Archivo Narrow"/>
            </a:endParaRPr>
          </a:p>
          <a:p>
            <a:pPr marL="703971" lvl="1" indent="-351985">
              <a:lnSpc>
                <a:spcPts val="3600"/>
              </a:lnSpc>
              <a:buFont typeface="Arial"/>
              <a:buChar char="•"/>
            </a:pPr>
            <a:r>
              <a:rPr lang="en-US" sz="2200" dirty="0">
                <a:solidFill>
                  <a:srgbClr val="000000"/>
                </a:solidFill>
                <a:latin typeface="Archivo Narrow"/>
                <a:ea typeface="Archivo Narrow"/>
              </a:rPr>
              <a:t>1° </a:t>
            </a:r>
            <a:r>
              <a:rPr lang="en-US" sz="2200" dirty="0" err="1">
                <a:solidFill>
                  <a:srgbClr val="000000"/>
                </a:solidFill>
                <a:latin typeface="Archivo Narrow"/>
                <a:ea typeface="Archivo Narrow"/>
              </a:rPr>
              <a:t>posto</a:t>
            </a:r>
            <a:r>
              <a:rPr lang="en-US" sz="2200" dirty="0">
                <a:solidFill>
                  <a:srgbClr val="000000"/>
                </a:solidFill>
                <a:latin typeface="Archivo Narrow"/>
                <a:ea typeface="Archivo Narrow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chivo Narrow"/>
                <a:ea typeface="Archivo Narrow"/>
              </a:rPr>
              <a:t>Circuito</a:t>
            </a:r>
            <a:r>
              <a:rPr lang="en-US" sz="2200" dirty="0">
                <a:solidFill>
                  <a:srgbClr val="000000"/>
                </a:solidFill>
                <a:latin typeface="Archivo Narrow"/>
                <a:ea typeface="Archivo Narrow"/>
              </a:rPr>
              <a:t> Nord </a:t>
            </a:r>
            <a:r>
              <a:rPr lang="en-US" sz="2200" dirty="0" err="1">
                <a:solidFill>
                  <a:srgbClr val="000000"/>
                </a:solidFill>
                <a:latin typeface="Archivo Narrow"/>
                <a:ea typeface="Archivo Narrow"/>
              </a:rPr>
              <a:t>Ovest</a:t>
            </a:r>
            <a:r>
              <a:rPr lang="en-US" sz="2200" dirty="0">
                <a:solidFill>
                  <a:srgbClr val="000000"/>
                </a:solidFill>
                <a:latin typeface="Archivo Narrow"/>
                <a:ea typeface="Archivo Narrow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chivo Narrow"/>
                <a:ea typeface="Archivo Narrow"/>
              </a:rPr>
              <a:t>Esordienti</a:t>
            </a:r>
            <a:r>
              <a:rPr lang="en-US" sz="2200" dirty="0">
                <a:solidFill>
                  <a:srgbClr val="000000"/>
                </a:solidFill>
                <a:latin typeface="Archivo Narrow"/>
                <a:ea typeface="Archivo Narrow"/>
              </a:rPr>
              <a:t> Jacopo Ricca</a:t>
            </a:r>
          </a:p>
          <a:p>
            <a:pPr marL="703971" lvl="1" indent="-351985">
              <a:lnSpc>
                <a:spcPts val="3600"/>
              </a:lnSpc>
              <a:buFont typeface="Arial"/>
              <a:buChar char="•"/>
            </a:pPr>
            <a:r>
              <a:rPr lang="en-US" sz="2200" dirty="0">
                <a:solidFill>
                  <a:srgbClr val="000000"/>
                </a:solidFill>
                <a:latin typeface="Archivo Narrow"/>
                <a:ea typeface="Archivo Narrow"/>
              </a:rPr>
              <a:t>1° </a:t>
            </a:r>
            <a:r>
              <a:rPr lang="en-US" sz="2200" dirty="0" err="1">
                <a:solidFill>
                  <a:srgbClr val="000000"/>
                </a:solidFill>
                <a:latin typeface="Archivo Narrow"/>
                <a:ea typeface="Archivo Narrow"/>
              </a:rPr>
              <a:t>posto</a:t>
            </a:r>
            <a:r>
              <a:rPr lang="en-US" sz="2200" dirty="0">
                <a:solidFill>
                  <a:srgbClr val="000000"/>
                </a:solidFill>
                <a:latin typeface="Archivo Narrow"/>
                <a:ea typeface="Archivo Narrow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chivo Narrow"/>
                <a:ea typeface="Archivo Narrow"/>
              </a:rPr>
              <a:t>Circuito</a:t>
            </a:r>
            <a:r>
              <a:rPr lang="en-US" sz="2200" dirty="0">
                <a:solidFill>
                  <a:srgbClr val="000000"/>
                </a:solidFill>
                <a:latin typeface="Archivo Narrow"/>
                <a:ea typeface="Archivo Narrow"/>
              </a:rPr>
              <a:t> Nord </a:t>
            </a:r>
            <a:r>
              <a:rPr lang="en-US" sz="2200" dirty="0" err="1">
                <a:solidFill>
                  <a:srgbClr val="000000"/>
                </a:solidFill>
                <a:latin typeface="Archivo Narrow"/>
                <a:ea typeface="Archivo Narrow"/>
              </a:rPr>
              <a:t>Ovest</a:t>
            </a:r>
            <a:r>
              <a:rPr lang="en-US" sz="2200" dirty="0">
                <a:solidFill>
                  <a:srgbClr val="000000"/>
                </a:solidFill>
                <a:latin typeface="Archivo Narrow"/>
                <a:ea typeface="Archivo Narrow"/>
              </a:rPr>
              <a:t> Youth A Jacopo </a:t>
            </a:r>
            <a:r>
              <a:rPr lang="en-US" sz="2200" dirty="0" err="1">
                <a:solidFill>
                  <a:srgbClr val="000000"/>
                </a:solidFill>
                <a:latin typeface="Archivo Narrow"/>
                <a:ea typeface="Archivo Narrow"/>
              </a:rPr>
              <a:t>Mapelli</a:t>
            </a:r>
            <a:endParaRPr lang="en-US" sz="2200" dirty="0">
              <a:solidFill>
                <a:srgbClr val="000000"/>
              </a:solidFill>
              <a:latin typeface="Archivo Narrow"/>
              <a:ea typeface="Archivo Narrow"/>
            </a:endParaRPr>
          </a:p>
          <a:p>
            <a:pPr marL="703971" lvl="1" indent="-351985">
              <a:lnSpc>
                <a:spcPts val="3600"/>
              </a:lnSpc>
              <a:buFont typeface="Arial"/>
              <a:buChar char="•"/>
            </a:pPr>
            <a:r>
              <a:rPr lang="en-US" sz="2200" dirty="0">
                <a:solidFill>
                  <a:srgbClr val="000000"/>
                </a:solidFill>
                <a:latin typeface="Archivo Narrow"/>
                <a:ea typeface="Archivo Narrow"/>
              </a:rPr>
              <a:t>2° </a:t>
            </a:r>
            <a:r>
              <a:rPr lang="en-US" sz="2200" dirty="0" err="1">
                <a:solidFill>
                  <a:srgbClr val="000000"/>
                </a:solidFill>
                <a:latin typeface="Archivo Narrow"/>
                <a:ea typeface="Archivo Narrow"/>
              </a:rPr>
              <a:t>posto</a:t>
            </a:r>
            <a:r>
              <a:rPr lang="en-US" sz="2200" dirty="0">
                <a:solidFill>
                  <a:srgbClr val="000000"/>
                </a:solidFill>
                <a:latin typeface="Archivo Narrow"/>
                <a:ea typeface="Archivo Narrow"/>
              </a:rPr>
              <a:t> rank di </a:t>
            </a:r>
            <a:r>
              <a:rPr lang="en-US" sz="2200" dirty="0" err="1">
                <a:solidFill>
                  <a:srgbClr val="000000"/>
                </a:solidFill>
                <a:latin typeface="Archivo Narrow"/>
                <a:ea typeface="Archivo Narrow"/>
              </a:rPr>
              <a:t>società</a:t>
            </a:r>
            <a:r>
              <a:rPr lang="en-US" sz="2200" dirty="0">
                <a:solidFill>
                  <a:srgbClr val="000000"/>
                </a:solidFill>
                <a:latin typeface="Archivo Narrow"/>
                <a:ea typeface="Archivo Narrow"/>
              </a:rPr>
              <a:t> Triathlon</a:t>
            </a:r>
          </a:p>
          <a:p>
            <a:pPr marL="703971" lvl="1" indent="-351985">
              <a:lnSpc>
                <a:spcPts val="3600"/>
              </a:lnSpc>
              <a:buFont typeface="Arial"/>
              <a:buChar char="•"/>
            </a:pPr>
            <a:r>
              <a:rPr lang="en-US" sz="2200" dirty="0">
                <a:solidFill>
                  <a:srgbClr val="000000"/>
                </a:solidFill>
                <a:latin typeface="Archivo Narrow"/>
                <a:ea typeface="Archivo Narrow"/>
              </a:rPr>
              <a:t>5° </a:t>
            </a:r>
            <a:r>
              <a:rPr lang="en-US" sz="2200" dirty="0" err="1">
                <a:solidFill>
                  <a:srgbClr val="000000"/>
                </a:solidFill>
                <a:latin typeface="Archivo Narrow"/>
                <a:ea typeface="Archivo Narrow"/>
              </a:rPr>
              <a:t>posto</a:t>
            </a:r>
            <a:r>
              <a:rPr lang="en-US" sz="2200" dirty="0">
                <a:solidFill>
                  <a:srgbClr val="000000"/>
                </a:solidFill>
                <a:latin typeface="Archivo Narrow"/>
                <a:ea typeface="Archivo Narrow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chivo Narrow"/>
                <a:ea typeface="Archivo Narrow"/>
              </a:rPr>
              <a:t>Circuito</a:t>
            </a:r>
            <a:r>
              <a:rPr lang="en-US" sz="2200" dirty="0">
                <a:solidFill>
                  <a:srgbClr val="000000"/>
                </a:solidFill>
                <a:latin typeface="Archivo Narrow"/>
                <a:ea typeface="Archivo Narrow"/>
              </a:rPr>
              <a:t> Nord </a:t>
            </a:r>
            <a:r>
              <a:rPr lang="en-US" sz="2200" dirty="0" err="1">
                <a:solidFill>
                  <a:srgbClr val="000000"/>
                </a:solidFill>
                <a:latin typeface="Archivo Narrow"/>
                <a:ea typeface="Archivo Narrow"/>
              </a:rPr>
              <a:t>Ovest</a:t>
            </a:r>
            <a:r>
              <a:rPr lang="en-US" sz="2200" dirty="0">
                <a:solidFill>
                  <a:srgbClr val="000000"/>
                </a:solidFill>
                <a:latin typeface="Archivo Narrow"/>
                <a:ea typeface="Archivo Narrow"/>
              </a:rPr>
              <a:t> di </a:t>
            </a:r>
            <a:r>
              <a:rPr lang="en-US" sz="2200" dirty="0" err="1">
                <a:solidFill>
                  <a:srgbClr val="000000"/>
                </a:solidFill>
                <a:latin typeface="Archivo Narrow"/>
                <a:ea typeface="Archivo Narrow"/>
              </a:rPr>
              <a:t>società</a:t>
            </a:r>
            <a:endParaRPr lang="en-US" sz="2200" dirty="0">
              <a:solidFill>
                <a:srgbClr val="000000"/>
              </a:solidFill>
              <a:latin typeface="Archivo Narrow"/>
              <a:ea typeface="Archivo Narrow"/>
            </a:endParaRPr>
          </a:p>
          <a:p>
            <a:pPr marL="703783" lvl="1" indent="-351892">
              <a:lnSpc>
                <a:spcPts val="3600"/>
              </a:lnSpc>
              <a:buFont typeface="Arial"/>
              <a:buChar char="•"/>
            </a:pPr>
            <a:r>
              <a:rPr lang="en-US" sz="2200" dirty="0">
                <a:solidFill>
                  <a:srgbClr val="000000"/>
                </a:solidFill>
                <a:latin typeface="Archivo Narrow"/>
                <a:ea typeface="Archivo Narrow"/>
              </a:rPr>
              <a:t>7° </a:t>
            </a:r>
            <a:r>
              <a:rPr lang="en-US" sz="2200" dirty="0" err="1">
                <a:solidFill>
                  <a:srgbClr val="000000"/>
                </a:solidFill>
                <a:latin typeface="Archivo Narrow"/>
                <a:ea typeface="Archivo Narrow"/>
              </a:rPr>
              <a:t>posto</a:t>
            </a:r>
            <a:r>
              <a:rPr lang="en-US" sz="2200" dirty="0">
                <a:solidFill>
                  <a:srgbClr val="000000"/>
                </a:solidFill>
                <a:latin typeface="Archivo Narrow"/>
                <a:ea typeface="Archivo Narrow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chivo Narrow"/>
                <a:ea typeface="Archivo Narrow"/>
              </a:rPr>
              <a:t>Campionato</a:t>
            </a:r>
            <a:r>
              <a:rPr lang="en-US" sz="2200" dirty="0">
                <a:solidFill>
                  <a:srgbClr val="000000"/>
                </a:solidFill>
                <a:latin typeface="Archivo Narrow"/>
                <a:ea typeface="Archivo Narrow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chivo Narrow"/>
                <a:ea typeface="Archivo Narrow"/>
              </a:rPr>
              <a:t>Italiano</a:t>
            </a:r>
            <a:r>
              <a:rPr lang="en-US" sz="2200" dirty="0">
                <a:solidFill>
                  <a:srgbClr val="000000"/>
                </a:solidFill>
                <a:latin typeface="Archivo Narrow"/>
                <a:ea typeface="Archivo Narrow"/>
              </a:rPr>
              <a:t> di </a:t>
            </a:r>
            <a:r>
              <a:rPr lang="en-US" sz="2200" dirty="0" err="1">
                <a:solidFill>
                  <a:srgbClr val="000000"/>
                </a:solidFill>
                <a:latin typeface="Archivo Narrow"/>
                <a:ea typeface="Archivo Narrow"/>
              </a:rPr>
              <a:t>Società</a:t>
            </a:r>
            <a:r>
              <a:rPr lang="en-US" sz="2200" dirty="0">
                <a:solidFill>
                  <a:srgbClr val="000000"/>
                </a:solidFill>
                <a:latin typeface="Archivo Narrow"/>
                <a:ea typeface="Archivo Narrow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chivo Narrow"/>
                <a:ea typeface="Archivo Narrow"/>
              </a:rPr>
              <a:t>Assoluto</a:t>
            </a:r>
            <a:r>
              <a:rPr lang="en-US" sz="2200" dirty="0">
                <a:solidFill>
                  <a:srgbClr val="000000"/>
                </a:solidFill>
                <a:latin typeface="Archivo Narrow"/>
                <a:ea typeface="Archivo Narrow"/>
              </a:rPr>
              <a:t> e </a:t>
            </a:r>
            <a:r>
              <a:rPr lang="en-US" sz="2200" dirty="0" err="1">
                <a:solidFill>
                  <a:srgbClr val="000000"/>
                </a:solidFill>
                <a:latin typeface="Archivo Narrow"/>
                <a:ea typeface="Archivo Narrow"/>
              </a:rPr>
              <a:t>Trofeo</a:t>
            </a:r>
            <a:r>
              <a:rPr lang="en-US" sz="2200" dirty="0">
                <a:solidFill>
                  <a:srgbClr val="000000"/>
                </a:solidFill>
                <a:latin typeface="Archivo Narrow"/>
                <a:ea typeface="Archivo Narrow"/>
              </a:rPr>
              <a:t> di </a:t>
            </a:r>
            <a:r>
              <a:rPr lang="en-US" sz="2200" dirty="0" err="1">
                <a:solidFill>
                  <a:srgbClr val="000000"/>
                </a:solidFill>
                <a:latin typeface="Archivo Narrow"/>
                <a:ea typeface="Archivo Narrow"/>
              </a:rPr>
              <a:t>Società</a:t>
            </a:r>
            <a:r>
              <a:rPr lang="en-US" sz="2200" dirty="0">
                <a:solidFill>
                  <a:srgbClr val="000000"/>
                </a:solidFill>
                <a:latin typeface="Archivo Narrow"/>
                <a:ea typeface="Archivo Narrow"/>
              </a:rPr>
              <a:t> Age group</a:t>
            </a:r>
          </a:p>
          <a:p>
            <a:pPr marL="703783" lvl="1" indent="-351892">
              <a:lnSpc>
                <a:spcPts val="3600"/>
              </a:lnSpc>
              <a:buFont typeface="Arial"/>
              <a:buChar char="•"/>
            </a:pPr>
            <a:r>
              <a:rPr lang="en-US" sz="2200" dirty="0">
                <a:solidFill>
                  <a:srgbClr val="000000"/>
                </a:solidFill>
                <a:latin typeface="Archivo Narrow"/>
                <a:ea typeface="Archivo Narrow"/>
              </a:rPr>
              <a:t>8° </a:t>
            </a:r>
            <a:r>
              <a:rPr lang="en-US" sz="2200" dirty="0" err="1">
                <a:solidFill>
                  <a:srgbClr val="000000"/>
                </a:solidFill>
                <a:latin typeface="Archivo Narrow"/>
                <a:ea typeface="Archivo Narrow"/>
              </a:rPr>
              <a:t>posto</a:t>
            </a:r>
            <a:r>
              <a:rPr lang="en-US" sz="2200" dirty="0">
                <a:solidFill>
                  <a:srgbClr val="000000"/>
                </a:solidFill>
                <a:latin typeface="Archivo Narrow"/>
                <a:ea typeface="Archivo Narrow"/>
              </a:rPr>
              <a:t> rank di </a:t>
            </a:r>
            <a:r>
              <a:rPr lang="en-US" sz="2200" dirty="0" err="1">
                <a:solidFill>
                  <a:srgbClr val="000000"/>
                </a:solidFill>
                <a:latin typeface="Archivo Narrow"/>
                <a:ea typeface="Archivo Narrow"/>
              </a:rPr>
              <a:t>società</a:t>
            </a:r>
            <a:r>
              <a:rPr lang="en-US" sz="2200" dirty="0">
                <a:solidFill>
                  <a:srgbClr val="000000"/>
                </a:solidFill>
                <a:latin typeface="Archivo Narrow"/>
                <a:ea typeface="Archivo Narrow"/>
              </a:rPr>
              <a:t> Duathlon</a:t>
            </a:r>
          </a:p>
        </p:txBody>
      </p:sp>
      <p:sp>
        <p:nvSpPr>
          <p:cNvPr id="6" name="Freeform 6"/>
          <p:cNvSpPr/>
          <p:nvPr/>
        </p:nvSpPr>
        <p:spPr>
          <a:xfrm>
            <a:off x="17051325" y="8801100"/>
            <a:ext cx="1084275" cy="1302525"/>
          </a:xfrm>
          <a:custGeom>
            <a:avLst/>
            <a:gdLst/>
            <a:ahLst/>
            <a:cxnLst/>
            <a:rect l="l" t="t" r="r" b="b"/>
            <a:pathLst>
              <a:path w="1084275" h="1302525">
                <a:moveTo>
                  <a:pt x="0" y="0"/>
                </a:moveTo>
                <a:lnTo>
                  <a:pt x="1084274" y="0"/>
                </a:lnTo>
                <a:lnTo>
                  <a:pt x="1084274" y="1302525"/>
                </a:lnTo>
                <a:lnTo>
                  <a:pt x="0" y="13025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8" name="TextBox 8"/>
          <p:cNvSpPr txBox="1"/>
          <p:nvPr/>
        </p:nvSpPr>
        <p:spPr>
          <a:xfrm>
            <a:off x="288876" y="6696847"/>
            <a:ext cx="6340524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829"/>
              </a:lnSpc>
            </a:pPr>
            <a:r>
              <a:rPr lang="en-US" sz="4000" dirty="0">
                <a:solidFill>
                  <a:srgbClr val="000000"/>
                </a:solidFill>
                <a:latin typeface="Archivo Narrow Bold"/>
              </a:rPr>
              <a:t>4 </a:t>
            </a:r>
            <a:r>
              <a:rPr lang="en-US" sz="4000" dirty="0" err="1">
                <a:solidFill>
                  <a:srgbClr val="000000"/>
                </a:solidFill>
                <a:latin typeface="Archivo Narrow Bold"/>
              </a:rPr>
              <a:t>convocazioni</a:t>
            </a:r>
            <a:r>
              <a:rPr lang="en-US" sz="4000" dirty="0">
                <a:solidFill>
                  <a:srgbClr val="000000"/>
                </a:solidFill>
                <a:latin typeface="Archivo Narrow Bold"/>
              </a:rPr>
              <a:t> in NAZIONALE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-47672" y="7302638"/>
            <a:ext cx="11292264" cy="1813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03783" lvl="1" indent="-351892">
              <a:lnSpc>
                <a:spcPts val="3600"/>
              </a:lnSpc>
              <a:buFont typeface="Arial"/>
              <a:buChar char="•"/>
            </a:pPr>
            <a:r>
              <a:rPr lang="en-US" sz="2200" dirty="0" err="1">
                <a:solidFill>
                  <a:srgbClr val="000000"/>
                </a:solidFill>
                <a:latin typeface="Archivo Narrow Bold"/>
              </a:rPr>
              <a:t>Campionati</a:t>
            </a:r>
            <a:r>
              <a:rPr lang="en-US" sz="2200" dirty="0">
                <a:solidFill>
                  <a:srgbClr val="000000"/>
                </a:solidFill>
                <a:latin typeface="Archivo Narrow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chivo Narrow Bold"/>
              </a:rPr>
              <a:t>Mondiali</a:t>
            </a:r>
            <a:r>
              <a:rPr lang="en-US" sz="2200" dirty="0">
                <a:solidFill>
                  <a:srgbClr val="000000"/>
                </a:solidFill>
                <a:latin typeface="Archivo Narrow Bold"/>
              </a:rPr>
              <a:t> </a:t>
            </a:r>
            <a:r>
              <a:rPr lang="en-US" sz="2200" dirty="0">
                <a:solidFill>
                  <a:srgbClr val="000000"/>
                </a:solidFill>
                <a:latin typeface="Archivo Narrow"/>
              </a:rPr>
              <a:t>di Triathlon Junior: Miguel </a:t>
            </a:r>
            <a:r>
              <a:rPr lang="en-US" sz="2200" dirty="0" err="1">
                <a:solidFill>
                  <a:srgbClr val="000000"/>
                </a:solidFill>
                <a:latin typeface="Archivo Narrow"/>
              </a:rPr>
              <a:t>Espuna</a:t>
            </a:r>
            <a:r>
              <a:rPr lang="en-US" sz="2200" dirty="0">
                <a:solidFill>
                  <a:srgbClr val="000000"/>
                </a:solidFill>
                <a:latin typeface="Archivo Narrow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chivo Narrow"/>
              </a:rPr>
              <a:t>Larramona</a:t>
            </a:r>
            <a:endParaRPr lang="en-US" sz="2200" dirty="0">
              <a:solidFill>
                <a:srgbClr val="000000"/>
              </a:solidFill>
              <a:latin typeface="Archivo Narrow"/>
            </a:endParaRPr>
          </a:p>
          <a:p>
            <a:pPr marL="703783" lvl="1" indent="-351892">
              <a:lnSpc>
                <a:spcPts val="3600"/>
              </a:lnSpc>
              <a:buFont typeface="Arial"/>
              <a:buChar char="•"/>
            </a:pPr>
            <a:r>
              <a:rPr lang="en-US" sz="2200" dirty="0" err="1">
                <a:solidFill>
                  <a:srgbClr val="000000"/>
                </a:solidFill>
                <a:latin typeface="Archivo Narrow Bold"/>
              </a:rPr>
              <a:t>Campionati</a:t>
            </a:r>
            <a:r>
              <a:rPr lang="en-US" sz="2200" dirty="0">
                <a:solidFill>
                  <a:srgbClr val="000000"/>
                </a:solidFill>
                <a:latin typeface="Archivo Narrow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chivo Narrow Bold"/>
              </a:rPr>
              <a:t>Europei</a:t>
            </a:r>
            <a:r>
              <a:rPr lang="en-US" sz="2200" dirty="0">
                <a:solidFill>
                  <a:srgbClr val="000000"/>
                </a:solidFill>
                <a:latin typeface="Archivo Narrow Bold"/>
              </a:rPr>
              <a:t> </a:t>
            </a:r>
            <a:r>
              <a:rPr lang="en-US" sz="2200" dirty="0">
                <a:solidFill>
                  <a:srgbClr val="000000"/>
                </a:solidFill>
                <a:latin typeface="Archivo Narrow"/>
              </a:rPr>
              <a:t>di Triathlon Junior: Miguel </a:t>
            </a:r>
            <a:r>
              <a:rPr lang="en-US" sz="2200" dirty="0" err="1">
                <a:solidFill>
                  <a:srgbClr val="000000"/>
                </a:solidFill>
                <a:latin typeface="Archivo Narrow"/>
              </a:rPr>
              <a:t>Espuna</a:t>
            </a:r>
            <a:r>
              <a:rPr lang="en-US" sz="2200" dirty="0">
                <a:solidFill>
                  <a:srgbClr val="000000"/>
                </a:solidFill>
                <a:latin typeface="Archivo Narrow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chivo Narrow"/>
              </a:rPr>
              <a:t>Larramona</a:t>
            </a:r>
            <a:r>
              <a:rPr lang="en-US" sz="2200" dirty="0">
                <a:solidFill>
                  <a:srgbClr val="000000"/>
                </a:solidFill>
                <a:latin typeface="Archivo Narrow"/>
              </a:rPr>
              <a:t> </a:t>
            </a:r>
          </a:p>
          <a:p>
            <a:pPr marL="703783" lvl="1" indent="-351892">
              <a:lnSpc>
                <a:spcPts val="3600"/>
              </a:lnSpc>
              <a:buFont typeface="Arial"/>
              <a:buChar char="•"/>
            </a:pPr>
            <a:r>
              <a:rPr lang="en-US" sz="2200" dirty="0" err="1">
                <a:solidFill>
                  <a:srgbClr val="000000"/>
                </a:solidFill>
                <a:latin typeface="Archivo Narrow Bold"/>
              </a:rPr>
              <a:t>Campionati</a:t>
            </a:r>
            <a:r>
              <a:rPr lang="en-US" sz="2200" dirty="0">
                <a:solidFill>
                  <a:srgbClr val="000000"/>
                </a:solidFill>
                <a:latin typeface="Archivo Narrow Bold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chivo Narrow Bold"/>
              </a:rPr>
              <a:t>Europei</a:t>
            </a:r>
            <a:r>
              <a:rPr lang="en-US" sz="2200" dirty="0">
                <a:solidFill>
                  <a:srgbClr val="000000"/>
                </a:solidFill>
                <a:latin typeface="Archivo Narrow Bold"/>
              </a:rPr>
              <a:t> </a:t>
            </a:r>
            <a:r>
              <a:rPr lang="en-US" sz="2200" dirty="0">
                <a:solidFill>
                  <a:srgbClr val="000000"/>
                </a:solidFill>
                <a:latin typeface="Archivo Narrow"/>
              </a:rPr>
              <a:t>di Triathlon Youth: Tommaso Sana e Federico </a:t>
            </a:r>
            <a:r>
              <a:rPr lang="en-US" sz="2200" dirty="0" err="1">
                <a:solidFill>
                  <a:srgbClr val="000000"/>
                </a:solidFill>
                <a:latin typeface="Archivo Narrow"/>
              </a:rPr>
              <a:t>Perrella</a:t>
            </a:r>
            <a:endParaRPr lang="en-US" sz="2200" dirty="0">
              <a:solidFill>
                <a:srgbClr val="000000"/>
              </a:solidFill>
              <a:latin typeface="Archivo Narrow"/>
            </a:endParaRPr>
          </a:p>
          <a:p>
            <a:pPr marL="703783" lvl="1" indent="-351892" algn="l">
              <a:lnSpc>
                <a:spcPts val="3600"/>
              </a:lnSpc>
              <a:buFont typeface="Arial"/>
              <a:buChar char="•"/>
            </a:pPr>
            <a:r>
              <a:rPr lang="en-US" sz="2200" dirty="0" err="1">
                <a:solidFill>
                  <a:srgbClr val="000000"/>
                </a:solidFill>
                <a:latin typeface="Archivo Narrow Bold"/>
              </a:rPr>
              <a:t>Coppa</a:t>
            </a:r>
            <a:r>
              <a:rPr lang="en-US" sz="2200" dirty="0">
                <a:solidFill>
                  <a:srgbClr val="000000"/>
                </a:solidFill>
                <a:latin typeface="Archivo Narrow Bold"/>
              </a:rPr>
              <a:t> Europa </a:t>
            </a:r>
            <a:r>
              <a:rPr lang="en-US" sz="2200" dirty="0">
                <a:solidFill>
                  <a:srgbClr val="000000"/>
                </a:solidFill>
                <a:latin typeface="Archivo Narrow"/>
              </a:rPr>
              <a:t> di Triathlon Junior: Viola </a:t>
            </a:r>
            <a:r>
              <a:rPr lang="en-US" sz="2200" dirty="0" err="1">
                <a:solidFill>
                  <a:srgbClr val="000000"/>
                </a:solidFill>
                <a:latin typeface="Archivo Narrow"/>
              </a:rPr>
              <a:t>Paoletti</a:t>
            </a:r>
            <a:endParaRPr lang="en-US" sz="2200" dirty="0">
              <a:solidFill>
                <a:srgbClr val="000000"/>
              </a:solidFill>
              <a:latin typeface="Archivo Narrow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97842" y="9233079"/>
            <a:ext cx="10664719" cy="8991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600"/>
              </a:lnSpc>
            </a:pPr>
            <a:r>
              <a:rPr lang="en-US" sz="2200" dirty="0">
                <a:solidFill>
                  <a:srgbClr val="000000"/>
                </a:solidFill>
                <a:latin typeface="Archivo Narrow Bold"/>
              </a:rPr>
              <a:t>6 </a:t>
            </a:r>
            <a:r>
              <a:rPr lang="en-US" sz="2200" dirty="0" err="1">
                <a:solidFill>
                  <a:srgbClr val="000000"/>
                </a:solidFill>
                <a:latin typeface="Archivo Narrow Bold"/>
              </a:rPr>
              <a:t>Partecipazioni</a:t>
            </a:r>
            <a:r>
              <a:rPr lang="en-US" sz="2200" dirty="0">
                <a:solidFill>
                  <a:srgbClr val="000000"/>
                </a:solidFill>
                <a:latin typeface="Archivo Narrow Bold"/>
              </a:rPr>
              <a:t> a </a:t>
            </a:r>
            <a:r>
              <a:rPr lang="en-US" sz="2200" dirty="0" err="1">
                <a:solidFill>
                  <a:srgbClr val="000000"/>
                </a:solidFill>
                <a:latin typeface="Archivo Narrow Bold"/>
              </a:rPr>
              <a:t>Coppa</a:t>
            </a:r>
            <a:r>
              <a:rPr lang="en-US" sz="2200" dirty="0">
                <a:solidFill>
                  <a:srgbClr val="000000"/>
                </a:solidFill>
                <a:latin typeface="Archivo Narrow Bold"/>
              </a:rPr>
              <a:t> Europa Junior:</a:t>
            </a:r>
            <a:r>
              <a:rPr lang="en-US" sz="2200" dirty="0">
                <a:solidFill>
                  <a:srgbClr val="000000"/>
                </a:solidFill>
                <a:latin typeface="Archivo Narrow"/>
              </a:rPr>
              <a:t> Tommaso Sana, Federico </a:t>
            </a:r>
            <a:r>
              <a:rPr lang="en-US" sz="2200" dirty="0" err="1">
                <a:solidFill>
                  <a:srgbClr val="000000"/>
                </a:solidFill>
                <a:latin typeface="Archivo Narrow"/>
              </a:rPr>
              <a:t>Perrella</a:t>
            </a:r>
            <a:r>
              <a:rPr lang="en-US" sz="2200" dirty="0">
                <a:solidFill>
                  <a:srgbClr val="000000"/>
                </a:solidFill>
                <a:latin typeface="Archivo Narrow"/>
              </a:rPr>
              <a:t>, Riccardo </a:t>
            </a:r>
            <a:r>
              <a:rPr lang="en-US" sz="2200" dirty="0" err="1">
                <a:solidFill>
                  <a:srgbClr val="000000"/>
                </a:solidFill>
                <a:latin typeface="Archivo Narrow"/>
              </a:rPr>
              <a:t>Bruselles</a:t>
            </a:r>
            <a:r>
              <a:rPr lang="en-US" sz="2200" dirty="0">
                <a:solidFill>
                  <a:srgbClr val="000000"/>
                </a:solidFill>
                <a:latin typeface="Archivo Narrow"/>
              </a:rPr>
              <a:t>, Miguel </a:t>
            </a:r>
            <a:r>
              <a:rPr lang="en-US" sz="2200" dirty="0" err="1">
                <a:solidFill>
                  <a:srgbClr val="000000"/>
                </a:solidFill>
                <a:latin typeface="Archivo Narrow"/>
              </a:rPr>
              <a:t>Espuna</a:t>
            </a:r>
            <a:r>
              <a:rPr lang="en-US" sz="2200" dirty="0">
                <a:solidFill>
                  <a:srgbClr val="000000"/>
                </a:solidFill>
                <a:latin typeface="Archivo Narrow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chivo Narrow"/>
              </a:rPr>
              <a:t>Larramona</a:t>
            </a:r>
            <a:r>
              <a:rPr lang="en-US" sz="2200" dirty="0">
                <a:solidFill>
                  <a:srgbClr val="000000"/>
                </a:solidFill>
                <a:latin typeface="Archivo Narrow"/>
              </a:rPr>
              <a:t>, Sara </a:t>
            </a:r>
            <a:r>
              <a:rPr lang="en-US" sz="2200" dirty="0" err="1">
                <a:solidFill>
                  <a:srgbClr val="000000"/>
                </a:solidFill>
                <a:latin typeface="Archivo Narrow"/>
              </a:rPr>
              <a:t>Balletta</a:t>
            </a:r>
            <a:r>
              <a:rPr lang="en-US" sz="2200" dirty="0">
                <a:solidFill>
                  <a:srgbClr val="000000"/>
                </a:solidFill>
                <a:latin typeface="Archivo Narrow"/>
              </a:rPr>
              <a:t> e Viola </a:t>
            </a:r>
            <a:r>
              <a:rPr lang="en-US" sz="2200" dirty="0" err="1">
                <a:solidFill>
                  <a:srgbClr val="000000"/>
                </a:solidFill>
                <a:latin typeface="Archivo Narrow"/>
              </a:rPr>
              <a:t>Paoletti</a:t>
            </a:r>
            <a:r>
              <a:rPr lang="en-US" sz="2200" dirty="0">
                <a:solidFill>
                  <a:srgbClr val="000000"/>
                </a:solidFill>
                <a:latin typeface="Archivo Narrow"/>
              </a:rPr>
              <a:t>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3007</TotalTime>
  <Words>1056</Words>
  <Application>Microsoft Macintosh PowerPoint</Application>
  <PresentationFormat>Personalizzato</PresentationFormat>
  <Paragraphs>120</Paragraphs>
  <Slides>13</Slides>
  <Notes>13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20" baseType="lpstr">
      <vt:lpstr>Arial</vt:lpstr>
      <vt:lpstr>Poppins</vt:lpstr>
      <vt:lpstr>Archivo Narrow</vt:lpstr>
      <vt:lpstr>Archivo Narrow Bold</vt:lpstr>
      <vt:lpstr>Calibri</vt:lpstr>
      <vt:lpstr>Arimo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Company Profile Propatria PPP_definitivo.pptx</dc:title>
  <cp:lastModifiedBy>Giampaolo Gualla</cp:lastModifiedBy>
  <cp:revision>14</cp:revision>
  <dcterms:created xsi:type="dcterms:W3CDTF">2006-08-16T00:00:00Z</dcterms:created>
  <dcterms:modified xsi:type="dcterms:W3CDTF">2024-03-13T16:05:06Z</dcterms:modified>
  <dc:identifier>DAF0hRunrUM</dc:identifier>
</cp:coreProperties>
</file>