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72" r:id="rId1"/>
  </p:sldMasterIdLst>
  <p:notesMasterIdLst>
    <p:notesMasterId r:id="rId9"/>
  </p:notesMasterIdLst>
  <p:sldIdLst>
    <p:sldId id="256" r:id="rId2"/>
    <p:sldId id="296" r:id="rId3"/>
    <p:sldId id="294" r:id="rId4"/>
    <p:sldId id="295" r:id="rId5"/>
    <p:sldId id="298" r:id="rId6"/>
    <p:sldId id="259" r:id="rId7"/>
    <p:sldId id="277" r:id="rId8"/>
  </p:sldIdLst>
  <p:sldSz cx="20104100" cy="11309350"/>
  <p:notesSz cx="9926638" cy="6797675"/>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D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CF455A4-5F7E-4FFA-A95E-9C1BFE07A03D}" v="16" dt="2025-05-16T08:36:13.513"/>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9" d="100"/>
          <a:sy n="49" d="100"/>
        </p:scale>
        <p:origin x="768" y="82"/>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4302125" cy="341313"/>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5622925" y="0"/>
            <a:ext cx="4302125" cy="341313"/>
          </a:xfrm>
          <a:prstGeom prst="rect">
            <a:avLst/>
          </a:prstGeom>
        </p:spPr>
        <p:txBody>
          <a:bodyPr vert="horz" lIns="91440" tIns="45720" rIns="91440" bIns="45720" rtlCol="0"/>
          <a:lstStyle>
            <a:lvl1pPr algn="r">
              <a:defRPr sz="1200"/>
            </a:lvl1pPr>
          </a:lstStyle>
          <a:p>
            <a:fld id="{2693C45E-1DE4-4992-8A59-DA1896131B74}" type="datetimeFigureOut">
              <a:rPr lang="it-IT" smtClean="0"/>
              <a:t>11/09/2025</a:t>
            </a:fld>
            <a:endParaRPr lang="it-IT"/>
          </a:p>
        </p:txBody>
      </p:sp>
      <p:sp>
        <p:nvSpPr>
          <p:cNvPr id="4" name="Segnaposto immagine diapositiva 3"/>
          <p:cNvSpPr>
            <a:spLocks noGrp="1" noRot="1" noChangeAspect="1"/>
          </p:cNvSpPr>
          <p:nvPr>
            <p:ph type="sldImg" idx="2"/>
          </p:nvPr>
        </p:nvSpPr>
        <p:spPr>
          <a:xfrm>
            <a:off x="2924175" y="849313"/>
            <a:ext cx="4078288" cy="2293937"/>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992188" y="3271838"/>
            <a:ext cx="7942262" cy="2676525"/>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6456363"/>
            <a:ext cx="4302125" cy="341312"/>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5622925" y="6456363"/>
            <a:ext cx="4302125" cy="341312"/>
          </a:xfrm>
          <a:prstGeom prst="rect">
            <a:avLst/>
          </a:prstGeom>
        </p:spPr>
        <p:txBody>
          <a:bodyPr vert="horz" lIns="91440" tIns="45720" rIns="91440" bIns="45720" rtlCol="0" anchor="b"/>
          <a:lstStyle>
            <a:lvl1pPr algn="r">
              <a:defRPr sz="1200"/>
            </a:lvl1pPr>
          </a:lstStyle>
          <a:p>
            <a:fld id="{62A99D3F-7038-4B8C-A2D9-8C213C50A063}" type="slidenum">
              <a:rPr lang="it-IT" smtClean="0"/>
              <a:t>‹N›</a:t>
            </a:fld>
            <a:endParaRPr lang="it-IT"/>
          </a:p>
        </p:txBody>
      </p:sp>
    </p:spTree>
    <p:extLst>
      <p:ext uri="{BB962C8B-B14F-4D97-AF65-F5344CB8AC3E}">
        <p14:creationId xmlns:p14="http://schemas.microsoft.com/office/powerpoint/2010/main" val="1419309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62A99D3F-7038-4B8C-A2D9-8C213C50A063}" type="slidenum">
              <a:rPr lang="it-IT" smtClean="0"/>
              <a:t>1</a:t>
            </a:fld>
            <a:endParaRPr lang="it-IT"/>
          </a:p>
        </p:txBody>
      </p:sp>
    </p:spTree>
    <p:extLst>
      <p:ext uri="{BB962C8B-B14F-4D97-AF65-F5344CB8AC3E}">
        <p14:creationId xmlns:p14="http://schemas.microsoft.com/office/powerpoint/2010/main" val="7114112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011829" y="1234642"/>
            <a:ext cx="18080441" cy="654050"/>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3015615" y="6333236"/>
            <a:ext cx="14072870" cy="2827337"/>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9/11/2025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8250" b="1" i="0">
                <a:solidFill>
                  <a:srgbClr val="003D7C"/>
                </a:solidFill>
                <a:latin typeface="Verdana"/>
                <a:cs typeface="Verdana"/>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9/11/2025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8250" b="1" i="0">
                <a:solidFill>
                  <a:srgbClr val="003D7C"/>
                </a:solidFill>
                <a:latin typeface="Verdana"/>
                <a:cs typeface="Verdana"/>
              </a:defRPr>
            </a:lvl1pPr>
          </a:lstStyle>
          <a:p>
            <a:endParaRPr/>
          </a:p>
        </p:txBody>
      </p:sp>
      <p:sp>
        <p:nvSpPr>
          <p:cNvPr id="3" name="Holder 3"/>
          <p:cNvSpPr>
            <a:spLocks noGrp="1"/>
          </p:cNvSpPr>
          <p:nvPr>
            <p:ph sz="half" idx="2"/>
          </p:nvPr>
        </p:nvSpPr>
        <p:spPr>
          <a:xfrm>
            <a:off x="1005205" y="2601150"/>
            <a:ext cx="8745284" cy="746417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10353611" y="2601150"/>
            <a:ext cx="8745284" cy="746417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9/11/2025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8250" b="1" i="0">
                <a:solidFill>
                  <a:srgbClr val="003D7C"/>
                </a:solidFill>
                <a:latin typeface="Verdana"/>
                <a:cs typeface="Verdan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9/11/2025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9/11/2025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3530834" y="10626352"/>
            <a:ext cx="15456535" cy="17780"/>
          </a:xfrm>
          <a:custGeom>
            <a:avLst/>
            <a:gdLst/>
            <a:ahLst/>
            <a:cxnLst/>
            <a:rect l="l" t="t" r="r" b="b"/>
            <a:pathLst>
              <a:path w="15456535" h="17779">
                <a:moveTo>
                  <a:pt x="0" y="17153"/>
                </a:moveTo>
                <a:lnTo>
                  <a:pt x="15456251" y="0"/>
                </a:lnTo>
              </a:path>
            </a:pathLst>
          </a:custGeom>
          <a:ln w="5235">
            <a:solidFill>
              <a:srgbClr val="A6AAA9"/>
            </a:solidFill>
          </a:ln>
        </p:spPr>
        <p:txBody>
          <a:bodyPr wrap="square" lIns="0" tIns="0" rIns="0" bIns="0" rtlCol="0"/>
          <a:lstStyle/>
          <a:p>
            <a:endParaRPr/>
          </a:p>
        </p:txBody>
      </p:sp>
      <p:pic>
        <p:nvPicPr>
          <p:cNvPr id="17" name="bg object 17"/>
          <p:cNvPicPr/>
          <p:nvPr/>
        </p:nvPicPr>
        <p:blipFill>
          <a:blip r:embed="rId7" cstate="print"/>
          <a:stretch>
            <a:fillRect/>
          </a:stretch>
        </p:blipFill>
        <p:spPr>
          <a:xfrm>
            <a:off x="563731" y="10157938"/>
            <a:ext cx="2697592" cy="725037"/>
          </a:xfrm>
          <a:prstGeom prst="rect">
            <a:avLst/>
          </a:prstGeom>
        </p:spPr>
      </p:pic>
      <p:sp>
        <p:nvSpPr>
          <p:cNvPr id="2" name="Holder 2"/>
          <p:cNvSpPr>
            <a:spLocks noGrp="1"/>
          </p:cNvSpPr>
          <p:nvPr>
            <p:ph type="title"/>
          </p:nvPr>
        </p:nvSpPr>
        <p:spPr>
          <a:xfrm>
            <a:off x="8148443" y="6582197"/>
            <a:ext cx="3807212" cy="1282065"/>
          </a:xfrm>
          <a:prstGeom prst="rect">
            <a:avLst/>
          </a:prstGeom>
        </p:spPr>
        <p:txBody>
          <a:bodyPr wrap="square" lIns="0" tIns="0" rIns="0" bIns="0">
            <a:spAutoFit/>
          </a:bodyPr>
          <a:lstStyle>
            <a:lvl1pPr>
              <a:defRPr sz="8250" b="1" i="0">
                <a:solidFill>
                  <a:srgbClr val="003D7C"/>
                </a:solidFill>
                <a:latin typeface="Verdana"/>
                <a:cs typeface="Verdana"/>
              </a:defRPr>
            </a:lvl1pPr>
          </a:lstStyle>
          <a:p>
            <a:endParaRPr/>
          </a:p>
        </p:txBody>
      </p:sp>
      <p:sp>
        <p:nvSpPr>
          <p:cNvPr id="3" name="Holder 3"/>
          <p:cNvSpPr>
            <a:spLocks noGrp="1"/>
          </p:cNvSpPr>
          <p:nvPr>
            <p:ph type="body" idx="1"/>
          </p:nvPr>
        </p:nvSpPr>
        <p:spPr>
          <a:xfrm>
            <a:off x="1005205" y="2601150"/>
            <a:ext cx="18093690" cy="7464171"/>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835394" y="10517696"/>
            <a:ext cx="6433312" cy="565467"/>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1005205" y="10517696"/>
            <a:ext cx="4623943" cy="56546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9/11/2025</a:t>
            </a:fld>
            <a:endParaRPr lang="en-US"/>
          </a:p>
        </p:txBody>
      </p:sp>
      <p:sp>
        <p:nvSpPr>
          <p:cNvPr id="6" name="Holder 6"/>
          <p:cNvSpPr>
            <a:spLocks noGrp="1"/>
          </p:cNvSpPr>
          <p:nvPr>
            <p:ph type="sldNum" sz="quarter" idx="7"/>
          </p:nvPr>
        </p:nvSpPr>
        <p:spPr>
          <a:xfrm>
            <a:off x="14474953" y="10517696"/>
            <a:ext cx="4623943" cy="565467"/>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0"/>
            <a:ext cx="20104100" cy="11308715"/>
            <a:chOff x="0" y="0"/>
            <a:chExt cx="20104100" cy="11308715"/>
          </a:xfrm>
        </p:grpSpPr>
        <p:pic>
          <p:nvPicPr>
            <p:cNvPr id="3" name="object 3"/>
            <p:cNvPicPr/>
            <p:nvPr/>
          </p:nvPicPr>
          <p:blipFill>
            <a:blip r:embed="rId3" cstate="print"/>
            <a:stretch>
              <a:fillRect/>
            </a:stretch>
          </p:blipFill>
          <p:spPr>
            <a:xfrm>
              <a:off x="0" y="0"/>
              <a:ext cx="20103555" cy="11308556"/>
            </a:xfrm>
            <a:prstGeom prst="rect">
              <a:avLst/>
            </a:prstGeom>
          </p:spPr>
        </p:pic>
        <p:sp>
          <p:nvSpPr>
            <p:cNvPr id="4" name="object 4"/>
            <p:cNvSpPr/>
            <p:nvPr/>
          </p:nvSpPr>
          <p:spPr>
            <a:xfrm>
              <a:off x="4913408" y="3171315"/>
              <a:ext cx="10277475" cy="4966335"/>
            </a:xfrm>
            <a:custGeom>
              <a:avLst/>
              <a:gdLst/>
              <a:ahLst/>
              <a:cxnLst/>
              <a:rect l="l" t="t" r="r" b="b"/>
              <a:pathLst>
                <a:path w="10277475" h="4966334">
                  <a:moveTo>
                    <a:pt x="10277282" y="0"/>
                  </a:moveTo>
                  <a:lnTo>
                    <a:pt x="0" y="0"/>
                  </a:lnTo>
                  <a:lnTo>
                    <a:pt x="0" y="4965926"/>
                  </a:lnTo>
                  <a:lnTo>
                    <a:pt x="10277282" y="4965926"/>
                  </a:lnTo>
                  <a:lnTo>
                    <a:pt x="10277282" y="0"/>
                  </a:lnTo>
                  <a:close/>
                </a:path>
              </a:pathLst>
            </a:custGeom>
            <a:solidFill>
              <a:srgbClr val="003D7C">
                <a:alpha val="56518"/>
              </a:srgbClr>
            </a:solidFill>
          </p:spPr>
          <p:txBody>
            <a:bodyPr wrap="square" lIns="0" tIns="0" rIns="0" bIns="0" rtlCol="0"/>
            <a:lstStyle/>
            <a:p>
              <a:endParaRPr/>
            </a:p>
          </p:txBody>
        </p:sp>
        <p:sp>
          <p:nvSpPr>
            <p:cNvPr id="5" name="object 5"/>
            <p:cNvSpPr/>
            <p:nvPr/>
          </p:nvSpPr>
          <p:spPr>
            <a:xfrm>
              <a:off x="8995144" y="4387564"/>
              <a:ext cx="2113915" cy="2538730"/>
            </a:xfrm>
            <a:custGeom>
              <a:avLst/>
              <a:gdLst/>
              <a:ahLst/>
              <a:cxnLst/>
              <a:rect l="l" t="t" r="r" b="b"/>
              <a:pathLst>
                <a:path w="2113915" h="2538729">
                  <a:moveTo>
                    <a:pt x="2109317" y="2504567"/>
                  </a:moveTo>
                  <a:lnTo>
                    <a:pt x="0" y="2504567"/>
                  </a:lnTo>
                  <a:lnTo>
                    <a:pt x="0" y="2538628"/>
                  </a:lnTo>
                  <a:lnTo>
                    <a:pt x="2109317" y="2538628"/>
                  </a:lnTo>
                  <a:lnTo>
                    <a:pt x="2109317" y="2504567"/>
                  </a:lnTo>
                  <a:close/>
                </a:path>
                <a:path w="2113915" h="2538729">
                  <a:moveTo>
                    <a:pt x="2109317" y="2143645"/>
                  </a:moveTo>
                  <a:lnTo>
                    <a:pt x="0" y="2143645"/>
                  </a:lnTo>
                  <a:lnTo>
                    <a:pt x="0" y="2177707"/>
                  </a:lnTo>
                  <a:lnTo>
                    <a:pt x="2109317" y="2177707"/>
                  </a:lnTo>
                  <a:lnTo>
                    <a:pt x="2109317" y="2143645"/>
                  </a:lnTo>
                  <a:close/>
                </a:path>
                <a:path w="2113915" h="2538729">
                  <a:moveTo>
                    <a:pt x="2113902" y="25400"/>
                  </a:moveTo>
                  <a:lnTo>
                    <a:pt x="2087511" y="12700"/>
                  </a:lnTo>
                  <a:lnTo>
                    <a:pt x="2063457" y="0"/>
                  </a:lnTo>
                  <a:lnTo>
                    <a:pt x="2010867" y="0"/>
                  </a:lnTo>
                  <a:lnTo>
                    <a:pt x="1958009" y="12700"/>
                  </a:lnTo>
                  <a:lnTo>
                    <a:pt x="1913763" y="25400"/>
                  </a:lnTo>
                  <a:lnTo>
                    <a:pt x="1873237" y="50800"/>
                  </a:lnTo>
                  <a:lnTo>
                    <a:pt x="1854530" y="67919"/>
                  </a:lnTo>
                  <a:lnTo>
                    <a:pt x="1854530" y="381000"/>
                  </a:lnTo>
                  <a:lnTo>
                    <a:pt x="1843392" y="406400"/>
                  </a:lnTo>
                  <a:lnTo>
                    <a:pt x="1816874" y="431800"/>
                  </a:lnTo>
                  <a:lnTo>
                    <a:pt x="1819770" y="444500"/>
                  </a:lnTo>
                  <a:lnTo>
                    <a:pt x="1820151" y="457200"/>
                  </a:lnTo>
                  <a:lnTo>
                    <a:pt x="1818005" y="469900"/>
                  </a:lnTo>
                  <a:lnTo>
                    <a:pt x="1813293" y="469900"/>
                  </a:lnTo>
                  <a:lnTo>
                    <a:pt x="1803006" y="482600"/>
                  </a:lnTo>
                  <a:lnTo>
                    <a:pt x="1763052" y="482600"/>
                  </a:lnTo>
                  <a:lnTo>
                    <a:pt x="1789950" y="444500"/>
                  </a:lnTo>
                  <a:lnTo>
                    <a:pt x="1760194" y="457200"/>
                  </a:lnTo>
                  <a:lnTo>
                    <a:pt x="1763687" y="444500"/>
                  </a:lnTo>
                  <a:lnTo>
                    <a:pt x="1767789" y="431800"/>
                  </a:lnTo>
                  <a:lnTo>
                    <a:pt x="1773047" y="419100"/>
                  </a:lnTo>
                  <a:lnTo>
                    <a:pt x="1779993" y="419100"/>
                  </a:lnTo>
                  <a:lnTo>
                    <a:pt x="1785632" y="406400"/>
                  </a:lnTo>
                  <a:lnTo>
                    <a:pt x="1791055" y="406400"/>
                  </a:lnTo>
                  <a:lnTo>
                    <a:pt x="1796986" y="393700"/>
                  </a:lnTo>
                  <a:lnTo>
                    <a:pt x="1804123" y="393700"/>
                  </a:lnTo>
                  <a:lnTo>
                    <a:pt x="1768703" y="381000"/>
                  </a:lnTo>
                  <a:lnTo>
                    <a:pt x="1791944" y="368300"/>
                  </a:lnTo>
                  <a:lnTo>
                    <a:pt x="1811210" y="368300"/>
                  </a:lnTo>
                  <a:lnTo>
                    <a:pt x="1827276" y="355600"/>
                  </a:lnTo>
                  <a:lnTo>
                    <a:pt x="1840953" y="342900"/>
                  </a:lnTo>
                  <a:lnTo>
                    <a:pt x="1852853" y="355600"/>
                  </a:lnTo>
                  <a:lnTo>
                    <a:pt x="1854530" y="381000"/>
                  </a:lnTo>
                  <a:lnTo>
                    <a:pt x="1854530" y="67919"/>
                  </a:lnTo>
                  <a:lnTo>
                    <a:pt x="1831594" y="88900"/>
                  </a:lnTo>
                  <a:lnTo>
                    <a:pt x="1783956" y="114300"/>
                  </a:lnTo>
                  <a:lnTo>
                    <a:pt x="1758099" y="127000"/>
                  </a:lnTo>
                  <a:lnTo>
                    <a:pt x="1737601" y="139700"/>
                  </a:lnTo>
                  <a:lnTo>
                    <a:pt x="1713598" y="152400"/>
                  </a:lnTo>
                  <a:lnTo>
                    <a:pt x="1677162" y="177800"/>
                  </a:lnTo>
                  <a:lnTo>
                    <a:pt x="1678901" y="190500"/>
                  </a:lnTo>
                  <a:lnTo>
                    <a:pt x="1696732" y="190500"/>
                  </a:lnTo>
                  <a:lnTo>
                    <a:pt x="1696123" y="203200"/>
                  </a:lnTo>
                  <a:lnTo>
                    <a:pt x="1657159" y="203200"/>
                  </a:lnTo>
                  <a:lnTo>
                    <a:pt x="1651914" y="190500"/>
                  </a:lnTo>
                  <a:lnTo>
                    <a:pt x="1646834" y="190500"/>
                  </a:lnTo>
                  <a:lnTo>
                    <a:pt x="1642262" y="203200"/>
                  </a:lnTo>
                  <a:lnTo>
                    <a:pt x="1637398" y="203200"/>
                  </a:lnTo>
                  <a:lnTo>
                    <a:pt x="1631454" y="215900"/>
                  </a:lnTo>
                  <a:lnTo>
                    <a:pt x="1608416" y="228600"/>
                  </a:lnTo>
                  <a:lnTo>
                    <a:pt x="1583080" y="241300"/>
                  </a:lnTo>
                  <a:lnTo>
                    <a:pt x="1556105" y="266700"/>
                  </a:lnTo>
                  <a:lnTo>
                    <a:pt x="1528165" y="279400"/>
                  </a:lnTo>
                  <a:lnTo>
                    <a:pt x="1510703" y="304800"/>
                  </a:lnTo>
                  <a:lnTo>
                    <a:pt x="1505318" y="317500"/>
                  </a:lnTo>
                  <a:lnTo>
                    <a:pt x="1502867" y="330200"/>
                  </a:lnTo>
                  <a:lnTo>
                    <a:pt x="1470444" y="330200"/>
                  </a:lnTo>
                  <a:lnTo>
                    <a:pt x="1460779" y="317500"/>
                  </a:lnTo>
                  <a:lnTo>
                    <a:pt x="1453972" y="304800"/>
                  </a:lnTo>
                  <a:lnTo>
                    <a:pt x="1425016" y="317500"/>
                  </a:lnTo>
                  <a:lnTo>
                    <a:pt x="1404327" y="342900"/>
                  </a:lnTo>
                  <a:lnTo>
                    <a:pt x="1391145" y="355600"/>
                  </a:lnTo>
                  <a:lnTo>
                    <a:pt x="1384706" y="381000"/>
                  </a:lnTo>
                  <a:lnTo>
                    <a:pt x="1383550" y="406400"/>
                  </a:lnTo>
                  <a:lnTo>
                    <a:pt x="1387119" y="419100"/>
                  </a:lnTo>
                  <a:lnTo>
                    <a:pt x="1389786" y="431800"/>
                  </a:lnTo>
                  <a:lnTo>
                    <a:pt x="1385925" y="444500"/>
                  </a:lnTo>
                  <a:lnTo>
                    <a:pt x="1376146" y="457200"/>
                  </a:lnTo>
                  <a:lnTo>
                    <a:pt x="1359585" y="457200"/>
                  </a:lnTo>
                  <a:lnTo>
                    <a:pt x="1365453" y="469900"/>
                  </a:lnTo>
                  <a:lnTo>
                    <a:pt x="1372527" y="469900"/>
                  </a:lnTo>
                  <a:lnTo>
                    <a:pt x="1379905" y="482600"/>
                  </a:lnTo>
                  <a:lnTo>
                    <a:pt x="1393278" y="482600"/>
                  </a:lnTo>
                  <a:lnTo>
                    <a:pt x="1405369" y="495300"/>
                  </a:lnTo>
                  <a:lnTo>
                    <a:pt x="1413929" y="508000"/>
                  </a:lnTo>
                  <a:lnTo>
                    <a:pt x="1416697" y="508000"/>
                  </a:lnTo>
                  <a:lnTo>
                    <a:pt x="1416050" y="520700"/>
                  </a:lnTo>
                  <a:lnTo>
                    <a:pt x="1410677" y="520700"/>
                  </a:lnTo>
                  <a:lnTo>
                    <a:pt x="1430515" y="533400"/>
                  </a:lnTo>
                  <a:lnTo>
                    <a:pt x="1445577" y="533400"/>
                  </a:lnTo>
                  <a:lnTo>
                    <a:pt x="1459090" y="520700"/>
                  </a:lnTo>
                  <a:lnTo>
                    <a:pt x="1474330" y="520700"/>
                  </a:lnTo>
                  <a:lnTo>
                    <a:pt x="1487830" y="508000"/>
                  </a:lnTo>
                  <a:lnTo>
                    <a:pt x="1508709" y="482600"/>
                  </a:lnTo>
                  <a:lnTo>
                    <a:pt x="1517980" y="482600"/>
                  </a:lnTo>
                  <a:lnTo>
                    <a:pt x="1524393" y="495300"/>
                  </a:lnTo>
                  <a:lnTo>
                    <a:pt x="1525828" y="508000"/>
                  </a:lnTo>
                  <a:lnTo>
                    <a:pt x="1528000" y="520700"/>
                  </a:lnTo>
                  <a:lnTo>
                    <a:pt x="1536661" y="533400"/>
                  </a:lnTo>
                  <a:lnTo>
                    <a:pt x="1543062" y="520700"/>
                  </a:lnTo>
                  <a:lnTo>
                    <a:pt x="1547368" y="508000"/>
                  </a:lnTo>
                  <a:lnTo>
                    <a:pt x="1552702" y="495300"/>
                  </a:lnTo>
                  <a:lnTo>
                    <a:pt x="1562188" y="495300"/>
                  </a:lnTo>
                  <a:lnTo>
                    <a:pt x="1570075" y="482600"/>
                  </a:lnTo>
                  <a:lnTo>
                    <a:pt x="1584731" y="482600"/>
                  </a:lnTo>
                  <a:lnTo>
                    <a:pt x="1590548" y="495300"/>
                  </a:lnTo>
                  <a:lnTo>
                    <a:pt x="1591754" y="495300"/>
                  </a:lnTo>
                  <a:lnTo>
                    <a:pt x="1587500" y="508000"/>
                  </a:lnTo>
                  <a:lnTo>
                    <a:pt x="1580934" y="520700"/>
                  </a:lnTo>
                  <a:lnTo>
                    <a:pt x="1569694" y="533400"/>
                  </a:lnTo>
                  <a:lnTo>
                    <a:pt x="1563141" y="533400"/>
                  </a:lnTo>
                  <a:lnTo>
                    <a:pt x="1560753" y="546100"/>
                  </a:lnTo>
                  <a:lnTo>
                    <a:pt x="1541335" y="546100"/>
                  </a:lnTo>
                  <a:lnTo>
                    <a:pt x="1529461" y="558800"/>
                  </a:lnTo>
                  <a:lnTo>
                    <a:pt x="1516811" y="571500"/>
                  </a:lnTo>
                  <a:lnTo>
                    <a:pt x="1501063" y="596900"/>
                  </a:lnTo>
                  <a:lnTo>
                    <a:pt x="1489633" y="609600"/>
                  </a:lnTo>
                  <a:lnTo>
                    <a:pt x="1482674" y="622300"/>
                  </a:lnTo>
                  <a:lnTo>
                    <a:pt x="1480324" y="635000"/>
                  </a:lnTo>
                  <a:lnTo>
                    <a:pt x="1447507" y="660400"/>
                  </a:lnTo>
                  <a:lnTo>
                    <a:pt x="1415300" y="698500"/>
                  </a:lnTo>
                  <a:lnTo>
                    <a:pt x="1383690" y="736600"/>
                  </a:lnTo>
                  <a:lnTo>
                    <a:pt x="1352638" y="774700"/>
                  </a:lnTo>
                  <a:lnTo>
                    <a:pt x="1322158" y="825500"/>
                  </a:lnTo>
                  <a:lnTo>
                    <a:pt x="1292212" y="863600"/>
                  </a:lnTo>
                  <a:lnTo>
                    <a:pt x="1262799" y="901700"/>
                  </a:lnTo>
                  <a:lnTo>
                    <a:pt x="1233881" y="939800"/>
                  </a:lnTo>
                  <a:lnTo>
                    <a:pt x="1205471" y="977900"/>
                  </a:lnTo>
                  <a:lnTo>
                    <a:pt x="1177531" y="1016000"/>
                  </a:lnTo>
                  <a:lnTo>
                    <a:pt x="1150048" y="1054100"/>
                  </a:lnTo>
                  <a:lnTo>
                    <a:pt x="1123010" y="1104900"/>
                  </a:lnTo>
                  <a:lnTo>
                    <a:pt x="1096403" y="1143000"/>
                  </a:lnTo>
                  <a:lnTo>
                    <a:pt x="1070203" y="1181100"/>
                  </a:lnTo>
                  <a:lnTo>
                    <a:pt x="1044409" y="1219200"/>
                  </a:lnTo>
                  <a:lnTo>
                    <a:pt x="1033576" y="1231900"/>
                  </a:lnTo>
                  <a:lnTo>
                    <a:pt x="1022718" y="1231900"/>
                  </a:lnTo>
                  <a:lnTo>
                    <a:pt x="1010983" y="1244600"/>
                  </a:lnTo>
                  <a:lnTo>
                    <a:pt x="983386" y="1244600"/>
                  </a:lnTo>
                  <a:lnTo>
                    <a:pt x="976934" y="1231900"/>
                  </a:lnTo>
                  <a:lnTo>
                    <a:pt x="969860" y="1231900"/>
                  </a:lnTo>
                  <a:lnTo>
                    <a:pt x="992009" y="1181100"/>
                  </a:lnTo>
                  <a:lnTo>
                    <a:pt x="1011999" y="1130300"/>
                  </a:lnTo>
                  <a:lnTo>
                    <a:pt x="1025855" y="1092200"/>
                  </a:lnTo>
                  <a:lnTo>
                    <a:pt x="1030478" y="1079500"/>
                  </a:lnTo>
                  <a:lnTo>
                    <a:pt x="1065479" y="990600"/>
                  </a:lnTo>
                  <a:lnTo>
                    <a:pt x="1083284" y="952500"/>
                  </a:lnTo>
                  <a:lnTo>
                    <a:pt x="1102144" y="901700"/>
                  </a:lnTo>
                  <a:lnTo>
                    <a:pt x="1122692" y="850900"/>
                  </a:lnTo>
                  <a:lnTo>
                    <a:pt x="1145578" y="800100"/>
                  </a:lnTo>
                  <a:lnTo>
                    <a:pt x="1173378" y="736600"/>
                  </a:lnTo>
                  <a:lnTo>
                    <a:pt x="1197203" y="685800"/>
                  </a:lnTo>
                  <a:lnTo>
                    <a:pt x="1218679" y="647700"/>
                  </a:lnTo>
                  <a:lnTo>
                    <a:pt x="1239418" y="596900"/>
                  </a:lnTo>
                  <a:lnTo>
                    <a:pt x="1261033" y="558800"/>
                  </a:lnTo>
                  <a:lnTo>
                    <a:pt x="1273911" y="533400"/>
                  </a:lnTo>
                  <a:lnTo>
                    <a:pt x="1276464" y="508000"/>
                  </a:lnTo>
                  <a:lnTo>
                    <a:pt x="1267536" y="482600"/>
                  </a:lnTo>
                  <a:lnTo>
                    <a:pt x="1245984" y="469900"/>
                  </a:lnTo>
                  <a:lnTo>
                    <a:pt x="1219682" y="482600"/>
                  </a:lnTo>
                  <a:lnTo>
                    <a:pt x="1198753" y="495300"/>
                  </a:lnTo>
                  <a:lnTo>
                    <a:pt x="1181354" y="508000"/>
                  </a:lnTo>
                  <a:lnTo>
                    <a:pt x="1165656" y="533400"/>
                  </a:lnTo>
                  <a:lnTo>
                    <a:pt x="1139088" y="584200"/>
                  </a:lnTo>
                  <a:lnTo>
                    <a:pt x="1115453" y="622300"/>
                  </a:lnTo>
                  <a:lnTo>
                    <a:pt x="1092238" y="660400"/>
                  </a:lnTo>
                  <a:lnTo>
                    <a:pt x="1066927" y="685800"/>
                  </a:lnTo>
                  <a:lnTo>
                    <a:pt x="1037018" y="736600"/>
                  </a:lnTo>
                  <a:lnTo>
                    <a:pt x="999985" y="774700"/>
                  </a:lnTo>
                  <a:lnTo>
                    <a:pt x="959739" y="825500"/>
                  </a:lnTo>
                  <a:lnTo>
                    <a:pt x="924534" y="863600"/>
                  </a:lnTo>
                  <a:lnTo>
                    <a:pt x="892378" y="901700"/>
                  </a:lnTo>
                  <a:lnTo>
                    <a:pt x="861301" y="952500"/>
                  </a:lnTo>
                  <a:lnTo>
                    <a:pt x="829297" y="990600"/>
                  </a:lnTo>
                  <a:lnTo>
                    <a:pt x="809472" y="1016000"/>
                  </a:lnTo>
                  <a:lnTo>
                    <a:pt x="789876" y="1041400"/>
                  </a:lnTo>
                  <a:lnTo>
                    <a:pt x="769277" y="1066800"/>
                  </a:lnTo>
                  <a:lnTo>
                    <a:pt x="746467" y="1092200"/>
                  </a:lnTo>
                  <a:lnTo>
                    <a:pt x="753960" y="1054100"/>
                  </a:lnTo>
                  <a:lnTo>
                    <a:pt x="765594" y="1003300"/>
                  </a:lnTo>
                  <a:lnTo>
                    <a:pt x="780834" y="965200"/>
                  </a:lnTo>
                  <a:lnTo>
                    <a:pt x="799172" y="914400"/>
                  </a:lnTo>
                  <a:lnTo>
                    <a:pt x="821270" y="863600"/>
                  </a:lnTo>
                  <a:lnTo>
                    <a:pt x="845032" y="825500"/>
                  </a:lnTo>
                  <a:lnTo>
                    <a:pt x="853376" y="812800"/>
                  </a:lnTo>
                  <a:lnTo>
                    <a:pt x="870051" y="787400"/>
                  </a:lnTo>
                  <a:lnTo>
                    <a:pt x="895946" y="749300"/>
                  </a:lnTo>
                  <a:lnTo>
                    <a:pt x="922312" y="711200"/>
                  </a:lnTo>
                  <a:lnTo>
                    <a:pt x="948753" y="660400"/>
                  </a:lnTo>
                  <a:lnTo>
                    <a:pt x="974877" y="622300"/>
                  </a:lnTo>
                  <a:lnTo>
                    <a:pt x="996619" y="571500"/>
                  </a:lnTo>
                  <a:lnTo>
                    <a:pt x="1002055" y="558800"/>
                  </a:lnTo>
                  <a:lnTo>
                    <a:pt x="1020165" y="520700"/>
                  </a:lnTo>
                  <a:lnTo>
                    <a:pt x="1026198" y="508000"/>
                  </a:lnTo>
                  <a:lnTo>
                    <a:pt x="1046899" y="469900"/>
                  </a:lnTo>
                  <a:lnTo>
                    <a:pt x="1055319" y="444500"/>
                  </a:lnTo>
                  <a:lnTo>
                    <a:pt x="1059535" y="431800"/>
                  </a:lnTo>
                  <a:lnTo>
                    <a:pt x="1063739" y="419100"/>
                  </a:lnTo>
                  <a:lnTo>
                    <a:pt x="1074699" y="381000"/>
                  </a:lnTo>
                  <a:lnTo>
                    <a:pt x="1080681" y="355600"/>
                  </a:lnTo>
                  <a:lnTo>
                    <a:pt x="1076058" y="317500"/>
                  </a:lnTo>
                  <a:lnTo>
                    <a:pt x="1069111" y="304800"/>
                  </a:lnTo>
                  <a:lnTo>
                    <a:pt x="1055204" y="279400"/>
                  </a:lnTo>
                  <a:lnTo>
                    <a:pt x="1047305" y="266700"/>
                  </a:lnTo>
                  <a:lnTo>
                    <a:pt x="1039939" y="254000"/>
                  </a:lnTo>
                  <a:lnTo>
                    <a:pt x="1030782" y="241300"/>
                  </a:lnTo>
                  <a:lnTo>
                    <a:pt x="993394" y="241300"/>
                  </a:lnTo>
                  <a:lnTo>
                    <a:pt x="986561" y="250647"/>
                  </a:lnTo>
                  <a:lnTo>
                    <a:pt x="986561" y="304800"/>
                  </a:lnTo>
                  <a:lnTo>
                    <a:pt x="982611" y="330200"/>
                  </a:lnTo>
                  <a:lnTo>
                    <a:pt x="969822" y="342900"/>
                  </a:lnTo>
                  <a:lnTo>
                    <a:pt x="948334" y="368300"/>
                  </a:lnTo>
                  <a:lnTo>
                    <a:pt x="941616" y="368300"/>
                  </a:lnTo>
                  <a:lnTo>
                    <a:pt x="935380" y="381000"/>
                  </a:lnTo>
                  <a:lnTo>
                    <a:pt x="934135" y="381000"/>
                  </a:lnTo>
                  <a:lnTo>
                    <a:pt x="934135" y="393700"/>
                  </a:lnTo>
                  <a:lnTo>
                    <a:pt x="927608" y="393700"/>
                  </a:lnTo>
                  <a:lnTo>
                    <a:pt x="925512" y="406400"/>
                  </a:lnTo>
                  <a:lnTo>
                    <a:pt x="921613" y="406400"/>
                  </a:lnTo>
                  <a:lnTo>
                    <a:pt x="917587" y="419100"/>
                  </a:lnTo>
                  <a:lnTo>
                    <a:pt x="915162" y="406400"/>
                  </a:lnTo>
                  <a:lnTo>
                    <a:pt x="914565" y="406400"/>
                  </a:lnTo>
                  <a:lnTo>
                    <a:pt x="918438" y="393700"/>
                  </a:lnTo>
                  <a:lnTo>
                    <a:pt x="908443" y="393700"/>
                  </a:lnTo>
                  <a:lnTo>
                    <a:pt x="908443" y="431800"/>
                  </a:lnTo>
                  <a:lnTo>
                    <a:pt x="906373" y="444500"/>
                  </a:lnTo>
                  <a:lnTo>
                    <a:pt x="894130" y="444500"/>
                  </a:lnTo>
                  <a:lnTo>
                    <a:pt x="899401" y="431800"/>
                  </a:lnTo>
                  <a:lnTo>
                    <a:pt x="908443" y="431800"/>
                  </a:lnTo>
                  <a:lnTo>
                    <a:pt x="908443" y="393700"/>
                  </a:lnTo>
                  <a:lnTo>
                    <a:pt x="906856" y="393700"/>
                  </a:lnTo>
                  <a:lnTo>
                    <a:pt x="916673" y="381000"/>
                  </a:lnTo>
                  <a:lnTo>
                    <a:pt x="921372" y="381000"/>
                  </a:lnTo>
                  <a:lnTo>
                    <a:pt x="934135" y="393700"/>
                  </a:lnTo>
                  <a:lnTo>
                    <a:pt x="934135" y="381000"/>
                  </a:lnTo>
                  <a:lnTo>
                    <a:pt x="930541" y="381000"/>
                  </a:lnTo>
                  <a:lnTo>
                    <a:pt x="928014" y="368300"/>
                  </a:lnTo>
                  <a:lnTo>
                    <a:pt x="927392" y="368300"/>
                  </a:lnTo>
                  <a:lnTo>
                    <a:pt x="937387" y="355600"/>
                  </a:lnTo>
                  <a:lnTo>
                    <a:pt x="943165" y="355600"/>
                  </a:lnTo>
                  <a:lnTo>
                    <a:pt x="954798" y="330200"/>
                  </a:lnTo>
                  <a:lnTo>
                    <a:pt x="965276" y="317500"/>
                  </a:lnTo>
                  <a:lnTo>
                    <a:pt x="974305" y="304800"/>
                  </a:lnTo>
                  <a:lnTo>
                    <a:pt x="986561" y="304800"/>
                  </a:lnTo>
                  <a:lnTo>
                    <a:pt x="986561" y="250647"/>
                  </a:lnTo>
                  <a:lnTo>
                    <a:pt x="984110" y="254000"/>
                  </a:lnTo>
                  <a:lnTo>
                    <a:pt x="960983" y="279400"/>
                  </a:lnTo>
                  <a:lnTo>
                    <a:pt x="948474" y="304800"/>
                  </a:lnTo>
                  <a:lnTo>
                    <a:pt x="935748" y="317500"/>
                  </a:lnTo>
                  <a:lnTo>
                    <a:pt x="921194" y="330200"/>
                  </a:lnTo>
                  <a:lnTo>
                    <a:pt x="889393" y="368300"/>
                  </a:lnTo>
                  <a:lnTo>
                    <a:pt x="857732" y="409994"/>
                  </a:lnTo>
                  <a:lnTo>
                    <a:pt x="857732" y="533400"/>
                  </a:lnTo>
                  <a:lnTo>
                    <a:pt x="855281" y="533400"/>
                  </a:lnTo>
                  <a:lnTo>
                    <a:pt x="853033" y="546100"/>
                  </a:lnTo>
                  <a:lnTo>
                    <a:pt x="848448" y="546100"/>
                  </a:lnTo>
                  <a:lnTo>
                    <a:pt x="840955" y="558800"/>
                  </a:lnTo>
                  <a:lnTo>
                    <a:pt x="840613" y="558800"/>
                  </a:lnTo>
                  <a:lnTo>
                    <a:pt x="840613" y="571500"/>
                  </a:lnTo>
                  <a:lnTo>
                    <a:pt x="839939" y="584200"/>
                  </a:lnTo>
                  <a:lnTo>
                    <a:pt x="804532" y="584200"/>
                  </a:lnTo>
                  <a:lnTo>
                    <a:pt x="804532" y="596900"/>
                  </a:lnTo>
                  <a:lnTo>
                    <a:pt x="803135" y="609600"/>
                  </a:lnTo>
                  <a:lnTo>
                    <a:pt x="800671" y="609600"/>
                  </a:lnTo>
                  <a:lnTo>
                    <a:pt x="798766" y="622300"/>
                  </a:lnTo>
                  <a:lnTo>
                    <a:pt x="792721" y="647700"/>
                  </a:lnTo>
                  <a:lnTo>
                    <a:pt x="784047" y="660400"/>
                  </a:lnTo>
                  <a:lnTo>
                    <a:pt x="774522" y="673100"/>
                  </a:lnTo>
                  <a:lnTo>
                    <a:pt x="765924" y="685800"/>
                  </a:lnTo>
                  <a:lnTo>
                    <a:pt x="744728" y="711200"/>
                  </a:lnTo>
                  <a:lnTo>
                    <a:pt x="737006" y="711200"/>
                  </a:lnTo>
                  <a:lnTo>
                    <a:pt x="737006" y="762000"/>
                  </a:lnTo>
                  <a:lnTo>
                    <a:pt x="733996" y="774700"/>
                  </a:lnTo>
                  <a:lnTo>
                    <a:pt x="720763" y="787400"/>
                  </a:lnTo>
                  <a:lnTo>
                    <a:pt x="705027" y="787400"/>
                  </a:lnTo>
                  <a:lnTo>
                    <a:pt x="694524" y="774700"/>
                  </a:lnTo>
                  <a:lnTo>
                    <a:pt x="704011" y="774700"/>
                  </a:lnTo>
                  <a:lnTo>
                    <a:pt x="715314" y="762000"/>
                  </a:lnTo>
                  <a:lnTo>
                    <a:pt x="718223" y="762000"/>
                  </a:lnTo>
                  <a:lnTo>
                    <a:pt x="720013" y="749300"/>
                  </a:lnTo>
                  <a:lnTo>
                    <a:pt x="736434" y="749300"/>
                  </a:lnTo>
                  <a:lnTo>
                    <a:pt x="736473" y="762000"/>
                  </a:lnTo>
                  <a:lnTo>
                    <a:pt x="737006" y="762000"/>
                  </a:lnTo>
                  <a:lnTo>
                    <a:pt x="737006" y="711200"/>
                  </a:lnTo>
                  <a:lnTo>
                    <a:pt x="731558" y="711200"/>
                  </a:lnTo>
                  <a:lnTo>
                    <a:pt x="722376" y="723900"/>
                  </a:lnTo>
                  <a:lnTo>
                    <a:pt x="709053" y="723900"/>
                  </a:lnTo>
                  <a:lnTo>
                    <a:pt x="707415" y="736600"/>
                  </a:lnTo>
                  <a:lnTo>
                    <a:pt x="702792" y="749300"/>
                  </a:lnTo>
                  <a:lnTo>
                    <a:pt x="689711" y="749300"/>
                  </a:lnTo>
                  <a:lnTo>
                    <a:pt x="681761" y="762000"/>
                  </a:lnTo>
                  <a:lnTo>
                    <a:pt x="675728" y="762000"/>
                  </a:lnTo>
                  <a:lnTo>
                    <a:pt x="673303" y="758075"/>
                  </a:lnTo>
                  <a:lnTo>
                    <a:pt x="673303" y="774700"/>
                  </a:lnTo>
                  <a:lnTo>
                    <a:pt x="671804" y="787400"/>
                  </a:lnTo>
                  <a:lnTo>
                    <a:pt x="670445" y="787400"/>
                  </a:lnTo>
                  <a:lnTo>
                    <a:pt x="667880" y="800100"/>
                  </a:lnTo>
                  <a:lnTo>
                    <a:pt x="662609" y="800100"/>
                  </a:lnTo>
                  <a:lnTo>
                    <a:pt x="655955" y="812800"/>
                  </a:lnTo>
                  <a:lnTo>
                    <a:pt x="649236" y="812800"/>
                  </a:lnTo>
                  <a:lnTo>
                    <a:pt x="646226" y="800100"/>
                  </a:lnTo>
                  <a:lnTo>
                    <a:pt x="646074" y="800100"/>
                  </a:lnTo>
                  <a:lnTo>
                    <a:pt x="647839" y="787400"/>
                  </a:lnTo>
                  <a:lnTo>
                    <a:pt x="650608" y="787400"/>
                  </a:lnTo>
                  <a:lnTo>
                    <a:pt x="654265" y="774700"/>
                  </a:lnTo>
                  <a:lnTo>
                    <a:pt x="673303" y="774700"/>
                  </a:lnTo>
                  <a:lnTo>
                    <a:pt x="673303" y="758075"/>
                  </a:lnTo>
                  <a:lnTo>
                    <a:pt x="667893" y="749300"/>
                  </a:lnTo>
                  <a:lnTo>
                    <a:pt x="684034" y="736600"/>
                  </a:lnTo>
                  <a:lnTo>
                    <a:pt x="686104" y="723900"/>
                  </a:lnTo>
                  <a:lnTo>
                    <a:pt x="691134" y="711200"/>
                  </a:lnTo>
                  <a:lnTo>
                    <a:pt x="717753" y="698500"/>
                  </a:lnTo>
                  <a:lnTo>
                    <a:pt x="733856" y="673100"/>
                  </a:lnTo>
                  <a:lnTo>
                    <a:pt x="747026" y="647700"/>
                  </a:lnTo>
                  <a:lnTo>
                    <a:pt x="764844" y="635000"/>
                  </a:lnTo>
                  <a:lnTo>
                    <a:pt x="775944" y="609600"/>
                  </a:lnTo>
                  <a:lnTo>
                    <a:pt x="786663" y="596900"/>
                  </a:lnTo>
                  <a:lnTo>
                    <a:pt x="796061" y="584200"/>
                  </a:lnTo>
                  <a:lnTo>
                    <a:pt x="803249" y="596900"/>
                  </a:lnTo>
                  <a:lnTo>
                    <a:pt x="804532" y="596900"/>
                  </a:lnTo>
                  <a:lnTo>
                    <a:pt x="804532" y="584200"/>
                  </a:lnTo>
                  <a:lnTo>
                    <a:pt x="802373" y="584200"/>
                  </a:lnTo>
                  <a:lnTo>
                    <a:pt x="801763" y="571500"/>
                  </a:lnTo>
                  <a:lnTo>
                    <a:pt x="840613" y="571500"/>
                  </a:lnTo>
                  <a:lnTo>
                    <a:pt x="840613" y="558800"/>
                  </a:lnTo>
                  <a:lnTo>
                    <a:pt x="833704" y="558800"/>
                  </a:lnTo>
                  <a:lnTo>
                    <a:pt x="829881" y="546100"/>
                  </a:lnTo>
                  <a:lnTo>
                    <a:pt x="833767" y="546100"/>
                  </a:lnTo>
                  <a:lnTo>
                    <a:pt x="839609" y="533400"/>
                  </a:lnTo>
                  <a:lnTo>
                    <a:pt x="841489" y="533400"/>
                  </a:lnTo>
                  <a:lnTo>
                    <a:pt x="844969" y="520700"/>
                  </a:lnTo>
                  <a:lnTo>
                    <a:pt x="857732" y="533400"/>
                  </a:lnTo>
                  <a:lnTo>
                    <a:pt x="857732" y="409994"/>
                  </a:lnTo>
                  <a:lnTo>
                    <a:pt x="831519" y="444500"/>
                  </a:lnTo>
                  <a:lnTo>
                    <a:pt x="799642" y="482600"/>
                  </a:lnTo>
                  <a:lnTo>
                    <a:pt x="764044" y="520700"/>
                  </a:lnTo>
                  <a:lnTo>
                    <a:pt x="733882" y="571500"/>
                  </a:lnTo>
                  <a:lnTo>
                    <a:pt x="706856" y="609600"/>
                  </a:lnTo>
                  <a:lnTo>
                    <a:pt x="680618" y="647700"/>
                  </a:lnTo>
                  <a:lnTo>
                    <a:pt x="652830" y="698500"/>
                  </a:lnTo>
                  <a:lnTo>
                    <a:pt x="621182" y="736600"/>
                  </a:lnTo>
                  <a:lnTo>
                    <a:pt x="598728" y="766724"/>
                  </a:lnTo>
                  <a:lnTo>
                    <a:pt x="598728" y="1638300"/>
                  </a:lnTo>
                  <a:lnTo>
                    <a:pt x="593648" y="1651000"/>
                  </a:lnTo>
                  <a:lnTo>
                    <a:pt x="586905" y="1651000"/>
                  </a:lnTo>
                  <a:lnTo>
                    <a:pt x="586905" y="1663700"/>
                  </a:lnTo>
                  <a:lnTo>
                    <a:pt x="581812" y="1676400"/>
                  </a:lnTo>
                  <a:lnTo>
                    <a:pt x="572744" y="1676400"/>
                  </a:lnTo>
                  <a:lnTo>
                    <a:pt x="566572" y="1663700"/>
                  </a:lnTo>
                  <a:lnTo>
                    <a:pt x="580707" y="1663700"/>
                  </a:lnTo>
                  <a:lnTo>
                    <a:pt x="583247" y="1651000"/>
                  </a:lnTo>
                  <a:lnTo>
                    <a:pt x="586066" y="1663700"/>
                  </a:lnTo>
                  <a:lnTo>
                    <a:pt x="586905" y="1663700"/>
                  </a:lnTo>
                  <a:lnTo>
                    <a:pt x="586905" y="1651000"/>
                  </a:lnTo>
                  <a:lnTo>
                    <a:pt x="584568" y="1651000"/>
                  </a:lnTo>
                  <a:lnTo>
                    <a:pt x="578408" y="1638300"/>
                  </a:lnTo>
                  <a:lnTo>
                    <a:pt x="598728" y="1638300"/>
                  </a:lnTo>
                  <a:lnTo>
                    <a:pt x="598728" y="766724"/>
                  </a:lnTo>
                  <a:lnTo>
                    <a:pt x="583311" y="787400"/>
                  </a:lnTo>
                  <a:lnTo>
                    <a:pt x="561581" y="804722"/>
                  </a:lnTo>
                  <a:lnTo>
                    <a:pt x="561581" y="1701800"/>
                  </a:lnTo>
                  <a:lnTo>
                    <a:pt x="551649" y="1701800"/>
                  </a:lnTo>
                  <a:lnTo>
                    <a:pt x="546938" y="1714500"/>
                  </a:lnTo>
                  <a:lnTo>
                    <a:pt x="541032" y="1714500"/>
                  </a:lnTo>
                  <a:lnTo>
                    <a:pt x="535012" y="1727200"/>
                  </a:lnTo>
                  <a:lnTo>
                    <a:pt x="529920" y="1727200"/>
                  </a:lnTo>
                  <a:lnTo>
                    <a:pt x="528154" y="1714500"/>
                  </a:lnTo>
                  <a:lnTo>
                    <a:pt x="530821" y="1714500"/>
                  </a:lnTo>
                  <a:lnTo>
                    <a:pt x="535851" y="1701800"/>
                  </a:lnTo>
                  <a:lnTo>
                    <a:pt x="543280" y="1701800"/>
                  </a:lnTo>
                  <a:lnTo>
                    <a:pt x="544360" y="1689100"/>
                  </a:lnTo>
                  <a:lnTo>
                    <a:pt x="555409" y="1689100"/>
                  </a:lnTo>
                  <a:lnTo>
                    <a:pt x="561581" y="1701800"/>
                  </a:lnTo>
                  <a:lnTo>
                    <a:pt x="561581" y="804722"/>
                  </a:lnTo>
                  <a:lnTo>
                    <a:pt x="551446" y="812800"/>
                  </a:lnTo>
                  <a:lnTo>
                    <a:pt x="523125" y="850138"/>
                  </a:lnTo>
                  <a:lnTo>
                    <a:pt x="523125" y="1752600"/>
                  </a:lnTo>
                  <a:lnTo>
                    <a:pt x="522325" y="1752600"/>
                  </a:lnTo>
                  <a:lnTo>
                    <a:pt x="518934" y="1765300"/>
                  </a:lnTo>
                  <a:lnTo>
                    <a:pt x="508012" y="1765300"/>
                  </a:lnTo>
                  <a:lnTo>
                    <a:pt x="500926" y="1778000"/>
                  </a:lnTo>
                  <a:lnTo>
                    <a:pt x="499097" y="1778000"/>
                  </a:lnTo>
                  <a:lnTo>
                    <a:pt x="499097" y="1790700"/>
                  </a:lnTo>
                  <a:lnTo>
                    <a:pt x="497332" y="1816100"/>
                  </a:lnTo>
                  <a:lnTo>
                    <a:pt x="487057" y="1841500"/>
                  </a:lnTo>
                  <a:lnTo>
                    <a:pt x="470408" y="1866900"/>
                  </a:lnTo>
                  <a:lnTo>
                    <a:pt x="455028" y="1879600"/>
                  </a:lnTo>
                  <a:lnTo>
                    <a:pt x="446786" y="1879600"/>
                  </a:lnTo>
                  <a:lnTo>
                    <a:pt x="441502" y="1892300"/>
                  </a:lnTo>
                  <a:lnTo>
                    <a:pt x="435000" y="1892300"/>
                  </a:lnTo>
                  <a:lnTo>
                    <a:pt x="433158" y="1879600"/>
                  </a:lnTo>
                  <a:lnTo>
                    <a:pt x="440347" y="1866900"/>
                  </a:lnTo>
                  <a:lnTo>
                    <a:pt x="451586" y="1854200"/>
                  </a:lnTo>
                  <a:lnTo>
                    <a:pt x="461911" y="1828800"/>
                  </a:lnTo>
                  <a:lnTo>
                    <a:pt x="468604" y="1816100"/>
                  </a:lnTo>
                  <a:lnTo>
                    <a:pt x="474167" y="1790700"/>
                  </a:lnTo>
                  <a:lnTo>
                    <a:pt x="480669" y="1778000"/>
                  </a:lnTo>
                  <a:lnTo>
                    <a:pt x="490232" y="1778000"/>
                  </a:lnTo>
                  <a:lnTo>
                    <a:pt x="499097" y="1790700"/>
                  </a:lnTo>
                  <a:lnTo>
                    <a:pt x="499097" y="1778000"/>
                  </a:lnTo>
                  <a:lnTo>
                    <a:pt x="494131" y="1778000"/>
                  </a:lnTo>
                  <a:lnTo>
                    <a:pt x="488772" y="1765300"/>
                  </a:lnTo>
                  <a:lnTo>
                    <a:pt x="491185" y="1765300"/>
                  </a:lnTo>
                  <a:lnTo>
                    <a:pt x="497217" y="1752600"/>
                  </a:lnTo>
                  <a:lnTo>
                    <a:pt x="509016" y="1752600"/>
                  </a:lnTo>
                  <a:lnTo>
                    <a:pt x="513549" y="1739900"/>
                  </a:lnTo>
                  <a:lnTo>
                    <a:pt x="519988" y="1739900"/>
                  </a:lnTo>
                  <a:lnTo>
                    <a:pt x="523125" y="1752600"/>
                  </a:lnTo>
                  <a:lnTo>
                    <a:pt x="523125" y="850138"/>
                  </a:lnTo>
                  <a:lnTo>
                    <a:pt x="522541" y="850900"/>
                  </a:lnTo>
                  <a:lnTo>
                    <a:pt x="492658" y="876300"/>
                  </a:lnTo>
                  <a:lnTo>
                    <a:pt x="457822" y="914400"/>
                  </a:lnTo>
                  <a:lnTo>
                    <a:pt x="447763" y="876300"/>
                  </a:lnTo>
                  <a:lnTo>
                    <a:pt x="447751" y="838200"/>
                  </a:lnTo>
                  <a:lnTo>
                    <a:pt x="465658" y="800100"/>
                  </a:lnTo>
                  <a:lnTo>
                    <a:pt x="479945" y="774700"/>
                  </a:lnTo>
                  <a:lnTo>
                    <a:pt x="491947" y="736600"/>
                  </a:lnTo>
                  <a:lnTo>
                    <a:pt x="502983" y="711200"/>
                  </a:lnTo>
                  <a:lnTo>
                    <a:pt x="516369" y="647700"/>
                  </a:lnTo>
                  <a:lnTo>
                    <a:pt x="518718" y="596900"/>
                  </a:lnTo>
                  <a:lnTo>
                    <a:pt x="510730" y="571500"/>
                  </a:lnTo>
                  <a:lnTo>
                    <a:pt x="493141" y="546100"/>
                  </a:lnTo>
                  <a:lnTo>
                    <a:pt x="452005" y="546100"/>
                  </a:lnTo>
                  <a:lnTo>
                    <a:pt x="442747" y="558800"/>
                  </a:lnTo>
                  <a:lnTo>
                    <a:pt x="430885" y="571500"/>
                  </a:lnTo>
                  <a:lnTo>
                    <a:pt x="420966" y="596900"/>
                  </a:lnTo>
                  <a:lnTo>
                    <a:pt x="411708" y="609600"/>
                  </a:lnTo>
                  <a:lnTo>
                    <a:pt x="401840" y="622300"/>
                  </a:lnTo>
                  <a:lnTo>
                    <a:pt x="393382" y="647700"/>
                  </a:lnTo>
                  <a:lnTo>
                    <a:pt x="386626" y="660400"/>
                  </a:lnTo>
                  <a:lnTo>
                    <a:pt x="380123" y="673100"/>
                  </a:lnTo>
                  <a:lnTo>
                    <a:pt x="372465" y="698500"/>
                  </a:lnTo>
                  <a:lnTo>
                    <a:pt x="349300" y="749300"/>
                  </a:lnTo>
                  <a:lnTo>
                    <a:pt x="326872" y="787400"/>
                  </a:lnTo>
                  <a:lnTo>
                    <a:pt x="304990" y="838200"/>
                  </a:lnTo>
                  <a:lnTo>
                    <a:pt x="283514" y="876300"/>
                  </a:lnTo>
                  <a:lnTo>
                    <a:pt x="241147" y="952500"/>
                  </a:lnTo>
                  <a:lnTo>
                    <a:pt x="219938" y="1003300"/>
                  </a:lnTo>
                  <a:lnTo>
                    <a:pt x="198501" y="1041400"/>
                  </a:lnTo>
                  <a:lnTo>
                    <a:pt x="176682" y="1092200"/>
                  </a:lnTo>
                  <a:lnTo>
                    <a:pt x="155371" y="1143000"/>
                  </a:lnTo>
                  <a:lnTo>
                    <a:pt x="135026" y="1193800"/>
                  </a:lnTo>
                  <a:lnTo>
                    <a:pt x="115722" y="1231900"/>
                  </a:lnTo>
                  <a:lnTo>
                    <a:pt x="106667" y="1257274"/>
                  </a:lnTo>
                  <a:lnTo>
                    <a:pt x="106667" y="1498600"/>
                  </a:lnTo>
                  <a:lnTo>
                    <a:pt x="105625" y="1511300"/>
                  </a:lnTo>
                  <a:lnTo>
                    <a:pt x="104559" y="1511300"/>
                  </a:lnTo>
                  <a:lnTo>
                    <a:pt x="102743" y="1524000"/>
                  </a:lnTo>
                  <a:lnTo>
                    <a:pt x="99809" y="1524000"/>
                  </a:lnTo>
                  <a:lnTo>
                    <a:pt x="99809" y="1549400"/>
                  </a:lnTo>
                  <a:lnTo>
                    <a:pt x="96291" y="1562100"/>
                  </a:lnTo>
                  <a:lnTo>
                    <a:pt x="89865" y="1562100"/>
                  </a:lnTo>
                  <a:lnTo>
                    <a:pt x="84785" y="1574800"/>
                  </a:lnTo>
                  <a:lnTo>
                    <a:pt x="80568" y="1574800"/>
                  </a:lnTo>
                  <a:lnTo>
                    <a:pt x="80568" y="1625600"/>
                  </a:lnTo>
                  <a:lnTo>
                    <a:pt x="78066" y="1638300"/>
                  </a:lnTo>
                  <a:lnTo>
                    <a:pt x="63030" y="1638300"/>
                  </a:lnTo>
                  <a:lnTo>
                    <a:pt x="60502" y="1625600"/>
                  </a:lnTo>
                  <a:lnTo>
                    <a:pt x="61988" y="1612900"/>
                  </a:lnTo>
                  <a:lnTo>
                    <a:pt x="75603" y="1612900"/>
                  </a:lnTo>
                  <a:lnTo>
                    <a:pt x="80568" y="1625600"/>
                  </a:lnTo>
                  <a:lnTo>
                    <a:pt x="80568" y="1574800"/>
                  </a:lnTo>
                  <a:lnTo>
                    <a:pt x="79565" y="1574800"/>
                  </a:lnTo>
                  <a:lnTo>
                    <a:pt x="79121" y="1562100"/>
                  </a:lnTo>
                  <a:lnTo>
                    <a:pt x="80797" y="1562100"/>
                  </a:lnTo>
                  <a:lnTo>
                    <a:pt x="81953" y="1549400"/>
                  </a:lnTo>
                  <a:lnTo>
                    <a:pt x="99809" y="1549400"/>
                  </a:lnTo>
                  <a:lnTo>
                    <a:pt x="99809" y="1524000"/>
                  </a:lnTo>
                  <a:lnTo>
                    <a:pt x="99161" y="1524000"/>
                  </a:lnTo>
                  <a:lnTo>
                    <a:pt x="92798" y="1536700"/>
                  </a:lnTo>
                  <a:lnTo>
                    <a:pt x="86702" y="1524000"/>
                  </a:lnTo>
                  <a:lnTo>
                    <a:pt x="83413" y="1524000"/>
                  </a:lnTo>
                  <a:lnTo>
                    <a:pt x="81051" y="1511300"/>
                  </a:lnTo>
                  <a:lnTo>
                    <a:pt x="77698" y="1498600"/>
                  </a:lnTo>
                  <a:lnTo>
                    <a:pt x="77990" y="1485900"/>
                  </a:lnTo>
                  <a:lnTo>
                    <a:pt x="82511" y="1485900"/>
                  </a:lnTo>
                  <a:lnTo>
                    <a:pt x="89623" y="1473200"/>
                  </a:lnTo>
                  <a:lnTo>
                    <a:pt x="97663" y="1473200"/>
                  </a:lnTo>
                  <a:lnTo>
                    <a:pt x="104063" y="1485900"/>
                  </a:lnTo>
                  <a:lnTo>
                    <a:pt x="106603" y="1485900"/>
                  </a:lnTo>
                  <a:lnTo>
                    <a:pt x="106667" y="1498600"/>
                  </a:lnTo>
                  <a:lnTo>
                    <a:pt x="106667" y="1257274"/>
                  </a:lnTo>
                  <a:lnTo>
                    <a:pt x="97586" y="1282700"/>
                  </a:lnTo>
                  <a:lnTo>
                    <a:pt x="80695" y="1320800"/>
                  </a:lnTo>
                  <a:lnTo>
                    <a:pt x="65138" y="1371600"/>
                  </a:lnTo>
                  <a:lnTo>
                    <a:pt x="51041" y="1409700"/>
                  </a:lnTo>
                  <a:lnTo>
                    <a:pt x="38481" y="1460500"/>
                  </a:lnTo>
                  <a:lnTo>
                    <a:pt x="27559" y="1498600"/>
                  </a:lnTo>
                  <a:lnTo>
                    <a:pt x="18376" y="1549400"/>
                  </a:lnTo>
                  <a:lnTo>
                    <a:pt x="11023" y="1600200"/>
                  </a:lnTo>
                  <a:lnTo>
                    <a:pt x="5613" y="1663700"/>
                  </a:lnTo>
                  <a:lnTo>
                    <a:pt x="2197" y="1714500"/>
                  </a:lnTo>
                  <a:lnTo>
                    <a:pt x="812" y="1752600"/>
                  </a:lnTo>
                  <a:lnTo>
                    <a:pt x="1473" y="1803400"/>
                  </a:lnTo>
                  <a:lnTo>
                    <a:pt x="4203" y="1841500"/>
                  </a:lnTo>
                  <a:lnTo>
                    <a:pt x="9055" y="1892300"/>
                  </a:lnTo>
                  <a:lnTo>
                    <a:pt x="16027" y="1943100"/>
                  </a:lnTo>
                  <a:lnTo>
                    <a:pt x="29286" y="1955800"/>
                  </a:lnTo>
                  <a:lnTo>
                    <a:pt x="52971" y="1955800"/>
                  </a:lnTo>
                  <a:lnTo>
                    <a:pt x="66243" y="1943100"/>
                  </a:lnTo>
                  <a:lnTo>
                    <a:pt x="103581" y="1930400"/>
                  </a:lnTo>
                  <a:lnTo>
                    <a:pt x="152311" y="1879600"/>
                  </a:lnTo>
                  <a:lnTo>
                    <a:pt x="176682" y="1841500"/>
                  </a:lnTo>
                  <a:lnTo>
                    <a:pt x="204444" y="1790700"/>
                  </a:lnTo>
                  <a:lnTo>
                    <a:pt x="223558" y="1752600"/>
                  </a:lnTo>
                  <a:lnTo>
                    <a:pt x="236943" y="1714500"/>
                  </a:lnTo>
                  <a:lnTo>
                    <a:pt x="247561" y="1663700"/>
                  </a:lnTo>
                  <a:lnTo>
                    <a:pt x="254749" y="1638300"/>
                  </a:lnTo>
                  <a:lnTo>
                    <a:pt x="258343" y="1625600"/>
                  </a:lnTo>
                  <a:lnTo>
                    <a:pt x="261810" y="1612900"/>
                  </a:lnTo>
                  <a:lnTo>
                    <a:pt x="272224" y="1574800"/>
                  </a:lnTo>
                  <a:lnTo>
                    <a:pt x="285508" y="1549400"/>
                  </a:lnTo>
                  <a:lnTo>
                    <a:pt x="292150" y="1536700"/>
                  </a:lnTo>
                  <a:lnTo>
                    <a:pt x="309092" y="1498600"/>
                  </a:lnTo>
                  <a:lnTo>
                    <a:pt x="319201" y="1473200"/>
                  </a:lnTo>
                  <a:lnTo>
                    <a:pt x="324256" y="1460500"/>
                  </a:lnTo>
                  <a:lnTo>
                    <a:pt x="340931" y="1435100"/>
                  </a:lnTo>
                  <a:lnTo>
                    <a:pt x="362419" y="1397000"/>
                  </a:lnTo>
                  <a:lnTo>
                    <a:pt x="380822" y="1371600"/>
                  </a:lnTo>
                  <a:lnTo>
                    <a:pt x="398106" y="1358900"/>
                  </a:lnTo>
                  <a:lnTo>
                    <a:pt x="416623" y="1333500"/>
                  </a:lnTo>
                  <a:lnTo>
                    <a:pt x="438721" y="1308100"/>
                  </a:lnTo>
                  <a:lnTo>
                    <a:pt x="434022" y="1358900"/>
                  </a:lnTo>
                  <a:lnTo>
                    <a:pt x="429196" y="1397000"/>
                  </a:lnTo>
                  <a:lnTo>
                    <a:pt x="423506" y="1447800"/>
                  </a:lnTo>
                  <a:lnTo>
                    <a:pt x="406514" y="1536700"/>
                  </a:lnTo>
                  <a:lnTo>
                    <a:pt x="394766" y="1587500"/>
                  </a:lnTo>
                  <a:lnTo>
                    <a:pt x="381749" y="1625600"/>
                  </a:lnTo>
                  <a:lnTo>
                    <a:pt x="368261" y="1663700"/>
                  </a:lnTo>
                  <a:lnTo>
                    <a:pt x="355079" y="1701800"/>
                  </a:lnTo>
                  <a:lnTo>
                    <a:pt x="342963" y="1739900"/>
                  </a:lnTo>
                  <a:lnTo>
                    <a:pt x="332714" y="1790700"/>
                  </a:lnTo>
                  <a:lnTo>
                    <a:pt x="325107" y="1841500"/>
                  </a:lnTo>
                  <a:lnTo>
                    <a:pt x="320916" y="1892300"/>
                  </a:lnTo>
                  <a:lnTo>
                    <a:pt x="322948" y="1930400"/>
                  </a:lnTo>
                  <a:lnTo>
                    <a:pt x="331368" y="1981200"/>
                  </a:lnTo>
                  <a:lnTo>
                    <a:pt x="344881" y="2019300"/>
                  </a:lnTo>
                  <a:lnTo>
                    <a:pt x="362165" y="2057400"/>
                  </a:lnTo>
                  <a:lnTo>
                    <a:pt x="456730" y="2057400"/>
                  </a:lnTo>
                  <a:lnTo>
                    <a:pt x="467296" y="2044700"/>
                  </a:lnTo>
                  <a:lnTo>
                    <a:pt x="475107" y="2019300"/>
                  </a:lnTo>
                  <a:lnTo>
                    <a:pt x="480504" y="1993900"/>
                  </a:lnTo>
                  <a:lnTo>
                    <a:pt x="485749" y="1968500"/>
                  </a:lnTo>
                  <a:lnTo>
                    <a:pt x="493077" y="1943100"/>
                  </a:lnTo>
                  <a:lnTo>
                    <a:pt x="510578" y="1892300"/>
                  </a:lnTo>
                  <a:lnTo>
                    <a:pt x="528510" y="1841500"/>
                  </a:lnTo>
                  <a:lnTo>
                    <a:pt x="548043" y="1803400"/>
                  </a:lnTo>
                  <a:lnTo>
                    <a:pt x="570344" y="1752600"/>
                  </a:lnTo>
                  <a:lnTo>
                    <a:pt x="579094" y="1739900"/>
                  </a:lnTo>
                  <a:lnTo>
                    <a:pt x="587844" y="1727200"/>
                  </a:lnTo>
                  <a:lnTo>
                    <a:pt x="596582" y="1714500"/>
                  </a:lnTo>
                  <a:lnTo>
                    <a:pt x="612254" y="1689100"/>
                  </a:lnTo>
                  <a:lnTo>
                    <a:pt x="620090" y="1676400"/>
                  </a:lnTo>
                  <a:lnTo>
                    <a:pt x="627926" y="1663700"/>
                  </a:lnTo>
                  <a:lnTo>
                    <a:pt x="634060" y="1701800"/>
                  </a:lnTo>
                  <a:lnTo>
                    <a:pt x="638175" y="1727200"/>
                  </a:lnTo>
                  <a:lnTo>
                    <a:pt x="640740" y="1752600"/>
                  </a:lnTo>
                  <a:lnTo>
                    <a:pt x="642200" y="1790700"/>
                  </a:lnTo>
                  <a:lnTo>
                    <a:pt x="640600" y="1828800"/>
                  </a:lnTo>
                  <a:lnTo>
                    <a:pt x="635469" y="1866900"/>
                  </a:lnTo>
                  <a:lnTo>
                    <a:pt x="630453" y="1905000"/>
                  </a:lnTo>
                  <a:lnTo>
                    <a:pt x="629158" y="1943100"/>
                  </a:lnTo>
                  <a:lnTo>
                    <a:pt x="631659" y="1968500"/>
                  </a:lnTo>
                  <a:lnTo>
                    <a:pt x="637032" y="1981200"/>
                  </a:lnTo>
                  <a:lnTo>
                    <a:pt x="645287" y="2006600"/>
                  </a:lnTo>
                  <a:lnTo>
                    <a:pt x="656501" y="2032000"/>
                  </a:lnTo>
                  <a:lnTo>
                    <a:pt x="677583" y="2044700"/>
                  </a:lnTo>
                  <a:lnTo>
                    <a:pt x="703008" y="2057400"/>
                  </a:lnTo>
                  <a:lnTo>
                    <a:pt x="731062" y="2057400"/>
                  </a:lnTo>
                  <a:lnTo>
                    <a:pt x="760018" y="2044700"/>
                  </a:lnTo>
                  <a:lnTo>
                    <a:pt x="774026" y="2006600"/>
                  </a:lnTo>
                  <a:lnTo>
                    <a:pt x="786663" y="1968500"/>
                  </a:lnTo>
                  <a:lnTo>
                    <a:pt x="800811" y="1930400"/>
                  </a:lnTo>
                  <a:lnTo>
                    <a:pt x="819340" y="1892300"/>
                  </a:lnTo>
                  <a:lnTo>
                    <a:pt x="846531" y="1841500"/>
                  </a:lnTo>
                  <a:lnTo>
                    <a:pt x="872553" y="1790700"/>
                  </a:lnTo>
                  <a:lnTo>
                    <a:pt x="897674" y="1739900"/>
                  </a:lnTo>
                  <a:lnTo>
                    <a:pt x="922147" y="1701800"/>
                  </a:lnTo>
                  <a:lnTo>
                    <a:pt x="962215" y="1638300"/>
                  </a:lnTo>
                  <a:lnTo>
                    <a:pt x="994308" y="1587500"/>
                  </a:lnTo>
                  <a:lnTo>
                    <a:pt x="1018794" y="1549400"/>
                  </a:lnTo>
                  <a:lnTo>
                    <a:pt x="1043940" y="1511300"/>
                  </a:lnTo>
                  <a:lnTo>
                    <a:pt x="1069987" y="1460500"/>
                  </a:lnTo>
                  <a:lnTo>
                    <a:pt x="1097216" y="1422400"/>
                  </a:lnTo>
                  <a:lnTo>
                    <a:pt x="1125867" y="1371600"/>
                  </a:lnTo>
                  <a:lnTo>
                    <a:pt x="1150518" y="1333500"/>
                  </a:lnTo>
                  <a:lnTo>
                    <a:pt x="1167803" y="1308100"/>
                  </a:lnTo>
                  <a:lnTo>
                    <a:pt x="1179537" y="1282700"/>
                  </a:lnTo>
                  <a:lnTo>
                    <a:pt x="1187538" y="1257300"/>
                  </a:lnTo>
                  <a:lnTo>
                    <a:pt x="1193596" y="1244600"/>
                  </a:lnTo>
                  <a:lnTo>
                    <a:pt x="1199527" y="1231900"/>
                  </a:lnTo>
                  <a:lnTo>
                    <a:pt x="1207135" y="1219200"/>
                  </a:lnTo>
                  <a:lnTo>
                    <a:pt x="1218234" y="1193800"/>
                  </a:lnTo>
                  <a:lnTo>
                    <a:pt x="1234617" y="1168400"/>
                  </a:lnTo>
                  <a:lnTo>
                    <a:pt x="1258112" y="1130300"/>
                  </a:lnTo>
                  <a:lnTo>
                    <a:pt x="1290510" y="1092200"/>
                  </a:lnTo>
                  <a:lnTo>
                    <a:pt x="1322298" y="1041400"/>
                  </a:lnTo>
                  <a:lnTo>
                    <a:pt x="1343329" y="1016000"/>
                  </a:lnTo>
                  <a:lnTo>
                    <a:pt x="1359382" y="990600"/>
                  </a:lnTo>
                  <a:lnTo>
                    <a:pt x="1376222" y="965200"/>
                  </a:lnTo>
                  <a:lnTo>
                    <a:pt x="1399616" y="927100"/>
                  </a:lnTo>
                  <a:lnTo>
                    <a:pt x="1435354" y="889000"/>
                  </a:lnTo>
                  <a:lnTo>
                    <a:pt x="1478394" y="838200"/>
                  </a:lnTo>
                  <a:lnTo>
                    <a:pt x="1518208" y="787400"/>
                  </a:lnTo>
                  <a:lnTo>
                    <a:pt x="1554645" y="736600"/>
                  </a:lnTo>
                  <a:lnTo>
                    <a:pt x="1587538" y="698500"/>
                  </a:lnTo>
                  <a:lnTo>
                    <a:pt x="1616722" y="660400"/>
                  </a:lnTo>
                  <a:lnTo>
                    <a:pt x="1642021" y="635000"/>
                  </a:lnTo>
                  <a:lnTo>
                    <a:pt x="1663268" y="596900"/>
                  </a:lnTo>
                  <a:lnTo>
                    <a:pt x="1680311" y="584200"/>
                  </a:lnTo>
                  <a:lnTo>
                    <a:pt x="1690471" y="558800"/>
                  </a:lnTo>
                  <a:lnTo>
                    <a:pt x="1697837" y="546100"/>
                  </a:lnTo>
                  <a:lnTo>
                    <a:pt x="1706003" y="533400"/>
                  </a:lnTo>
                  <a:lnTo>
                    <a:pt x="1718551" y="533400"/>
                  </a:lnTo>
                  <a:lnTo>
                    <a:pt x="1729003" y="520700"/>
                  </a:lnTo>
                  <a:lnTo>
                    <a:pt x="1761261" y="520700"/>
                  </a:lnTo>
                  <a:lnTo>
                    <a:pt x="1770456" y="533400"/>
                  </a:lnTo>
                  <a:lnTo>
                    <a:pt x="1767763" y="558800"/>
                  </a:lnTo>
                  <a:lnTo>
                    <a:pt x="1759572" y="571500"/>
                  </a:lnTo>
                  <a:lnTo>
                    <a:pt x="1752269" y="596900"/>
                  </a:lnTo>
                  <a:lnTo>
                    <a:pt x="1738884" y="635000"/>
                  </a:lnTo>
                  <a:lnTo>
                    <a:pt x="1721154" y="673100"/>
                  </a:lnTo>
                  <a:lnTo>
                    <a:pt x="1702587" y="711200"/>
                  </a:lnTo>
                  <a:lnTo>
                    <a:pt x="1686687" y="749300"/>
                  </a:lnTo>
                  <a:lnTo>
                    <a:pt x="1680248" y="774700"/>
                  </a:lnTo>
                  <a:lnTo>
                    <a:pt x="1675307" y="800100"/>
                  </a:lnTo>
                  <a:lnTo>
                    <a:pt x="1671281" y="812800"/>
                  </a:lnTo>
                  <a:lnTo>
                    <a:pt x="1667560" y="838200"/>
                  </a:lnTo>
                  <a:lnTo>
                    <a:pt x="1690001" y="825500"/>
                  </a:lnTo>
                  <a:lnTo>
                    <a:pt x="1709331" y="800100"/>
                  </a:lnTo>
                  <a:lnTo>
                    <a:pt x="1728101" y="787400"/>
                  </a:lnTo>
                  <a:lnTo>
                    <a:pt x="1748891" y="774700"/>
                  </a:lnTo>
                  <a:lnTo>
                    <a:pt x="1779143" y="736600"/>
                  </a:lnTo>
                  <a:lnTo>
                    <a:pt x="1805152" y="711200"/>
                  </a:lnTo>
                  <a:lnTo>
                    <a:pt x="1853095" y="647700"/>
                  </a:lnTo>
                  <a:lnTo>
                    <a:pt x="1875688" y="609600"/>
                  </a:lnTo>
                  <a:lnTo>
                    <a:pt x="1890636" y="571500"/>
                  </a:lnTo>
                  <a:lnTo>
                    <a:pt x="1903933" y="533400"/>
                  </a:lnTo>
                  <a:lnTo>
                    <a:pt x="1908340" y="520700"/>
                  </a:lnTo>
                  <a:lnTo>
                    <a:pt x="1921560" y="482600"/>
                  </a:lnTo>
                  <a:lnTo>
                    <a:pt x="1944789" y="444500"/>
                  </a:lnTo>
                  <a:lnTo>
                    <a:pt x="1968233" y="406400"/>
                  </a:lnTo>
                  <a:lnTo>
                    <a:pt x="1990801" y="368300"/>
                  </a:lnTo>
                  <a:lnTo>
                    <a:pt x="2004504" y="342900"/>
                  </a:lnTo>
                  <a:lnTo>
                    <a:pt x="2011362" y="330200"/>
                  </a:lnTo>
                  <a:lnTo>
                    <a:pt x="2028825" y="279400"/>
                  </a:lnTo>
                  <a:lnTo>
                    <a:pt x="2036711" y="241300"/>
                  </a:lnTo>
                  <a:lnTo>
                    <a:pt x="2040140" y="203200"/>
                  </a:lnTo>
                  <a:lnTo>
                    <a:pt x="2044039" y="177800"/>
                  </a:lnTo>
                  <a:lnTo>
                    <a:pt x="2053386" y="139700"/>
                  </a:lnTo>
                  <a:lnTo>
                    <a:pt x="2065667" y="101600"/>
                  </a:lnTo>
                  <a:lnTo>
                    <a:pt x="2078659" y="76200"/>
                  </a:lnTo>
                  <a:lnTo>
                    <a:pt x="2094141" y="50800"/>
                  </a:lnTo>
                  <a:lnTo>
                    <a:pt x="2113902" y="25400"/>
                  </a:lnTo>
                  <a:close/>
                </a:path>
              </a:pathLst>
            </a:custGeom>
            <a:solidFill>
              <a:srgbClr val="FFFFFF"/>
            </a:solidFill>
          </p:spPr>
          <p:txBody>
            <a:bodyPr wrap="square" lIns="0" tIns="0" rIns="0" bIns="0" rtlCol="0"/>
            <a:lstStyle/>
            <a:p>
              <a:endParaRPr/>
            </a:p>
          </p:txBody>
        </p:sp>
        <p:pic>
          <p:nvPicPr>
            <p:cNvPr id="6" name="object 6"/>
            <p:cNvPicPr/>
            <p:nvPr/>
          </p:nvPicPr>
          <p:blipFill>
            <a:blip r:embed="rId4" cstate="print"/>
            <a:stretch>
              <a:fillRect/>
            </a:stretch>
          </p:blipFill>
          <p:spPr>
            <a:xfrm>
              <a:off x="8995144" y="6619813"/>
              <a:ext cx="202841" cy="217643"/>
            </a:xfrm>
            <a:prstGeom prst="rect">
              <a:avLst/>
            </a:prstGeom>
          </p:spPr>
        </p:pic>
        <p:sp>
          <p:nvSpPr>
            <p:cNvPr id="7" name="object 7"/>
            <p:cNvSpPr/>
            <p:nvPr/>
          </p:nvSpPr>
          <p:spPr>
            <a:xfrm>
              <a:off x="9245199" y="6619814"/>
              <a:ext cx="31750" cy="217804"/>
            </a:xfrm>
            <a:custGeom>
              <a:avLst/>
              <a:gdLst/>
              <a:ahLst/>
              <a:cxnLst/>
              <a:rect l="l" t="t" r="r" b="b"/>
              <a:pathLst>
                <a:path w="31750" h="217804">
                  <a:moveTo>
                    <a:pt x="31157" y="0"/>
                  </a:moveTo>
                  <a:lnTo>
                    <a:pt x="0" y="0"/>
                  </a:lnTo>
                  <a:lnTo>
                    <a:pt x="0" y="217644"/>
                  </a:lnTo>
                  <a:lnTo>
                    <a:pt x="31157" y="217644"/>
                  </a:lnTo>
                  <a:lnTo>
                    <a:pt x="31157" y="0"/>
                  </a:lnTo>
                  <a:close/>
                </a:path>
              </a:pathLst>
            </a:custGeom>
            <a:solidFill>
              <a:srgbClr val="FFFFFF"/>
            </a:solidFill>
          </p:spPr>
          <p:txBody>
            <a:bodyPr wrap="square" lIns="0" tIns="0" rIns="0" bIns="0" rtlCol="0"/>
            <a:lstStyle/>
            <a:p>
              <a:endParaRPr/>
            </a:p>
          </p:txBody>
        </p:sp>
        <p:pic>
          <p:nvPicPr>
            <p:cNvPr id="8" name="object 8"/>
            <p:cNvPicPr/>
            <p:nvPr/>
          </p:nvPicPr>
          <p:blipFill>
            <a:blip r:embed="rId5" cstate="print"/>
            <a:stretch>
              <a:fillRect/>
            </a:stretch>
          </p:blipFill>
          <p:spPr>
            <a:xfrm>
              <a:off x="9324650" y="6618561"/>
              <a:ext cx="345398" cy="218894"/>
            </a:xfrm>
            <a:prstGeom prst="rect">
              <a:avLst/>
            </a:prstGeom>
          </p:spPr>
        </p:pic>
        <p:pic>
          <p:nvPicPr>
            <p:cNvPr id="9" name="object 9"/>
            <p:cNvPicPr/>
            <p:nvPr/>
          </p:nvPicPr>
          <p:blipFill>
            <a:blip r:embed="rId6" cstate="print"/>
            <a:stretch>
              <a:fillRect/>
            </a:stretch>
          </p:blipFill>
          <p:spPr>
            <a:xfrm>
              <a:off x="9694824" y="6619813"/>
              <a:ext cx="201597" cy="217643"/>
            </a:xfrm>
            <a:prstGeom prst="rect">
              <a:avLst/>
            </a:prstGeom>
          </p:spPr>
        </p:pic>
        <p:pic>
          <p:nvPicPr>
            <p:cNvPr id="10" name="object 10"/>
            <p:cNvPicPr/>
            <p:nvPr/>
          </p:nvPicPr>
          <p:blipFill>
            <a:blip r:embed="rId7" cstate="print"/>
            <a:stretch>
              <a:fillRect/>
            </a:stretch>
          </p:blipFill>
          <p:spPr>
            <a:xfrm>
              <a:off x="9933345" y="6616691"/>
              <a:ext cx="233942" cy="223257"/>
            </a:xfrm>
            <a:prstGeom prst="rect">
              <a:avLst/>
            </a:prstGeom>
          </p:spPr>
        </p:pic>
        <p:pic>
          <p:nvPicPr>
            <p:cNvPr id="11" name="object 11"/>
            <p:cNvPicPr/>
            <p:nvPr/>
          </p:nvPicPr>
          <p:blipFill>
            <a:blip r:embed="rId8" cstate="print"/>
            <a:stretch>
              <a:fillRect/>
            </a:stretch>
          </p:blipFill>
          <p:spPr>
            <a:xfrm>
              <a:off x="10194773" y="6617004"/>
              <a:ext cx="122766" cy="222943"/>
            </a:xfrm>
            <a:prstGeom prst="rect">
              <a:avLst/>
            </a:prstGeom>
          </p:spPr>
        </p:pic>
        <p:pic>
          <p:nvPicPr>
            <p:cNvPr id="12" name="object 12"/>
            <p:cNvPicPr/>
            <p:nvPr/>
          </p:nvPicPr>
          <p:blipFill>
            <a:blip r:embed="rId9" cstate="print"/>
            <a:stretch>
              <a:fillRect/>
            </a:stretch>
          </p:blipFill>
          <p:spPr>
            <a:xfrm>
              <a:off x="10350102" y="6616691"/>
              <a:ext cx="388644" cy="223257"/>
            </a:xfrm>
            <a:prstGeom prst="rect">
              <a:avLst/>
            </a:prstGeom>
          </p:spPr>
        </p:pic>
        <p:pic>
          <p:nvPicPr>
            <p:cNvPr id="13" name="object 13"/>
            <p:cNvPicPr/>
            <p:nvPr/>
          </p:nvPicPr>
          <p:blipFill>
            <a:blip r:embed="rId10" cstate="print"/>
            <a:stretch>
              <a:fillRect/>
            </a:stretch>
          </p:blipFill>
          <p:spPr>
            <a:xfrm>
              <a:off x="10778059" y="6619716"/>
              <a:ext cx="326398" cy="217739"/>
            </a:xfrm>
            <a:prstGeom prst="rect">
              <a:avLst/>
            </a:prstGeom>
          </p:spPr>
        </p:pic>
        <p:sp>
          <p:nvSpPr>
            <p:cNvPr id="14" name="object 14"/>
            <p:cNvSpPr/>
            <p:nvPr/>
          </p:nvSpPr>
          <p:spPr>
            <a:xfrm>
              <a:off x="4913408" y="3171315"/>
              <a:ext cx="10277475" cy="4966335"/>
            </a:xfrm>
            <a:custGeom>
              <a:avLst/>
              <a:gdLst/>
              <a:ahLst/>
              <a:cxnLst/>
              <a:rect l="l" t="t" r="r" b="b"/>
              <a:pathLst>
                <a:path w="10277475" h="4966334">
                  <a:moveTo>
                    <a:pt x="0" y="0"/>
                  </a:moveTo>
                  <a:lnTo>
                    <a:pt x="10277282" y="0"/>
                  </a:lnTo>
                  <a:lnTo>
                    <a:pt x="10277282" y="4965926"/>
                  </a:lnTo>
                  <a:lnTo>
                    <a:pt x="0" y="4965926"/>
                  </a:lnTo>
                  <a:lnTo>
                    <a:pt x="0" y="0"/>
                  </a:lnTo>
                  <a:close/>
                </a:path>
              </a:pathLst>
            </a:custGeom>
            <a:ln w="20941">
              <a:solidFill>
                <a:srgbClr val="FFFFFF"/>
              </a:solidFill>
            </a:ln>
          </p:spPr>
          <p:txBody>
            <a:bodyPr wrap="square" lIns="0" tIns="0" rIns="0" bIns="0" rtlCol="0"/>
            <a:lstStyle/>
            <a:p>
              <a:endParaRPr/>
            </a:p>
          </p:txBody>
        </p:sp>
      </p:grpSp>
      <p:sp>
        <p:nvSpPr>
          <p:cNvPr id="16" name="Slide Number Placeholder 15">
            <a:extLst>
              <a:ext uri="{FF2B5EF4-FFF2-40B4-BE49-F238E27FC236}">
                <a16:creationId xmlns:a16="http://schemas.microsoft.com/office/drawing/2014/main" id="{C57ADD2D-243E-B63E-0E42-20AD52569C4B}"/>
              </a:ext>
            </a:extLst>
          </p:cNvPr>
          <p:cNvSpPr>
            <a:spLocks noGrp="1"/>
          </p:cNvSpPr>
          <p:nvPr>
            <p:ph type="sldNum" sz="quarter" idx="7"/>
          </p:nvPr>
        </p:nvSpPr>
        <p:spPr/>
        <p:txBody>
          <a:bodyPr/>
          <a:lstStyle/>
          <a:p>
            <a:fld id="{B6F15528-21DE-4FAA-801E-634DDDAF4B2B}" type="slidenum">
              <a:rPr lang="en-US"/>
              <a:t>1</a:t>
            </a:fld>
            <a:endParaRPr lang="en-US"/>
          </a:p>
        </p:txBody>
      </p:sp>
      <p:sp>
        <p:nvSpPr>
          <p:cNvPr id="17" name="CasellaDiTesto 16">
            <a:extLst>
              <a:ext uri="{FF2B5EF4-FFF2-40B4-BE49-F238E27FC236}">
                <a16:creationId xmlns:a16="http://schemas.microsoft.com/office/drawing/2014/main" id="{91B33805-7F76-403B-11BE-936E75CDA247}"/>
              </a:ext>
            </a:extLst>
          </p:cNvPr>
          <p:cNvSpPr txBox="1"/>
          <p:nvPr/>
        </p:nvSpPr>
        <p:spPr>
          <a:xfrm>
            <a:off x="5775158" y="9217501"/>
            <a:ext cx="9192126" cy="769441"/>
          </a:xfrm>
          <a:prstGeom prst="rect">
            <a:avLst/>
          </a:prstGeom>
          <a:noFill/>
        </p:spPr>
        <p:txBody>
          <a:bodyPr wrap="square" rtlCol="0">
            <a:spAutoFit/>
          </a:bodyPr>
          <a:lstStyle/>
          <a:p>
            <a:pPr algn="ctr"/>
            <a:r>
              <a:rPr lang="it-IT" sz="4400" dirty="0">
                <a:solidFill>
                  <a:schemeClr val="bg1"/>
                </a:solidFill>
              </a:rPr>
              <a:t>27 Giugno 2025 – Bilancio 2024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9147210A-7C48-ED4D-A57C-A8792A81FC99}"/>
              </a:ext>
            </a:extLst>
          </p:cNvPr>
          <p:cNvSpPr>
            <a:spLocks noGrp="1"/>
          </p:cNvSpPr>
          <p:nvPr>
            <p:ph type="body" idx="1"/>
          </p:nvPr>
        </p:nvSpPr>
        <p:spPr>
          <a:xfrm>
            <a:off x="1524000" y="529389"/>
            <a:ext cx="16940463" cy="14766960"/>
          </a:xfrm>
        </p:spPr>
        <p:txBody>
          <a:bodyPr/>
          <a:lstStyle/>
          <a:p>
            <a:pPr algn="just"/>
            <a:r>
              <a:rPr lang="it-IT" sz="3600" dirty="0">
                <a:solidFill>
                  <a:schemeClr val="tx2"/>
                </a:solidFill>
              </a:rPr>
              <a:t>Il bilancio 2024 chiude con un utile netto di 416 k/euro e con un margine operativo lordo (EBITDA)  positivo di 2,9 milioni di euro realizzato grazie anche al contributo del Comune di 4,7 milioni, rimasto costante negli ultimi anni.</a:t>
            </a:r>
          </a:p>
          <a:p>
            <a:pPr algn="just"/>
            <a:endParaRPr lang="it-IT" sz="3600" dirty="0">
              <a:solidFill>
                <a:schemeClr val="tx2"/>
              </a:solidFill>
            </a:endParaRPr>
          </a:p>
          <a:p>
            <a:pPr algn="just"/>
            <a:r>
              <a:rPr lang="it-IT" sz="3600" dirty="0">
                <a:solidFill>
                  <a:schemeClr val="tx2"/>
                </a:solidFill>
              </a:rPr>
              <a:t>Rispetto all’esercizio precedente si sono consuntivati minori ricavi per circa il 6%, per effetto del diverso regime IVA applicato e per alcune chiusure straordinarie degli impianti Procida e Cozzi. I costi sono aumentati nel complesso del 4% principalmente per la maggiore incidenza delle utenze che hanno compensato i risparmi ottenuti sulle altre voci.</a:t>
            </a:r>
          </a:p>
          <a:p>
            <a:pPr algn="just"/>
            <a:endParaRPr lang="it-IT" sz="3600" dirty="0">
              <a:solidFill>
                <a:schemeClr val="tx2"/>
              </a:solidFill>
            </a:endParaRPr>
          </a:p>
          <a:p>
            <a:pPr algn="just"/>
            <a:r>
              <a:rPr lang="it-IT" sz="3600" dirty="0">
                <a:solidFill>
                  <a:schemeClr val="tx2"/>
                </a:solidFill>
              </a:rPr>
              <a:t>Gli ammortamenti dell’esercizio sono rimasti sostanzialmente in linea con l’esercizio precedente mentre restano sempre rilevanti le voci straordinarie impattate anche in questo bilancio, come nel 2023, dalla definizione delle diverse questioni legate all’IVA che nel corso dell’esercizio si sono finalmente concluse.</a:t>
            </a:r>
          </a:p>
          <a:p>
            <a:pPr algn="just"/>
            <a:endParaRPr lang="it-IT" sz="3600" dirty="0">
              <a:solidFill>
                <a:schemeClr val="tx2"/>
              </a:solidFill>
            </a:endParaRPr>
          </a:p>
          <a:p>
            <a:pPr algn="just"/>
            <a:r>
              <a:rPr lang="it-IT" sz="3600" dirty="0">
                <a:solidFill>
                  <a:schemeClr val="tx2"/>
                </a:solidFill>
              </a:rPr>
              <a:t>Nell’esercizio non sono dovute imposte perché il risultato fiscale risulta in perdita per effetto della trasformazione della società in SSD.</a:t>
            </a:r>
          </a:p>
          <a:p>
            <a:endParaRPr lang="it-IT" sz="3600" dirty="0">
              <a:solidFill>
                <a:schemeClr val="tx2"/>
              </a:solidFill>
            </a:endParaRPr>
          </a:p>
          <a:p>
            <a:endParaRPr lang="it-IT" sz="4000" dirty="0">
              <a:solidFill>
                <a:schemeClr val="tx2"/>
              </a:solidFill>
            </a:endParaRPr>
          </a:p>
          <a:p>
            <a:endParaRPr lang="it-IT" sz="4000" dirty="0">
              <a:solidFill>
                <a:schemeClr val="tx2"/>
              </a:solidFill>
            </a:endParaRPr>
          </a:p>
          <a:p>
            <a:endParaRPr lang="it-IT" sz="4800" dirty="0">
              <a:solidFill>
                <a:schemeClr val="tx2"/>
              </a:solidFill>
            </a:endParaRPr>
          </a:p>
          <a:p>
            <a:endParaRPr lang="it-IT" sz="4800" dirty="0">
              <a:solidFill>
                <a:schemeClr val="tx2"/>
              </a:solidFill>
            </a:endParaRPr>
          </a:p>
          <a:p>
            <a:endParaRPr lang="it-IT" sz="4800" dirty="0">
              <a:solidFill>
                <a:schemeClr val="tx2"/>
              </a:solidFill>
            </a:endParaRPr>
          </a:p>
          <a:p>
            <a:endParaRPr lang="it-IT" sz="4800" dirty="0">
              <a:solidFill>
                <a:schemeClr val="tx2"/>
              </a:solidFill>
            </a:endParaRPr>
          </a:p>
          <a:p>
            <a:endParaRPr lang="it-IT" sz="4800" dirty="0">
              <a:solidFill>
                <a:schemeClr val="tx2"/>
              </a:solidFill>
            </a:endParaRPr>
          </a:p>
        </p:txBody>
      </p:sp>
      <p:sp>
        <p:nvSpPr>
          <p:cNvPr id="4" name="Segnaposto numero diapositiva 3">
            <a:extLst>
              <a:ext uri="{FF2B5EF4-FFF2-40B4-BE49-F238E27FC236}">
                <a16:creationId xmlns:a16="http://schemas.microsoft.com/office/drawing/2014/main" id="{9C446906-695C-9647-551A-76B216413C29}"/>
              </a:ext>
            </a:extLst>
          </p:cNvPr>
          <p:cNvSpPr>
            <a:spLocks noGrp="1"/>
          </p:cNvSpPr>
          <p:nvPr>
            <p:ph type="sldNum" sz="quarter" idx="7"/>
          </p:nvPr>
        </p:nvSpPr>
        <p:spPr/>
        <p:txBody>
          <a:bodyPr/>
          <a:lstStyle/>
          <a:p>
            <a:fld id="{B6F15528-21DE-4FAA-801E-634DDDAF4B2B}" type="slidenum">
              <a:rPr lang="it-IT" smtClean="0"/>
              <a:t>2</a:t>
            </a:fld>
            <a:endParaRPr lang="it-IT"/>
          </a:p>
        </p:txBody>
      </p:sp>
    </p:spTree>
    <p:extLst>
      <p:ext uri="{BB962C8B-B14F-4D97-AF65-F5344CB8AC3E}">
        <p14:creationId xmlns:p14="http://schemas.microsoft.com/office/powerpoint/2010/main" val="2397863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2AEB678-129C-AE45-3046-C352FC75E526}"/>
              </a:ext>
            </a:extLst>
          </p:cNvPr>
          <p:cNvSpPr>
            <a:spLocks noGrp="1"/>
          </p:cNvSpPr>
          <p:nvPr>
            <p:ph type="sldNum" sz="quarter" idx="7"/>
          </p:nvPr>
        </p:nvSpPr>
        <p:spPr/>
        <p:txBody>
          <a:bodyPr/>
          <a:lstStyle/>
          <a:p>
            <a:fld id="{B6F15528-21DE-4FAA-801E-634DDDAF4B2B}" type="slidenum">
              <a:rPr lang="en-US"/>
              <a:t>3</a:t>
            </a:fld>
            <a:endParaRPr lang="en-US"/>
          </a:p>
        </p:txBody>
      </p:sp>
      <p:pic>
        <p:nvPicPr>
          <p:cNvPr id="4" name="Immagine 3">
            <a:extLst>
              <a:ext uri="{FF2B5EF4-FFF2-40B4-BE49-F238E27FC236}">
                <a16:creationId xmlns:a16="http://schemas.microsoft.com/office/drawing/2014/main" id="{98FAB437-804F-0317-D4D9-FDABF0424764}"/>
              </a:ext>
            </a:extLst>
          </p:cNvPr>
          <p:cNvPicPr>
            <a:picLocks noChangeAspect="1"/>
          </p:cNvPicPr>
          <p:nvPr/>
        </p:nvPicPr>
        <p:blipFill>
          <a:blip r:embed="rId2"/>
          <a:stretch>
            <a:fillRect/>
          </a:stretch>
        </p:blipFill>
        <p:spPr>
          <a:xfrm>
            <a:off x="3658855" y="721894"/>
            <a:ext cx="11726451" cy="9047747"/>
          </a:xfrm>
          <a:prstGeom prst="rect">
            <a:avLst/>
          </a:prstGeom>
        </p:spPr>
      </p:pic>
    </p:spTree>
    <p:extLst>
      <p:ext uri="{BB962C8B-B14F-4D97-AF65-F5344CB8AC3E}">
        <p14:creationId xmlns:p14="http://schemas.microsoft.com/office/powerpoint/2010/main" val="1136407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25C802-B782-14F0-F34B-EC16B42B25DC}"/>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442C4EC4-0DA6-A85B-72B8-A380F620EA7B}"/>
              </a:ext>
            </a:extLst>
          </p:cNvPr>
          <p:cNvSpPr>
            <a:spLocks noGrp="1"/>
          </p:cNvSpPr>
          <p:nvPr>
            <p:ph type="sldNum" sz="quarter" idx="7"/>
          </p:nvPr>
        </p:nvSpPr>
        <p:spPr/>
        <p:txBody>
          <a:bodyPr/>
          <a:lstStyle/>
          <a:p>
            <a:fld id="{B6F15528-21DE-4FAA-801E-634DDDAF4B2B}" type="slidenum">
              <a:rPr lang="en-US"/>
              <a:t>4</a:t>
            </a:fld>
            <a:endParaRPr lang="en-US"/>
          </a:p>
        </p:txBody>
      </p:sp>
      <p:sp>
        <p:nvSpPr>
          <p:cNvPr id="2" name="CasellaDiTesto 1">
            <a:extLst>
              <a:ext uri="{FF2B5EF4-FFF2-40B4-BE49-F238E27FC236}">
                <a16:creationId xmlns:a16="http://schemas.microsoft.com/office/drawing/2014/main" id="{47508BD1-9AA3-1BCA-2AFA-3CDE7A512CEC}"/>
              </a:ext>
            </a:extLst>
          </p:cNvPr>
          <p:cNvSpPr txBox="1"/>
          <p:nvPr/>
        </p:nvSpPr>
        <p:spPr>
          <a:xfrm>
            <a:off x="1363579" y="705853"/>
            <a:ext cx="17116926" cy="8956298"/>
          </a:xfrm>
          <a:prstGeom prst="rect">
            <a:avLst/>
          </a:prstGeom>
          <a:noFill/>
        </p:spPr>
        <p:txBody>
          <a:bodyPr wrap="square" rtlCol="0">
            <a:spAutoFit/>
          </a:bodyPr>
          <a:lstStyle/>
          <a:p>
            <a:r>
              <a:rPr lang="it-IT" sz="3600" dirty="0">
                <a:solidFill>
                  <a:schemeClr val="tx2"/>
                </a:solidFill>
              </a:rPr>
              <a:t>Dall’analisi dello Stato Patrimoniale si nota un netto miglioramento della PFN di 3 milioni di euro rispetto al 2023 che torna ad essere positiva per 1,9 milioni.</a:t>
            </a:r>
          </a:p>
          <a:p>
            <a:endParaRPr lang="it-IT" sz="3600" dirty="0">
              <a:solidFill>
                <a:schemeClr val="tx2"/>
              </a:solidFill>
            </a:endParaRPr>
          </a:p>
          <a:p>
            <a:endParaRPr lang="it-IT" sz="3600" dirty="0">
              <a:solidFill>
                <a:schemeClr val="tx2"/>
              </a:solidFill>
            </a:endParaRPr>
          </a:p>
          <a:p>
            <a:endParaRPr lang="it-IT" sz="3600" dirty="0">
              <a:solidFill>
                <a:schemeClr val="tx2"/>
              </a:solidFill>
            </a:endParaRPr>
          </a:p>
          <a:p>
            <a:endParaRPr lang="it-IT" sz="3600" dirty="0">
              <a:solidFill>
                <a:schemeClr val="tx2"/>
              </a:solidFill>
            </a:endParaRPr>
          </a:p>
          <a:p>
            <a:endParaRPr lang="it-IT" sz="3600" dirty="0">
              <a:solidFill>
                <a:schemeClr val="tx2"/>
              </a:solidFill>
            </a:endParaRPr>
          </a:p>
          <a:p>
            <a:endParaRPr lang="it-IT" sz="3600" dirty="0">
              <a:solidFill>
                <a:schemeClr val="tx2"/>
              </a:solidFill>
            </a:endParaRPr>
          </a:p>
          <a:p>
            <a:endParaRPr lang="it-IT" sz="3600" dirty="0">
              <a:solidFill>
                <a:schemeClr val="tx2"/>
              </a:solidFill>
            </a:endParaRPr>
          </a:p>
          <a:p>
            <a:endParaRPr lang="it-IT" sz="3600" dirty="0">
              <a:solidFill>
                <a:schemeClr val="tx2"/>
              </a:solidFill>
            </a:endParaRPr>
          </a:p>
          <a:p>
            <a:r>
              <a:rPr lang="it-IT" sz="3600" dirty="0">
                <a:solidFill>
                  <a:schemeClr val="tx2"/>
                </a:solidFill>
              </a:rPr>
              <a:t> </a:t>
            </a:r>
            <a:endParaRPr lang="it-IT" sz="3600" dirty="0"/>
          </a:p>
          <a:p>
            <a:r>
              <a:rPr lang="it-IT" sz="3600" dirty="0">
                <a:solidFill>
                  <a:schemeClr val="tx2"/>
                </a:solidFill>
              </a:rPr>
              <a:t>In miglioramento anche il circolante negativo che passa da 8,3 a 7,7 milioni di euro.</a:t>
            </a:r>
          </a:p>
          <a:p>
            <a:endParaRPr lang="it-IT" sz="3600" dirty="0">
              <a:solidFill>
                <a:schemeClr val="tx2"/>
              </a:solidFill>
            </a:endParaRPr>
          </a:p>
          <a:p>
            <a:endParaRPr lang="it-IT" sz="3600" dirty="0">
              <a:solidFill>
                <a:schemeClr val="tx2"/>
              </a:solidFill>
            </a:endParaRPr>
          </a:p>
          <a:p>
            <a:endParaRPr lang="it-IT" sz="3600" dirty="0">
              <a:solidFill>
                <a:schemeClr val="tx2"/>
              </a:solidFill>
            </a:endParaRPr>
          </a:p>
          <a:p>
            <a:pPr marL="571500" indent="-571500">
              <a:buFont typeface="Arial" panose="020B0604020202020204" pitchFamily="34" charset="0"/>
              <a:buChar char="•"/>
            </a:pPr>
            <a:endParaRPr lang="it-IT" sz="3600" dirty="0"/>
          </a:p>
        </p:txBody>
      </p:sp>
      <p:pic>
        <p:nvPicPr>
          <p:cNvPr id="3" name="Immagine 2">
            <a:extLst>
              <a:ext uri="{FF2B5EF4-FFF2-40B4-BE49-F238E27FC236}">
                <a16:creationId xmlns:a16="http://schemas.microsoft.com/office/drawing/2014/main" id="{7E6C9009-2C10-D267-C90C-86C232D74DC0}"/>
              </a:ext>
            </a:extLst>
          </p:cNvPr>
          <p:cNvPicPr>
            <a:picLocks noChangeAspect="1"/>
          </p:cNvPicPr>
          <p:nvPr/>
        </p:nvPicPr>
        <p:blipFill>
          <a:blip r:embed="rId2"/>
          <a:stretch>
            <a:fillRect/>
          </a:stretch>
        </p:blipFill>
        <p:spPr>
          <a:xfrm>
            <a:off x="3935290" y="2313757"/>
            <a:ext cx="10539663" cy="4174533"/>
          </a:xfrm>
          <a:prstGeom prst="rect">
            <a:avLst/>
          </a:prstGeom>
        </p:spPr>
      </p:pic>
      <p:pic>
        <p:nvPicPr>
          <p:cNvPr id="4" name="Immagine 3">
            <a:extLst>
              <a:ext uri="{FF2B5EF4-FFF2-40B4-BE49-F238E27FC236}">
                <a16:creationId xmlns:a16="http://schemas.microsoft.com/office/drawing/2014/main" id="{B60CFF4B-B634-C92D-462D-45B8F0030ADC}"/>
              </a:ext>
            </a:extLst>
          </p:cNvPr>
          <p:cNvPicPr>
            <a:picLocks noChangeAspect="1"/>
          </p:cNvPicPr>
          <p:nvPr/>
        </p:nvPicPr>
        <p:blipFill>
          <a:blip r:embed="rId3"/>
          <a:stretch>
            <a:fillRect/>
          </a:stretch>
        </p:blipFill>
        <p:spPr>
          <a:xfrm>
            <a:off x="3935289" y="7631637"/>
            <a:ext cx="10539663" cy="1363956"/>
          </a:xfrm>
          <a:prstGeom prst="rect">
            <a:avLst/>
          </a:prstGeom>
        </p:spPr>
      </p:pic>
    </p:spTree>
    <p:extLst>
      <p:ext uri="{BB962C8B-B14F-4D97-AF65-F5344CB8AC3E}">
        <p14:creationId xmlns:p14="http://schemas.microsoft.com/office/powerpoint/2010/main" val="1833615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E89810-D232-8705-CEAA-3D28ED4374A4}"/>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6136D5B-B482-55DD-4AD3-77B37C3932E3}"/>
              </a:ext>
            </a:extLst>
          </p:cNvPr>
          <p:cNvSpPr>
            <a:spLocks noGrp="1"/>
          </p:cNvSpPr>
          <p:nvPr>
            <p:ph type="sldNum" sz="quarter" idx="7"/>
          </p:nvPr>
        </p:nvSpPr>
        <p:spPr/>
        <p:txBody>
          <a:bodyPr/>
          <a:lstStyle/>
          <a:p>
            <a:fld id="{B6F15528-21DE-4FAA-801E-634DDDAF4B2B}" type="slidenum">
              <a:rPr lang="en-US"/>
              <a:t>5</a:t>
            </a:fld>
            <a:endParaRPr lang="en-US"/>
          </a:p>
        </p:txBody>
      </p:sp>
      <p:sp>
        <p:nvSpPr>
          <p:cNvPr id="2" name="CasellaDiTesto 1">
            <a:extLst>
              <a:ext uri="{FF2B5EF4-FFF2-40B4-BE49-F238E27FC236}">
                <a16:creationId xmlns:a16="http://schemas.microsoft.com/office/drawing/2014/main" id="{77A1E1D9-F00D-B312-F721-E11163B72293}"/>
              </a:ext>
            </a:extLst>
          </p:cNvPr>
          <p:cNvSpPr txBox="1"/>
          <p:nvPr/>
        </p:nvSpPr>
        <p:spPr>
          <a:xfrm>
            <a:off x="1363579" y="1524000"/>
            <a:ext cx="16667747" cy="8402300"/>
          </a:xfrm>
          <a:prstGeom prst="rect">
            <a:avLst/>
          </a:prstGeom>
          <a:noFill/>
        </p:spPr>
        <p:txBody>
          <a:bodyPr wrap="square" rtlCol="0">
            <a:spAutoFit/>
          </a:bodyPr>
          <a:lstStyle/>
          <a:p>
            <a:pPr algn="just"/>
            <a:r>
              <a:rPr lang="it-IT" sz="3600" dirty="0">
                <a:solidFill>
                  <a:schemeClr val="tx2"/>
                </a:solidFill>
              </a:rPr>
              <a:t>Nel corso del 2024 sono stati fatti investimenti per circa 2 milioni di euro contro 1,2 milioni dello scorso esercizio.</a:t>
            </a:r>
          </a:p>
          <a:p>
            <a:pPr algn="just"/>
            <a:r>
              <a:rPr lang="it-IT" sz="3600" dirty="0">
                <a:solidFill>
                  <a:schemeClr val="tx2"/>
                </a:solidFill>
              </a:rPr>
              <a:t>In particolare si ricorda che l’investimento in software riguarda il nuovo CRM.</a:t>
            </a:r>
          </a:p>
          <a:p>
            <a:pPr algn="just"/>
            <a:r>
              <a:rPr lang="it-IT" sz="3600" dirty="0">
                <a:solidFill>
                  <a:schemeClr val="tx2"/>
                </a:solidFill>
              </a:rPr>
              <a:t>Gli interventi fatti sugli impianti in gestione ammontano a 1,4 milioni contro 0,8 del 2023 fra cui principalmente in Sant’Abbondio (162k), Cozzi (146k), Muggiano (130k), Procida (105K), Quarto </a:t>
            </a:r>
            <a:r>
              <a:rPr lang="it-IT" sz="3600" dirty="0" err="1">
                <a:solidFill>
                  <a:schemeClr val="tx2"/>
                </a:solidFill>
              </a:rPr>
              <a:t>Cagnino</a:t>
            </a:r>
            <a:r>
              <a:rPr lang="it-IT" sz="3600" dirty="0">
                <a:solidFill>
                  <a:schemeClr val="tx2"/>
                </a:solidFill>
              </a:rPr>
              <a:t> (100K) . </a:t>
            </a:r>
          </a:p>
          <a:p>
            <a:endParaRPr lang="it-IT" sz="3600" dirty="0">
              <a:solidFill>
                <a:schemeClr val="tx2"/>
              </a:solidFill>
            </a:endParaRPr>
          </a:p>
          <a:p>
            <a:endParaRPr lang="it-IT" sz="3600" dirty="0">
              <a:solidFill>
                <a:schemeClr val="tx2"/>
              </a:solidFill>
            </a:endParaRPr>
          </a:p>
          <a:p>
            <a:endParaRPr lang="it-IT" sz="3600" dirty="0">
              <a:solidFill>
                <a:schemeClr val="tx2"/>
              </a:solidFill>
            </a:endParaRPr>
          </a:p>
          <a:p>
            <a:endParaRPr lang="it-IT" sz="3600" dirty="0">
              <a:solidFill>
                <a:schemeClr val="tx2"/>
              </a:solidFill>
            </a:endParaRPr>
          </a:p>
          <a:p>
            <a:endParaRPr lang="it-IT" sz="3600" dirty="0">
              <a:solidFill>
                <a:schemeClr val="tx2"/>
              </a:solidFill>
            </a:endParaRPr>
          </a:p>
          <a:p>
            <a:endParaRPr lang="it-IT" sz="3600" dirty="0">
              <a:solidFill>
                <a:schemeClr val="tx2"/>
              </a:solidFill>
            </a:endParaRPr>
          </a:p>
          <a:p>
            <a:endParaRPr lang="it-IT" sz="3600" dirty="0">
              <a:solidFill>
                <a:schemeClr val="tx2"/>
              </a:solidFill>
            </a:endParaRPr>
          </a:p>
          <a:p>
            <a:endParaRPr lang="it-IT" sz="3600" dirty="0">
              <a:solidFill>
                <a:schemeClr val="tx2"/>
              </a:solidFill>
            </a:endParaRPr>
          </a:p>
          <a:p>
            <a:pPr marL="571500" indent="-571500">
              <a:buFont typeface="Arial" panose="020B0604020202020204" pitchFamily="34" charset="0"/>
              <a:buChar char="•"/>
            </a:pPr>
            <a:endParaRPr lang="it-IT" sz="3600" dirty="0"/>
          </a:p>
        </p:txBody>
      </p:sp>
      <p:pic>
        <p:nvPicPr>
          <p:cNvPr id="5" name="Immagine 4">
            <a:extLst>
              <a:ext uri="{FF2B5EF4-FFF2-40B4-BE49-F238E27FC236}">
                <a16:creationId xmlns:a16="http://schemas.microsoft.com/office/drawing/2014/main" id="{0E27A764-FB7A-EA6B-7FB3-0C3B8AEB60CD}"/>
              </a:ext>
            </a:extLst>
          </p:cNvPr>
          <p:cNvPicPr>
            <a:picLocks noChangeAspect="1"/>
          </p:cNvPicPr>
          <p:nvPr/>
        </p:nvPicPr>
        <p:blipFill>
          <a:blip r:embed="rId2"/>
          <a:stretch>
            <a:fillRect/>
          </a:stretch>
        </p:blipFill>
        <p:spPr>
          <a:xfrm>
            <a:off x="1363579" y="5427485"/>
            <a:ext cx="11165305" cy="3196342"/>
          </a:xfrm>
          <a:prstGeom prst="rect">
            <a:avLst/>
          </a:prstGeom>
        </p:spPr>
      </p:pic>
    </p:spTree>
    <p:extLst>
      <p:ext uri="{BB962C8B-B14F-4D97-AF65-F5344CB8AC3E}">
        <p14:creationId xmlns:p14="http://schemas.microsoft.com/office/powerpoint/2010/main" val="3884097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44F9D9A1-D47D-6925-66CA-857AD607D85A}"/>
              </a:ext>
            </a:extLst>
          </p:cNvPr>
          <p:cNvSpPr>
            <a:spLocks noGrp="1"/>
          </p:cNvSpPr>
          <p:nvPr>
            <p:ph type="sldNum" sz="quarter" idx="7"/>
          </p:nvPr>
        </p:nvSpPr>
        <p:spPr/>
        <p:txBody>
          <a:bodyPr/>
          <a:lstStyle/>
          <a:p>
            <a:fld id="{B6F15528-21DE-4FAA-801E-634DDDAF4B2B}" type="slidenum">
              <a:rPr lang="en-US"/>
              <a:t>6</a:t>
            </a:fld>
            <a:endParaRPr lang="en-US"/>
          </a:p>
        </p:txBody>
      </p:sp>
      <p:pic>
        <p:nvPicPr>
          <p:cNvPr id="10" name="Immagine 9">
            <a:extLst>
              <a:ext uri="{FF2B5EF4-FFF2-40B4-BE49-F238E27FC236}">
                <a16:creationId xmlns:a16="http://schemas.microsoft.com/office/drawing/2014/main" id="{82299B71-F37C-7B33-F806-F89171F3F2DE}"/>
              </a:ext>
            </a:extLst>
          </p:cNvPr>
          <p:cNvPicPr>
            <a:picLocks noChangeAspect="1"/>
          </p:cNvPicPr>
          <p:nvPr/>
        </p:nvPicPr>
        <p:blipFill>
          <a:blip r:embed="rId2"/>
          <a:stretch>
            <a:fillRect/>
          </a:stretch>
        </p:blipFill>
        <p:spPr>
          <a:xfrm>
            <a:off x="2566737" y="670530"/>
            <a:ext cx="13279793" cy="8842438"/>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250222" y="4512916"/>
            <a:ext cx="7786619" cy="2228174"/>
          </a:xfrm>
          <a:prstGeom prst="rect">
            <a:avLst/>
          </a:prstGeom>
        </p:spPr>
        <p:txBody>
          <a:bodyPr vert="horz" wrap="square" lIns="0" tIns="12065" rIns="0" bIns="0" rtlCol="0" anchor="t">
            <a:spAutoFit/>
          </a:bodyPr>
          <a:lstStyle/>
          <a:p>
            <a:pPr marL="12700" algn="ctr">
              <a:spcBef>
                <a:spcPts val="95"/>
              </a:spcBef>
            </a:pPr>
            <a:r>
              <a:rPr lang="it-IT" sz="7200" spc="-395" dirty="0">
                <a:latin typeface="Tahoma"/>
                <a:ea typeface="Tahoma"/>
              </a:rPr>
              <a:t>GRAZIE</a:t>
            </a:r>
            <a:br>
              <a:rPr lang="it-IT" sz="7200" spc="-395" dirty="0">
                <a:latin typeface="Tahoma"/>
                <a:ea typeface="Tahoma"/>
              </a:rPr>
            </a:br>
            <a:endParaRPr lang="it-IT" sz="7200" spc="-395" dirty="0">
              <a:latin typeface="Tahoma"/>
              <a:ea typeface="Tahoma"/>
            </a:endParaRPr>
          </a:p>
        </p:txBody>
      </p:sp>
      <p:pic>
        <p:nvPicPr>
          <p:cNvPr id="3" name="object 3"/>
          <p:cNvPicPr/>
          <p:nvPr/>
        </p:nvPicPr>
        <p:blipFill>
          <a:blip r:embed="rId2" cstate="print"/>
          <a:stretch>
            <a:fillRect/>
          </a:stretch>
        </p:blipFill>
        <p:spPr>
          <a:xfrm>
            <a:off x="17053281" y="7935594"/>
            <a:ext cx="2300837" cy="2494011"/>
          </a:xfrm>
          <a:prstGeom prst="rect">
            <a:avLst/>
          </a:prstGeom>
        </p:spPr>
      </p:pic>
      <p:pic>
        <p:nvPicPr>
          <p:cNvPr id="7" name="Immagine 6">
            <a:extLst>
              <a:ext uri="{FF2B5EF4-FFF2-40B4-BE49-F238E27FC236}">
                <a16:creationId xmlns:a16="http://schemas.microsoft.com/office/drawing/2014/main" id="{EAB072DF-B4C1-F240-273F-8E9AD3118147}"/>
              </a:ext>
            </a:extLst>
          </p:cNvPr>
          <p:cNvPicPr>
            <a:picLocks noChangeAspect="1"/>
          </p:cNvPicPr>
          <p:nvPr/>
        </p:nvPicPr>
        <p:blipFill rotWithShape="1">
          <a:blip r:embed="rId3">
            <a:extLst>
              <a:ext uri="{28A0092B-C50C-407E-A947-70E740481C1C}">
                <a14:useLocalDpi xmlns:a14="http://schemas.microsoft.com/office/drawing/2010/main" val="0"/>
              </a:ext>
            </a:extLst>
          </a:blip>
          <a:srcRect l="2812" t="64885" r="84387"/>
          <a:stretch/>
        </p:blipFill>
        <p:spPr bwMode="auto">
          <a:xfrm>
            <a:off x="1104075" y="9312275"/>
            <a:ext cx="4817155" cy="1393460"/>
          </a:xfrm>
          <a:prstGeom prst="rect">
            <a:avLst/>
          </a:prstGeom>
          <a:noFill/>
        </p:spPr>
      </p:pic>
      <p:sp>
        <p:nvSpPr>
          <p:cNvPr id="4" name="Slide Number Placeholder 3">
            <a:extLst>
              <a:ext uri="{FF2B5EF4-FFF2-40B4-BE49-F238E27FC236}">
                <a16:creationId xmlns:a16="http://schemas.microsoft.com/office/drawing/2014/main" id="{029DB093-0A05-B460-3487-15BD800CEBD8}"/>
              </a:ext>
            </a:extLst>
          </p:cNvPr>
          <p:cNvSpPr>
            <a:spLocks noGrp="1"/>
          </p:cNvSpPr>
          <p:nvPr>
            <p:ph type="sldNum" sz="quarter" idx="7"/>
          </p:nvPr>
        </p:nvSpPr>
        <p:spPr/>
        <p:txBody>
          <a:bodyPr/>
          <a:lstStyle/>
          <a:p>
            <a:fld id="{B6F15528-21DE-4FAA-801E-634DDDAF4B2B}" type="slidenum">
              <a:rPr lang="en-US"/>
              <a:t>7</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303</Words>
  <Application>Microsoft Office PowerPoint</Application>
  <PresentationFormat>Personalizzato</PresentationFormat>
  <Paragraphs>46</Paragraphs>
  <Slides>7</Slides>
  <Notes>1</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7</vt:i4>
      </vt:variant>
    </vt:vector>
  </HeadingPairs>
  <TitlesOfParts>
    <vt:vector size="12" baseType="lpstr">
      <vt:lpstr>Arial</vt:lpstr>
      <vt:lpstr>Calibri</vt:lpstr>
      <vt:lpstr>Tahoma</vt:lpstr>
      <vt:lpstr>Verdana</vt:lpstr>
      <vt:lpstr>Office Theme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GRAZIE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Milanosport - Sponsor</dc:title>
  <dc:creator>Pellecchia Alessia</dc:creator>
  <cp:lastModifiedBy>Mauro Valenti</cp:lastModifiedBy>
  <cp:revision>49</cp:revision>
  <cp:lastPrinted>2025-06-13T07:46:40Z</cp:lastPrinted>
  <dcterms:created xsi:type="dcterms:W3CDTF">2022-09-19T14:49:58Z</dcterms:created>
  <dcterms:modified xsi:type="dcterms:W3CDTF">2025-09-11T06:49:28Z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2020-11-16T00:00:00Z</vt:filetime>
  </property>
  <property fmtid="{D5CDD505-2E9C-101B-9397-08002B2CF9AE}" pid="3" name="Creator">
    <vt:lpwstr>Keynote</vt:lpwstr>
  </property>
  <property fmtid="{D5CDD505-2E9C-101B-9397-08002B2CF9AE}" pid="4" name="LastSaved">
    <vt:filetime>2022-09-19T00:00:00Z</vt:filetime>
  </property>
</Properties>
</file>