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5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CA5E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2890" autoAdjust="0"/>
  </p:normalViewPr>
  <p:slideViewPr>
    <p:cSldViewPr snapToGrid="0">
      <p:cViewPr varScale="1">
        <p:scale>
          <a:sx n="54" d="100"/>
          <a:sy n="54" d="100"/>
        </p:scale>
        <p:origin x="142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notesViewPr>
    <p:cSldViewPr snapToGrid="0">
      <p:cViewPr varScale="1">
        <p:scale>
          <a:sx n="44" d="100"/>
          <a:sy n="44" d="100"/>
        </p:scale>
        <p:origin x="31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8A27F-3182-4962-81C7-361A841E1A3A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27B4A-023F-489D-A523-4187467858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64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27B4A-023F-489D-A523-4187467858F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21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52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29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97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54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3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1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17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76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88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49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22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6270F-ED24-42CC-BA7C-3632BC8BFBE2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35D7-9DF0-4852-8B08-E46ABFC5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51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4869" y="413909"/>
            <a:ext cx="9144000" cy="1835021"/>
          </a:xfrm>
        </p:spPr>
        <p:txBody>
          <a:bodyPr>
            <a:noAutofit/>
          </a:bodyPr>
          <a:lstStyle/>
          <a:p>
            <a:pPr algn="r"/>
            <a: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Comune di Milano</a:t>
            </a:r>
            <a:b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Assessorato alla Casa e Piano Quartieri</a:t>
            </a:r>
            <a:b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Direzione Tecnica e Arredo Urbano</a:t>
            </a:r>
            <a:b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sz="2000" i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Area Edilizia Culturale</a:t>
            </a:r>
            <a:endParaRPr lang="it-IT" sz="2000" i="1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1805" y="5925015"/>
            <a:ext cx="11887200" cy="269744"/>
          </a:xfrm>
        </p:spPr>
        <p:txBody>
          <a:bodyPr>
            <a:no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Interventi di Somma Urgenza da eseguire presso il Castello Sforzesco di Milano (coperture) a seguito dell’evento climatico del 07/02/2022</a:t>
            </a:r>
          </a:p>
          <a:p>
            <a:endParaRPr lang="it-IT" sz="1500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502508" y="6312583"/>
            <a:ext cx="11269362" cy="28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Finanziamento complessivo:  € 275.000,00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98386" y="6550873"/>
            <a:ext cx="11269362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(inclusi oneri della sicurezza, somme a disposizione ed I.V.A. 22%)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680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ttotitolo 2"/>
          <p:cNvSpPr txBox="1">
            <a:spLocks/>
          </p:cNvSpPr>
          <p:nvPr/>
        </p:nvSpPr>
        <p:spPr>
          <a:xfrm>
            <a:off x="2356022" y="6522949"/>
            <a:ext cx="6911545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Castello Sforzesco – Planimetria generale con indicate in rosso le zone oggetto di intervento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62" y="198030"/>
            <a:ext cx="7430979" cy="6248083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4992507" y="4302416"/>
            <a:ext cx="1638573" cy="19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noProof="1" smtClean="0">
                <a:latin typeface="Calibri" panose="020F0502020204030204" pitchFamily="34" charset="0"/>
              </a:rPr>
              <a:t>Cortile delle Armi</a:t>
            </a:r>
            <a:endParaRPr lang="it-IT" sz="700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138842" y="4711310"/>
            <a:ext cx="1029520" cy="19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700" noProof="1" smtClean="0">
                <a:latin typeface="Calibri" panose="020F0502020204030204" pitchFamily="34" charset="0"/>
              </a:rPr>
              <a:t>Cortina di S. Spirito</a:t>
            </a:r>
            <a:endParaRPr lang="it-IT" sz="700" dirty="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356772" y="5949609"/>
            <a:ext cx="2109781" cy="19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700" noProof="1" smtClean="0">
                <a:latin typeface="Calibri" panose="020F0502020204030204" pitchFamily="34" charset="0"/>
              </a:rPr>
              <a:t>Ambiti a sinistra e destra della Torre del Filarete</a:t>
            </a:r>
            <a:endParaRPr lang="it-IT" sz="7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025486" y="4892940"/>
            <a:ext cx="1638573" cy="19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noProof="1" smtClean="0">
                <a:latin typeface="Calibri" panose="020F0502020204030204" pitchFamily="34" charset="0"/>
              </a:rPr>
              <a:t>Torre del Filarete</a:t>
            </a:r>
            <a:endParaRPr lang="it-IT" sz="700" dirty="0"/>
          </a:p>
        </p:txBody>
      </p:sp>
      <p:cxnSp>
        <p:nvCxnSpPr>
          <p:cNvPr id="12" name="Connettore diritto 11"/>
          <p:cNvCxnSpPr/>
          <p:nvPr/>
        </p:nvCxnSpPr>
        <p:spPr>
          <a:xfrm>
            <a:off x="5845134" y="5057760"/>
            <a:ext cx="0" cy="223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ttotitolo 2"/>
          <p:cNvSpPr txBox="1">
            <a:spLocks/>
          </p:cNvSpPr>
          <p:nvPr/>
        </p:nvSpPr>
        <p:spPr>
          <a:xfrm>
            <a:off x="4134079" y="5949609"/>
            <a:ext cx="957270" cy="19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700" noProof="1" smtClean="0">
                <a:latin typeface="Calibri" panose="020F0502020204030204" pitchFamily="34" charset="0"/>
              </a:rPr>
              <a:t>Torre di S. Spirito</a:t>
            </a:r>
            <a:endParaRPr lang="it-IT" sz="700" dirty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5534025" y="5795963"/>
            <a:ext cx="858320" cy="248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 flipH="1">
            <a:off x="3856489" y="4805363"/>
            <a:ext cx="315461" cy="1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 flipH="1" flipV="1">
            <a:off x="3652838" y="5891613"/>
            <a:ext cx="519112" cy="153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>
            <a:off x="6392345" y="5795963"/>
            <a:ext cx="0" cy="248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9060031" y="6371556"/>
            <a:ext cx="2603241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Cortina di S. Spirito - Sezione</a:t>
            </a:r>
            <a:endParaRPr lang="it-IT" sz="2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808" y="393921"/>
            <a:ext cx="3368345" cy="576631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8" y="378805"/>
            <a:ext cx="2593914" cy="578872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195" y="391883"/>
            <a:ext cx="2790825" cy="576631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204" y="401219"/>
            <a:ext cx="2806955" cy="5766319"/>
          </a:xfrm>
          <a:prstGeom prst="rect">
            <a:avLst/>
          </a:prstGeom>
        </p:spPr>
      </p:pic>
      <p:sp>
        <p:nvSpPr>
          <p:cNvPr id="17" name="Sottotitolo 2"/>
          <p:cNvSpPr txBox="1">
            <a:spLocks/>
          </p:cNvSpPr>
          <p:nvPr/>
        </p:nvSpPr>
        <p:spPr>
          <a:xfrm>
            <a:off x="5834753" y="6374666"/>
            <a:ext cx="2603241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Cortina di S. Spirito - Vista dalle merlate</a:t>
            </a:r>
            <a:endParaRPr lang="it-IT" sz="2000" dirty="0"/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2855168" y="6377776"/>
            <a:ext cx="2796083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Cortina di S. Spirito - Vista dalla Torre di S. Spirito</a:t>
            </a:r>
            <a:endParaRPr lang="it-IT" sz="2000" dirty="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130640" y="6371556"/>
            <a:ext cx="2603241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Cortina di S. Spirito - Vista dal cortile interno</a:t>
            </a:r>
            <a:endParaRPr lang="it-IT" sz="2000" dirty="0"/>
          </a:p>
        </p:txBody>
      </p:sp>
      <p:cxnSp>
        <p:nvCxnSpPr>
          <p:cNvPr id="31" name="Connettore 2 30"/>
          <p:cNvCxnSpPr/>
          <p:nvPr/>
        </p:nvCxnSpPr>
        <p:spPr>
          <a:xfrm>
            <a:off x="10634660" y="3362325"/>
            <a:ext cx="0" cy="210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11549076" y="1466850"/>
            <a:ext cx="4751" cy="40036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ttotitolo 2"/>
          <p:cNvSpPr txBox="1">
            <a:spLocks/>
          </p:cNvSpPr>
          <p:nvPr/>
        </p:nvSpPr>
        <p:spPr>
          <a:xfrm rot="16200000">
            <a:off x="11211587" y="3497214"/>
            <a:ext cx="617593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noProof="1" smtClean="0">
                <a:latin typeface="Calibri" panose="020F0502020204030204" pitchFamily="34" charset="0"/>
              </a:rPr>
              <a:t>38,70 m</a:t>
            </a:r>
            <a:endParaRPr lang="it-IT" sz="700" dirty="0"/>
          </a:p>
        </p:txBody>
      </p:sp>
      <p:sp>
        <p:nvSpPr>
          <p:cNvPr id="41" name="Sottotitolo 2"/>
          <p:cNvSpPr txBox="1">
            <a:spLocks/>
          </p:cNvSpPr>
          <p:nvPr/>
        </p:nvSpPr>
        <p:spPr>
          <a:xfrm rot="16200000">
            <a:off x="10297176" y="4340186"/>
            <a:ext cx="617593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noProof="1" smtClean="0">
                <a:latin typeface="Calibri" panose="020F0502020204030204" pitchFamily="34" charset="0"/>
              </a:rPr>
              <a:t>20,40 m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35339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7" y="225393"/>
            <a:ext cx="11162270" cy="3003840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6755027" y="6528078"/>
            <a:ext cx="4883531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>
                <a:solidFill>
                  <a:srgbClr val="002060"/>
                </a:solidFill>
                <a:latin typeface="Calibri" panose="020F0502020204030204" pitchFamily="34" charset="0"/>
              </a:rPr>
              <a:t>Cortina sinistra Torre del </a:t>
            </a:r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Filarete – Vista dalla </a:t>
            </a:r>
            <a:r>
              <a:rPr lang="it-IT" sz="1000" noProof="1">
                <a:solidFill>
                  <a:srgbClr val="002060"/>
                </a:solidFill>
                <a:latin typeface="Calibri" panose="020F0502020204030204" pitchFamily="34" charset="0"/>
              </a:rPr>
              <a:t>Torre del Filarete</a:t>
            </a:r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it-IT" sz="2000" dirty="0"/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4453308" y="3272112"/>
            <a:ext cx="2796083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Cortina sinistra Torre del Filarete - Planimetria</a:t>
            </a:r>
            <a:endParaRPr lang="it-IT" sz="2000" dirty="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575486" y="6536316"/>
            <a:ext cx="4564928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>
                <a:solidFill>
                  <a:srgbClr val="002060"/>
                </a:solidFill>
                <a:latin typeface="Calibri" panose="020F0502020204030204" pitchFamily="34" charset="0"/>
              </a:rPr>
              <a:t>Cortina sinistra Torre del Filarete - </a:t>
            </a:r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Vista dal cortile interno</a:t>
            </a:r>
            <a:endParaRPr lang="it-IT" sz="2000" dirty="0"/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524757" y="222421"/>
            <a:ext cx="1638573" cy="191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noProof="1" smtClean="0">
                <a:latin typeface="Calibri" panose="020F0502020204030204" pitchFamily="34" charset="0"/>
              </a:rPr>
              <a:t>Cortile delle Armi</a:t>
            </a:r>
            <a:endParaRPr lang="it-IT" sz="800" dirty="0"/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1528876" y="3068601"/>
            <a:ext cx="1638573" cy="191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noProof="1" smtClean="0">
                <a:latin typeface="Calibri" panose="020F0502020204030204" pitchFamily="34" charset="0"/>
              </a:rPr>
              <a:t>Fossato esterno lato Cairoli</a:t>
            </a:r>
            <a:endParaRPr lang="it-IT" sz="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6" y="3608173"/>
            <a:ext cx="5137865" cy="28501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38" y="3608173"/>
            <a:ext cx="5540844" cy="28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7259226" y="3236469"/>
            <a:ext cx="3732238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Torre di S. Spirito – Pigna divelta</a:t>
            </a:r>
            <a:endParaRPr lang="it-IT" sz="2000" dirty="0"/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6422585" y="6486637"/>
            <a:ext cx="2603241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Torre di S. Spirito – Parapetto divelto</a:t>
            </a:r>
            <a:endParaRPr lang="it-IT" sz="2000" dirty="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1296962" y="6483528"/>
            <a:ext cx="4189433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Torre di S. Spirito - Vista della copertura – stato di fatto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66" y="261258"/>
            <a:ext cx="5761970" cy="61115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68" y="279918"/>
            <a:ext cx="5145958" cy="28644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423" y="3526971"/>
            <a:ext cx="2351314" cy="28516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342" y="3536302"/>
            <a:ext cx="2598582" cy="2848428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9103586" y="6489747"/>
            <a:ext cx="2603241" cy="24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Torre di S. Spirito – Vista dal cortile interno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804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8705857" y="6371556"/>
            <a:ext cx="3333746" cy="39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>
                <a:solidFill>
                  <a:srgbClr val="002060"/>
                </a:solidFill>
              </a:rPr>
              <a:t>Cortina di S. Spirito - Sezione </a:t>
            </a:r>
            <a:r>
              <a:rPr lang="it-IT" sz="1000" noProof="1" smtClean="0">
                <a:solidFill>
                  <a:srgbClr val="002060"/>
                </a:solidFill>
              </a:rPr>
              <a:t>mini-ponteggio per  movimentazione materiali e sezione ponteggio in quota</a:t>
            </a:r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6133723" y="6374666"/>
            <a:ext cx="2603241" cy="39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 smtClean="0">
                <a:solidFill>
                  <a:srgbClr val="002060"/>
                </a:solidFill>
              </a:rPr>
              <a:t>Cortina di S. Spirito – Particolare torre scala          di sicurezza per accesso in sommità</a:t>
            </a:r>
            <a:endParaRPr lang="it-IT" sz="2000" noProof="1">
              <a:solidFill>
                <a:prstClr val="black"/>
              </a:solidFill>
            </a:endParaRPr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1605314" y="6371557"/>
            <a:ext cx="2952620" cy="22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noProof="1">
                <a:solidFill>
                  <a:srgbClr val="002060"/>
                </a:solidFill>
              </a:rPr>
              <a:t>Cortina di S. Spirito </a:t>
            </a:r>
            <a:r>
              <a:rPr lang="it-IT" sz="1000" noProof="1" smtClean="0">
                <a:solidFill>
                  <a:srgbClr val="002060"/>
                </a:solidFill>
              </a:rPr>
              <a:t>– Sezione ponteggio in quota</a:t>
            </a:r>
            <a:endParaRPr lang="it-IT" sz="1000" dirty="0">
              <a:solidFill>
                <a:prstClr val="black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098" y="376537"/>
            <a:ext cx="2793725" cy="58189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401" y="373224"/>
            <a:ext cx="2285435" cy="58223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55" y="383285"/>
            <a:ext cx="5442676" cy="58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261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Comune di Milano  Assessorato alla Casa e Piano Quartieri  Direzione Tecnica e Arredo Urbano  Area Edilizia Culturale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Imperadore</dc:creator>
  <cp:lastModifiedBy>Francesca Imperadore</cp:lastModifiedBy>
  <cp:revision>54</cp:revision>
  <dcterms:created xsi:type="dcterms:W3CDTF">2022-03-17T14:22:22Z</dcterms:created>
  <dcterms:modified xsi:type="dcterms:W3CDTF">2022-03-18T13:03:47Z</dcterms:modified>
</cp:coreProperties>
</file>