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0" r:id="rId8"/>
    <p:sldId id="262" r:id="rId9"/>
    <p:sldId id="263" r:id="rId10"/>
    <p:sldId id="264" r:id="rId11"/>
    <p:sldId id="283" r:id="rId12"/>
    <p:sldId id="266" r:id="rId13"/>
    <p:sldId id="267" r:id="rId14"/>
    <p:sldId id="278" r:id="rId15"/>
    <p:sldId id="268" r:id="rId16"/>
    <p:sldId id="269" r:id="rId17"/>
    <p:sldId id="272" r:id="rId18"/>
    <p:sldId id="273" r:id="rId19"/>
    <p:sldId id="284" r:id="rId20"/>
    <p:sldId id="281" r:id="rId21"/>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A980CE7C-9ECF-413B-BC61-0CA193E49C31}">
          <p14:sldIdLst>
            <p14:sldId id="256"/>
            <p14:sldId id="257"/>
            <p14:sldId id="258"/>
            <p14:sldId id="259"/>
            <p14:sldId id="260"/>
            <p14:sldId id="261"/>
            <p14:sldId id="280"/>
          </p14:sldIdLst>
        </p14:section>
        <p14:section name="Sezione senza titolo" id="{5D23FEE5-E2CE-4264-BE62-7C181B5CF1C4}">
          <p14:sldIdLst>
            <p14:sldId id="262"/>
            <p14:sldId id="263"/>
            <p14:sldId id="264"/>
            <p14:sldId id="283"/>
            <p14:sldId id="266"/>
            <p14:sldId id="267"/>
            <p14:sldId id="278"/>
            <p14:sldId id="268"/>
            <p14:sldId id="269"/>
            <p14:sldId id="272"/>
            <p14:sldId id="273"/>
            <p14:sldId id="284"/>
            <p14:sldId id="281"/>
          </p14:sldIdLst>
        </p14:section>
      </p14:sectionLst>
    </p:ex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6F4174-911C-4A6F-AF19-5E356F5E8554}" v="1" dt="2024-02-29T10:26:17.384"/>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13" autoAdjust="0"/>
    <p:restoredTop sz="95233" autoAdjust="0"/>
  </p:normalViewPr>
  <p:slideViewPr>
    <p:cSldViewPr snapToGrid="0">
      <p:cViewPr varScale="1">
        <p:scale>
          <a:sx n="113" d="100"/>
          <a:sy n="113" d="100"/>
        </p:scale>
        <p:origin x="408"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9D03DAB8-7912-41C6-8765-B7109618A460}" type="datetimeFigureOut">
              <a:rPr lang="it-IT" smtClean="0"/>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12035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D03DAB8-7912-41C6-8765-B7109618A460}" type="datetimeFigureOut">
              <a:rPr lang="it-IT" smtClean="0"/>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228378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D03DAB8-7912-41C6-8765-B7109618A460}" type="datetimeFigureOut">
              <a:rPr lang="it-IT" smtClean="0"/>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904931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D03DAB8-7912-41C6-8765-B7109618A460}" type="datetimeFigureOut">
              <a:rPr lang="it-IT" smtClean="0"/>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685342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9D03DAB8-7912-41C6-8765-B7109618A460}" type="datetimeFigureOut">
              <a:rPr lang="it-IT" smtClean="0"/>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447383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9D03DAB8-7912-41C6-8765-B7109618A460}" type="datetimeFigureOut">
              <a:rPr lang="it-IT" smtClean="0"/>
              <a:t>20/03/2024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948039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9D03DAB8-7912-41C6-8765-B7109618A460}" type="datetimeFigureOut">
              <a:rPr lang="it-IT" smtClean="0"/>
              <a:t>20/03/2024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665655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9D03DAB8-7912-41C6-8765-B7109618A460}" type="datetimeFigureOut">
              <a:rPr lang="it-IT" smtClean="0"/>
              <a:t>20/03/2024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2623970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D03DAB8-7912-41C6-8765-B7109618A460}" type="datetimeFigureOut">
              <a:rPr lang="it-IT" smtClean="0"/>
              <a:t>20/03/2024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881663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D03DAB8-7912-41C6-8765-B7109618A460}" type="datetimeFigureOut">
              <a:rPr lang="it-IT" smtClean="0"/>
              <a:t>20/03/2024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3896112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D03DAB8-7912-41C6-8765-B7109618A460}" type="datetimeFigureOut">
              <a:rPr lang="it-IT" smtClean="0"/>
              <a:t>20/03/2024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2112497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03DAB8-7912-41C6-8765-B7109618A460}" type="datetimeFigureOut">
              <a:rPr lang="it-IT" smtClean="0"/>
              <a:t>20/03/2024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69DEE-EBEB-4AC1-ABA5-D37BA7159E0C}" type="slidenum">
              <a:rPr lang="it-IT" smtClean="0"/>
              <a:t>‹N›</a:t>
            </a:fld>
            <a:endParaRPr lang="it-IT"/>
          </a:p>
        </p:txBody>
      </p:sp>
    </p:spTree>
    <p:extLst>
      <p:ext uri="{BB962C8B-B14F-4D97-AF65-F5344CB8AC3E}">
        <p14:creationId xmlns:p14="http://schemas.microsoft.com/office/powerpoint/2010/main" val="1058071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63879" y="475989"/>
            <a:ext cx="10004121" cy="1478071"/>
          </a:xfrm>
        </p:spPr>
        <p:txBody>
          <a:bodyPr>
            <a:normAutofit/>
          </a:bodyPr>
          <a:lstStyle/>
          <a:p>
            <a:pPr algn="l"/>
            <a:r>
              <a:rPr lang="it-IT" sz="1400" dirty="0"/>
              <a:t>Direzione Casa</a:t>
            </a:r>
            <a:br>
              <a:rPr lang="it-IT" sz="1400" dirty="0"/>
            </a:br>
            <a:r>
              <a:rPr lang="it-IT" sz="1400" dirty="0"/>
              <a:t>Area Assegnazione Alloggi ERP</a:t>
            </a:r>
          </a:p>
        </p:txBody>
      </p:sp>
      <p:sp>
        <p:nvSpPr>
          <p:cNvPr id="3" name="Sottotitolo 2"/>
          <p:cNvSpPr>
            <a:spLocks noGrp="1"/>
          </p:cNvSpPr>
          <p:nvPr>
            <p:ph type="subTitle" idx="1"/>
          </p:nvPr>
        </p:nvSpPr>
        <p:spPr>
          <a:xfrm>
            <a:off x="1393197" y="2958769"/>
            <a:ext cx="9144000" cy="1655762"/>
          </a:xfrm>
        </p:spPr>
        <p:txBody>
          <a:bodyPr>
            <a:normAutofit fontScale="92500" lnSpcReduction="10000"/>
          </a:bodyPr>
          <a:lstStyle/>
          <a:p>
            <a:r>
              <a:rPr lang="it-IT" sz="2800" dirty="0"/>
              <a:t>PIANO ANNUALE DELL’OFFERTA DEI SERVIZI ABITATIVI PUBBLICI E SOCIALI PER LA CITTA’ DI MILANO</a:t>
            </a:r>
          </a:p>
          <a:p>
            <a:r>
              <a:rPr lang="it-IT" dirty="0"/>
              <a:t> </a:t>
            </a:r>
          </a:p>
          <a:p>
            <a:r>
              <a:rPr lang="it-IT" sz="2800" b="1" dirty="0"/>
              <a:t>ANNO 2024</a:t>
            </a:r>
          </a:p>
          <a:p>
            <a:endParaRPr lang="it-IT" dirty="0">
              <a:solidFill>
                <a:srgbClr val="FF0000"/>
              </a:solidFill>
            </a:endParaRPr>
          </a:p>
        </p:txBody>
      </p:sp>
      <p:pic>
        <p:nvPicPr>
          <p:cNvPr id="4" name="Immagine 3"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791110" y="702945"/>
            <a:ext cx="1465780" cy="762600"/>
          </a:xfrm>
          <a:prstGeom prst="rect">
            <a:avLst/>
          </a:prstGeom>
          <a:noFill/>
          <a:ln>
            <a:noFill/>
          </a:ln>
        </p:spPr>
      </p:pic>
    </p:spTree>
    <p:extLst>
      <p:ext uri="{BB962C8B-B14F-4D97-AF65-F5344CB8AC3E}">
        <p14:creationId xmlns:p14="http://schemas.microsoft.com/office/powerpoint/2010/main" val="3261074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0626" y="275573"/>
            <a:ext cx="11229583" cy="6370975"/>
          </a:xfrm>
          <a:prstGeom prst="rect">
            <a:avLst/>
          </a:prstGeom>
        </p:spPr>
        <p:txBody>
          <a:bodyPr wrap="square">
            <a:spAutoFit/>
          </a:bodyPr>
          <a:lstStyle/>
          <a:p>
            <a:pPr marL="90170" indent="-270510" algn="just">
              <a:spcAft>
                <a:spcPts val="0"/>
              </a:spcAft>
            </a:pPr>
            <a:endParaRPr lang="it-IT" b="1" dirty="0"/>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dirty="0">
                <a:latin typeface="Calibri" panose="020F0502020204030204" pitchFamily="34" charset="0"/>
                <a:ea typeface="Times" panose="02020603050405020304" pitchFamily="18" charset="0"/>
                <a:cs typeface="Calibri" panose="020F0502020204030204" pitchFamily="34" charset="0"/>
              </a:rPr>
              <a:t>La sopra citata deliberazione della Giunta Regione Lombardia, del 14/03/2022 – n. XI/6101, stabilisce, inoltre:</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marL="285750" indent="-285750" algn="just">
              <a:buFontTx/>
              <a:buChar char="-"/>
            </a:pPr>
            <a:r>
              <a:rPr lang="it-IT" sz="1400" dirty="0">
                <a:latin typeface="Calibri" panose="020F0502020204030204" pitchFamily="34" charset="0"/>
                <a:ea typeface="Times" panose="02020603050405020304" pitchFamily="18" charset="0"/>
                <a:cs typeface="Calibri" panose="020F0502020204030204" pitchFamily="34" charset="0"/>
              </a:rPr>
              <a:t>la programmazione e gestione dei servizi abitativi transitori;</a:t>
            </a:r>
          </a:p>
          <a:p>
            <a:pPr marL="285750" indent="-285750" algn="just">
              <a:buFontTx/>
              <a:buChar char="-"/>
            </a:pPr>
            <a:endParaRPr lang="it-IT" sz="1400" dirty="0">
              <a:latin typeface="Calibri" panose="020F0502020204030204" pitchFamily="34" charset="0"/>
              <a:ea typeface="Times" panose="02020603050405020304" pitchFamily="18" charset="0"/>
              <a:cs typeface="Calibri" panose="020F0502020204030204" pitchFamily="34" charset="0"/>
            </a:endParaRPr>
          </a:p>
          <a:p>
            <a:pPr marL="285750" indent="-285750" algn="just">
              <a:buFontTx/>
              <a:buChar char="-"/>
            </a:pPr>
            <a:r>
              <a:rPr lang="it-IT" sz="1400" dirty="0">
                <a:latin typeface="Calibri" panose="020F0502020204030204" pitchFamily="34" charset="0"/>
                <a:ea typeface="Times" panose="02020603050405020304" pitchFamily="18" charset="0"/>
                <a:cs typeface="Calibri" panose="020F0502020204030204" pitchFamily="34" charset="0"/>
              </a:rPr>
              <a:t>i destinatari del servizio abitativo transitorio;</a:t>
            </a:r>
          </a:p>
          <a:p>
            <a:pPr marL="285750" indent="-285750" algn="just">
              <a:buFontTx/>
              <a:buChar char="-"/>
            </a:pPr>
            <a:endParaRPr lang="it-IT" sz="1400" dirty="0">
              <a:latin typeface="Calibri" panose="020F0502020204030204" pitchFamily="34" charset="0"/>
              <a:ea typeface="Times" panose="02020603050405020304" pitchFamily="18" charset="0"/>
              <a:cs typeface="Calibri" panose="020F0502020204030204" pitchFamily="34" charset="0"/>
            </a:endParaRPr>
          </a:p>
          <a:p>
            <a:pPr marL="285750" indent="-285750" algn="just">
              <a:buFontTx/>
              <a:buChar char="-"/>
            </a:pPr>
            <a:r>
              <a:rPr lang="it-IT" sz="1400" dirty="0">
                <a:latin typeface="Calibri" panose="020F0502020204030204" pitchFamily="34" charset="0"/>
                <a:ea typeface="Times" panose="02020603050405020304" pitchFamily="18" charset="0"/>
                <a:cs typeface="Calibri" panose="020F0502020204030204" pitchFamily="34" charset="0"/>
              </a:rPr>
              <a:t>i requisiti di accesso al servizio abitativo transitorio;</a:t>
            </a:r>
          </a:p>
          <a:p>
            <a:pPr marL="285750" indent="-285750" algn="just">
              <a:buFontTx/>
              <a:buChar char="-"/>
            </a:pPr>
            <a:endParaRPr lang="it-IT" sz="1400" dirty="0">
              <a:latin typeface="Calibri" panose="020F0502020204030204" pitchFamily="34" charset="0"/>
              <a:ea typeface="Times" panose="02020603050405020304" pitchFamily="18" charset="0"/>
              <a:cs typeface="Calibri" panose="020F0502020204030204" pitchFamily="34" charset="0"/>
            </a:endParaRPr>
          </a:p>
          <a:p>
            <a:pPr marL="285750" indent="-285750" algn="just">
              <a:buFontTx/>
              <a:buChar char="-"/>
            </a:pPr>
            <a:r>
              <a:rPr lang="it-IT" sz="1400" dirty="0">
                <a:latin typeface="Calibri" panose="020F0502020204030204" pitchFamily="34" charset="0"/>
                <a:ea typeface="Times" panose="02020603050405020304" pitchFamily="18" charset="0"/>
                <a:cs typeface="Calibri" panose="020F0502020204030204" pitchFamily="34" charset="0"/>
              </a:rPr>
              <a:t>l’accesso al servizio abitativo transitorio.</a:t>
            </a:r>
          </a:p>
          <a:p>
            <a:pPr marL="285750" indent="-285750" algn="just">
              <a:buFontTx/>
              <a:buChar char="-"/>
            </a:pPr>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dirty="0">
                <a:latin typeface="Calibri" panose="020F0502020204030204" pitchFamily="34" charset="0"/>
                <a:ea typeface="Times" panose="02020603050405020304" pitchFamily="18" charset="0"/>
                <a:cs typeface="Calibri" panose="020F0502020204030204" pitchFamily="34" charset="0"/>
              </a:rPr>
              <a:t>Per quanto attiene a quest’ultimo punto, viene stabilito, dalla citata deliberazione della Giunta regionale, che </a:t>
            </a:r>
            <a:r>
              <a:rPr lang="it-IT" sz="1400" b="1" dirty="0">
                <a:latin typeface="Calibri" panose="020F0502020204030204" pitchFamily="34" charset="0"/>
                <a:ea typeface="Times" panose="02020603050405020304" pitchFamily="18" charset="0"/>
                <a:cs typeface="Calibri" panose="020F0502020204030204" pitchFamily="34" charset="0"/>
              </a:rPr>
              <a:t>per valutare la sussistenza delle condizioni per l’assegnazione del servizio abitativo transitorio, “nel caso di Comuni con popolazione superiore ai 5.000 abitanti”</a:t>
            </a:r>
            <a:r>
              <a:rPr lang="it-IT" sz="1400" dirty="0">
                <a:latin typeface="Calibri" panose="020F0502020204030204" pitchFamily="34" charset="0"/>
                <a:ea typeface="Times" panose="02020603050405020304" pitchFamily="18" charset="0"/>
                <a:cs typeface="Calibri" panose="020F0502020204030204" pitchFamily="34" charset="0"/>
              </a:rPr>
              <a:t>, come nel caso di Milano, “il responsabile del procedimento si avvale, senza alcun onere per il Comune, di </a:t>
            </a:r>
            <a:r>
              <a:rPr lang="it-IT" sz="1400" b="1" dirty="0">
                <a:latin typeface="Calibri" panose="020F0502020204030204" pitchFamily="34" charset="0"/>
                <a:ea typeface="Times" panose="02020603050405020304" pitchFamily="18" charset="0"/>
                <a:cs typeface="Calibri" panose="020F0502020204030204" pitchFamily="34" charset="0"/>
              </a:rPr>
              <a:t>un nucleo di valutazione tecnico composto da personale di comprovata esperienza in materia di politiche abitative e sociali</a:t>
            </a:r>
            <a:r>
              <a:rPr lang="it-IT" sz="1400" dirty="0">
                <a:latin typeface="Calibri" panose="020F0502020204030204" pitchFamily="34" charset="0"/>
                <a:ea typeface="Times" panose="02020603050405020304" pitchFamily="18" charset="0"/>
                <a:cs typeface="Calibri" panose="020F0502020204030204" pitchFamily="34" charset="0"/>
              </a:rPr>
              <a:t>, appartenente all’Amministrazione comunale e all’ALER territorialmente competente". Inoltre, “Le modalità di funzionamento del nucleo, i criteri e le priorità da seguire per la valutazione delle domande, sono disciplinate da un apposito regolamento, approvato dal Comune, sentite le organizzazioni sindacali dell’utenza maggiormente rappresentative sul territorio”.</a:t>
            </a:r>
          </a:p>
          <a:p>
            <a:pPr algn="just"/>
            <a:r>
              <a:rPr lang="it-IT" sz="1400" dirty="0">
                <a:latin typeface="Calibri" panose="020F0502020204030204" pitchFamily="34" charset="0"/>
                <a:ea typeface="Times" panose="02020603050405020304" pitchFamily="18" charset="0"/>
                <a:cs typeface="Calibri" panose="020F0502020204030204" pitchFamily="34" charset="0"/>
              </a:rPr>
              <a:t>Per quanto sopra, con </a:t>
            </a:r>
            <a:r>
              <a:rPr lang="it-IT" sz="1400" b="1" dirty="0">
                <a:latin typeface="Calibri" panose="020F0502020204030204" pitchFamily="34" charset="0"/>
                <a:ea typeface="Times" panose="02020603050405020304" pitchFamily="18" charset="0"/>
                <a:cs typeface="Calibri" panose="020F0502020204030204" pitchFamily="34" charset="0"/>
              </a:rPr>
              <a:t>deliberazione del Consiglio Comunale n. 2 del 13/01/2020 è stato approvato lo specifico “Regolamento per l’istituzione e il funzionamento del nucleo di valutazione </a:t>
            </a:r>
            <a:r>
              <a:rPr lang="it-IT" sz="1400" dirty="0">
                <a:latin typeface="Calibri" panose="020F0502020204030204" pitchFamily="34" charset="0"/>
                <a:ea typeface="Times" panose="02020603050405020304" pitchFamily="18" charset="0"/>
                <a:cs typeface="Calibri" panose="020F0502020204030204" pitchFamily="34" charset="0"/>
              </a:rPr>
              <a:t>tecnico previsto dalla D.G.R. n. XI/2063 del 31/07/2019, nell’ambito del procedimento di assegnazione dei servizi abitativi transitori di cui all’art. 23, comma 13, della L.R. n. 16/2016. Successivamente, con determinazione dirigenziale n. 955 del 10/02/2020 e successive integrazioni (ultima determinazione dirigenziale n. 8911 del 13/10/2023), è stato istituito e nominato il relativo Nucleo di Valutazione Tecnico che risulta essere regolarmente operante.</a:t>
            </a:r>
          </a:p>
          <a:p>
            <a:pPr marL="228600" algn="just"/>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6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6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dirty="0">
              <a:ea typeface="Times" panose="02020603050405020304" pitchFamily="18" charset="0"/>
              <a:cs typeface="Times New Roman" panose="02020603050405020304" pitchFamily="18" charset="0"/>
            </a:endParaRPr>
          </a:p>
          <a:p>
            <a:pPr marL="90170" indent="-270510" algn="just">
              <a:spcAft>
                <a:spcPts val="0"/>
              </a:spcAft>
            </a:pPr>
            <a:endParaRPr lang="it-IT" b="1" dirty="0"/>
          </a:p>
        </p:txBody>
      </p:sp>
    </p:spTree>
    <p:extLst>
      <p:ext uri="{BB962C8B-B14F-4D97-AF65-F5344CB8AC3E}">
        <p14:creationId xmlns:p14="http://schemas.microsoft.com/office/powerpoint/2010/main" val="164080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0626" y="275573"/>
            <a:ext cx="11229583" cy="7017306"/>
          </a:xfrm>
          <a:prstGeom prst="rect">
            <a:avLst/>
          </a:prstGeom>
        </p:spPr>
        <p:txBody>
          <a:bodyPr wrap="square">
            <a:spAutoFit/>
          </a:bodyPr>
          <a:lstStyle/>
          <a:p>
            <a:pPr marL="90170" indent="-270510" algn="just">
              <a:spcAft>
                <a:spcPts val="0"/>
              </a:spcAft>
            </a:pPr>
            <a:endParaRPr lang="it-IT" b="1" dirty="0"/>
          </a:p>
          <a:p>
            <a:pPr algn="just"/>
            <a:r>
              <a:rPr lang="it-IT" sz="1400" dirty="0">
                <a:latin typeface="Calibri" panose="020F0502020204030204" pitchFamily="34" charset="0"/>
                <a:ea typeface="Times" panose="02020603050405020304" pitchFamily="18" charset="0"/>
                <a:cs typeface="Calibri" panose="020F0502020204030204" pitchFamily="34" charset="0"/>
              </a:rPr>
              <a:t>Con la L.R. n. 9 del 20 maggio 2022 (legge di semplificazione 2022, art. 8), </a:t>
            </a:r>
            <a:r>
              <a:rPr lang="it-IT" sz="1400" b="1" dirty="0">
                <a:latin typeface="Calibri" panose="020F0502020204030204" pitchFamily="34" charset="0"/>
                <a:ea typeface="Times" panose="02020603050405020304" pitchFamily="18" charset="0"/>
                <a:cs typeface="Calibri" panose="020F0502020204030204" pitchFamily="34" charset="0"/>
              </a:rPr>
              <a:t>l’art. 23 comma 13 della L.R. 16/16 è stato integrato con la seguente previsione:</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b="1" i="1" dirty="0">
                <a:latin typeface="Calibri" panose="020F0502020204030204" pitchFamily="34" charset="0"/>
                <a:ea typeface="Times" panose="02020603050405020304" pitchFamily="18" charset="0"/>
                <a:cs typeface="Calibri" panose="020F0502020204030204" pitchFamily="34" charset="0"/>
              </a:rPr>
              <a:t>“Al fine di assicurare l’attuazione dei programmi di riqualificazione, nell’ambito di specifici protocolli per la sicurezza dei quartieri, anche oggetto di esame da parte del Comitato provinciale per l’ordine e la sicurezza pubblica di cui all’articolo 20 della legge 1 aprile 1981, n. 121 (Nuovo ordinamento dell'Amministrazione della pubblica sicurezza), gli enti proprietari possono assegnare una quota aggiuntiva di tali alloggi rispetto a quelli individuati nel Piano annuale, e comunque nell’ambito della percentuale di cui al primo periodo (</a:t>
            </a:r>
            <a:r>
              <a:rPr lang="it-IT" sz="1400" b="1" i="1" dirty="0" err="1">
                <a:latin typeface="Calibri" panose="020F0502020204030204" pitchFamily="34" charset="0"/>
                <a:ea typeface="Times" panose="02020603050405020304" pitchFamily="18" charset="0"/>
                <a:cs typeface="Calibri" panose="020F0502020204030204" pitchFamily="34" charset="0"/>
              </a:rPr>
              <a:t>ndr</a:t>
            </a:r>
            <a:r>
              <a:rPr lang="it-IT" sz="1400" b="1" i="1" dirty="0">
                <a:latin typeface="Calibri" panose="020F0502020204030204" pitchFamily="34" charset="0"/>
                <a:ea typeface="Times" panose="02020603050405020304" pitchFamily="18" charset="0"/>
                <a:cs typeface="Calibri" panose="020F0502020204030204" pitchFamily="34" charset="0"/>
              </a:rPr>
              <a:t>. 10% massimo di massimo di unità abitative che possono essere complessivamente destinate a servizi abitativi transitori), anche a nuclei familiari in possesso dei requisiti economico-patrimoniali per l’accesso ai servizi abitativi pubblici in situazione di fragilità accertata da parte dell’autorità giudiziaria o dei servizi sociali del comune, che predispone un appropriato programma volto al recupero dell’autonomia economica e sociale”</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b="1" dirty="0">
                <a:latin typeface="Calibri" panose="020F0502020204030204" pitchFamily="34" charset="0"/>
                <a:ea typeface="Times" panose="02020603050405020304" pitchFamily="18" charset="0"/>
                <a:cs typeface="Calibri" panose="020F0502020204030204" pitchFamily="34" charset="0"/>
              </a:rPr>
              <a:t>La norma ha già trovato applicazione nel corso del 2022 e del 2023 per affrontare il superamento del campo di Vaiano Valle</a:t>
            </a:r>
            <a:r>
              <a:rPr lang="it-IT" sz="1400" dirty="0">
                <a:latin typeface="Calibri" panose="020F0502020204030204" pitchFamily="34" charset="0"/>
                <a:ea typeface="Times" panose="02020603050405020304" pitchFamily="18" charset="0"/>
                <a:cs typeface="Calibri" panose="020F0502020204030204" pitchFamily="34" charset="0"/>
              </a:rPr>
              <a:t>, individuando soluzioni alloggiative per i nuclei in condizioni di fragilità </a:t>
            </a:r>
            <a:r>
              <a:rPr lang="it-IT" sz="1400" b="1" dirty="0">
                <a:latin typeface="Calibri" panose="020F0502020204030204" pitchFamily="34" charset="0"/>
                <a:ea typeface="Times" panose="02020603050405020304" pitchFamily="18" charset="0"/>
                <a:cs typeface="Calibri" panose="020F0502020204030204" pitchFamily="34" charset="0"/>
              </a:rPr>
              <a:t>e per consentire la realizzazione dell’intervento di riqualificazione del complesso </a:t>
            </a:r>
            <a:r>
              <a:rPr lang="it-IT" sz="1400" dirty="0">
                <a:latin typeface="Calibri" panose="020F0502020204030204" pitchFamily="34" charset="0"/>
                <a:ea typeface="Times" panose="02020603050405020304" pitchFamily="18" charset="0"/>
                <a:cs typeface="Calibri" panose="020F0502020204030204" pitchFamily="34" charset="0"/>
              </a:rPr>
              <a:t>di edilizia residenziale pubblica </a:t>
            </a:r>
            <a:r>
              <a:rPr lang="it-IT" sz="1400" b="1" dirty="0">
                <a:latin typeface="Calibri" panose="020F0502020204030204" pitchFamily="34" charset="0"/>
                <a:ea typeface="Times" panose="02020603050405020304" pitchFamily="18" charset="0"/>
                <a:cs typeface="Calibri" panose="020F0502020204030204" pitchFamily="34" charset="0"/>
              </a:rPr>
              <a:t>di </a:t>
            </a:r>
            <a:r>
              <a:rPr lang="it-IT" sz="1400" b="1" dirty="0" err="1">
                <a:latin typeface="Calibri" panose="020F0502020204030204" pitchFamily="34" charset="0"/>
                <a:ea typeface="Times" panose="02020603050405020304" pitchFamily="18" charset="0"/>
                <a:cs typeface="Calibri" panose="020F0502020204030204" pitchFamily="34" charset="0"/>
              </a:rPr>
              <a:t>Aler</a:t>
            </a:r>
            <a:r>
              <a:rPr lang="it-IT" sz="1400" b="1" dirty="0">
                <a:latin typeface="Calibri" panose="020F0502020204030204" pitchFamily="34" charset="0"/>
                <a:ea typeface="Times" panose="02020603050405020304" pitchFamily="18" charset="0"/>
                <a:cs typeface="Calibri" panose="020F0502020204030204" pitchFamily="34" charset="0"/>
              </a:rPr>
              <a:t> in Via Bolla,  oltre ad alcuni casi relativi a Via Dei Giaggioli e l’area di Via Cascia</a:t>
            </a:r>
            <a:r>
              <a:rPr lang="it-IT" sz="1400" dirty="0">
                <a:latin typeface="Calibri" panose="020F0502020204030204" pitchFamily="34" charset="0"/>
                <a:ea typeface="Times" panose="02020603050405020304" pitchFamily="18" charset="0"/>
                <a:cs typeface="Calibri" panose="020F0502020204030204" pitchFamily="34" charset="0"/>
              </a:rPr>
              <a:t>, mettendo a disposizione alloggi transitori per i nuclei familiari in possesso dei requisiti economico-patrimoniali per l’accesso ai servizi abitativi pubblici in situazione di fragilità. Qualora, durante l’anno, si verifichino altre condizioni previste dalla norma, l’Amministrazione comunale potrà assegnare, in caso di necessità, una quota di alloggi aggiuntiva rispetto a quelli individuati nel Piano annuale e comunque nell’ambito della percentuale del 10% delle unità abitative destinate ai servizi abitativi pubblici. </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b="1" dirty="0">
                <a:latin typeface="Calibri" panose="020F0502020204030204" pitchFamily="34" charset="0"/>
                <a:ea typeface="Times" panose="02020603050405020304" pitchFamily="18" charset="0"/>
                <a:cs typeface="Calibri" panose="020F0502020204030204" pitchFamily="34" charset="0"/>
              </a:rPr>
              <a:t>Nel corso del 2023 il servizio è stato perfezionato prevedendo di presentare le domande di assegnazione dei SAT, utilizzando l’Agenda digitale oppure telefonando direttamente allo 02.02.02 per poter fissare al cittadino un appuntamento dedicato. </a:t>
            </a:r>
          </a:p>
          <a:p>
            <a:pPr algn="just"/>
            <a:r>
              <a:rPr lang="it-IT" sz="1400" b="1" dirty="0">
                <a:latin typeface="Calibri" panose="020F0502020204030204" pitchFamily="34" charset="0"/>
                <a:ea typeface="Times" panose="02020603050405020304" pitchFamily="18" charset="0"/>
                <a:cs typeface="Calibri" panose="020F0502020204030204" pitchFamily="34" charset="0"/>
              </a:rPr>
              <a:t>Nel corso dell’anno 2023 è stata altresì perfezionata ed è attiva la piattaforma per l’inoltro delle domande SAT on line.</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dirty="0">
                <a:latin typeface="Calibri" panose="020F0502020204030204" pitchFamily="34" charset="0"/>
                <a:ea typeface="Times" panose="02020603050405020304" pitchFamily="18" charset="0"/>
                <a:cs typeface="Calibri" panose="020F0502020204030204" pitchFamily="34" charset="0"/>
              </a:rPr>
              <a:t>A tal proposito il Comune di Milano ritiene che entrambi i gestori dovrebbero indicare il numero massimo di alloggi possibili secondo la Legge Regionale per ogni annualità.</a:t>
            </a:r>
          </a:p>
          <a:p>
            <a:pPr marL="228600" algn="just"/>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6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6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dirty="0">
              <a:ea typeface="Times" panose="02020603050405020304" pitchFamily="18" charset="0"/>
              <a:cs typeface="Times New Roman" panose="02020603050405020304" pitchFamily="18" charset="0"/>
            </a:endParaRPr>
          </a:p>
          <a:p>
            <a:pPr marL="90170" indent="-270510" algn="just">
              <a:spcAft>
                <a:spcPts val="0"/>
              </a:spcAft>
            </a:pPr>
            <a:endParaRPr lang="it-IT" b="1" dirty="0"/>
          </a:p>
        </p:txBody>
      </p:sp>
    </p:spTree>
    <p:extLst>
      <p:ext uri="{BB962C8B-B14F-4D97-AF65-F5344CB8AC3E}">
        <p14:creationId xmlns:p14="http://schemas.microsoft.com/office/powerpoint/2010/main" val="2276654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70121" y="191387"/>
            <a:ext cx="11874672" cy="6889771"/>
          </a:xfrm>
          <a:prstGeom prst="rect">
            <a:avLst/>
          </a:prstGeom>
        </p:spPr>
        <p:txBody>
          <a:bodyPr wrap="square">
            <a:spAutoFit/>
          </a:bodyPr>
          <a:lstStyle/>
          <a:p>
            <a:pPr>
              <a:lnSpc>
                <a:spcPct val="107000"/>
              </a:lnSpc>
              <a:spcAft>
                <a:spcPts val="800"/>
              </a:spcAft>
            </a:pPr>
            <a:r>
              <a:rPr lang="it-IT" b="1" dirty="0"/>
              <a:t>8. MISURE PER SOSTENERE L’ACCESSO ED IL MANTENIMENTO DELL’ABITAZIONE</a:t>
            </a:r>
            <a:endParaRPr lang="it-IT" dirty="0">
              <a:latin typeface="Times" panose="02020603050405020304" pitchFamily="18" charset="0"/>
              <a:ea typeface="Times" panose="02020603050405020304" pitchFamily="18" charset="0"/>
              <a:cs typeface="Times New Roman" panose="02020603050405020304" pitchFamily="18" charset="0"/>
            </a:endParaRPr>
          </a:p>
          <a:p>
            <a:pPr algn="ctr">
              <a:lnSpc>
                <a:spcPct val="107000"/>
              </a:lnSpc>
              <a:spcAft>
                <a:spcPts val="800"/>
              </a:spcAft>
            </a:pPr>
            <a:r>
              <a:rPr lang="it-IT" sz="1600" b="1" dirty="0"/>
              <a:t>PROGRAMMAZIONE ANNO 2024</a:t>
            </a:r>
            <a:endParaRPr lang="it-IT" sz="1600" b="1" dirty="0">
              <a:ea typeface="Times" panose="02020603050405020304" pitchFamily="18" charset="0"/>
              <a:cs typeface="Times New Roman" panose="02020603050405020304" pitchFamily="18" charset="0"/>
            </a:endParaRPr>
          </a:p>
          <a:p>
            <a:r>
              <a:rPr lang="it-IT" sz="1400" dirty="0"/>
              <a:t>Nel corso dell’anno 2024 proseguiranno le azioni a sostegno del mantenimento dell’alloggio in locazione, già svolte nel 2023: </a:t>
            </a:r>
          </a:p>
          <a:p>
            <a:pPr marL="285750" indent="-285750">
              <a:buFont typeface="Arial" panose="020B0604020202020204" pitchFamily="34" charset="0"/>
              <a:buChar char="•"/>
            </a:pPr>
            <a:r>
              <a:rPr lang="it-IT" sz="1400" b="1" dirty="0"/>
              <a:t>promozione del canone concordato</a:t>
            </a:r>
            <a:r>
              <a:rPr lang="it-IT" sz="1400" dirty="0"/>
              <a:t> e sostegno al </a:t>
            </a:r>
            <a:r>
              <a:rPr lang="it-IT" sz="1400" b="1" dirty="0"/>
              <a:t>mantenimento dell’abitazione in locazione</a:t>
            </a:r>
            <a:r>
              <a:rPr lang="it-IT" sz="1400" dirty="0"/>
              <a:t> sul mercato privato mediante i servizi dell’Agenzia per la locazione di Milano Abitare, che nel corso del 2024 verranno implementati per aumentare l’offerta abitativa in locazione a canoni accessibili e contrastare l’attuale polarizzazione tra libero mercato e alloggio sociale, a favore di categorie sociali (in particolari giovani, nuclei di nuova formazione, lavoratori precari) che attualmente trovano a fatica soluzioni abitative economicamente praticabili in città;</a:t>
            </a:r>
          </a:p>
          <a:p>
            <a:pPr marL="285750" indent="-285750">
              <a:buFont typeface="Arial" panose="020B0604020202020204" pitchFamily="34" charset="0"/>
              <a:buChar char="•"/>
            </a:pPr>
            <a:r>
              <a:rPr lang="it-IT" sz="1400" b="1" dirty="0"/>
              <a:t>incremento dell’offerta di </a:t>
            </a:r>
            <a:r>
              <a:rPr lang="it-IT" sz="1400" b="1" dirty="0" err="1"/>
              <a:t>housing</a:t>
            </a:r>
            <a:r>
              <a:rPr lang="it-IT" sz="1400" b="1" dirty="0"/>
              <a:t> sociale</a:t>
            </a:r>
            <a:r>
              <a:rPr lang="it-IT" sz="1400" dirty="0"/>
              <a:t>, anche attraverso il recupero di edifici dismessi, pubblici o privati, da attuare nell’ambito di finanziamenti comunitari e/o tramite specifiche forme di partenariato con soggetti terzi e convenzionamenti urbanistici anch’essi da attuare nell’ambito di piani attuativi di iniziativa privata o, ancora, attraverso l’attivazione di concessioni di servizi pubblici;</a:t>
            </a:r>
          </a:p>
          <a:p>
            <a:pPr marL="285750" lvl="0" indent="-285750">
              <a:buFont typeface="Arial" panose="020B0604020202020204" pitchFamily="34" charset="0"/>
              <a:buChar char="•"/>
            </a:pPr>
            <a:r>
              <a:rPr lang="it-IT" sz="1400" b="1" dirty="0"/>
              <a:t>consolidamento e sviluppo di progetti finalizzati al recupero degli alloggi sfitti</a:t>
            </a:r>
            <a:r>
              <a:rPr lang="it-IT" sz="1400" dirty="0"/>
              <a:t>, non sottoposti alla disciplina del SAP (affidamento in concessione dei servizi per il contenimento dell’emergenza abitativa, partenariato pubblico/privato, co-progettazione) anche attraverso la collaborazione con soggetti del privato e del privato sociale, anche con il ricorso ad appositi piani di valorizzazione alternativi alla vendita di cui all’ art. 31 LR 16/2016.</a:t>
            </a:r>
          </a:p>
          <a:p>
            <a:pPr marL="285750" lvl="0" indent="-285750">
              <a:buFont typeface="Arial" panose="020B0604020202020204" pitchFamily="34" charset="0"/>
              <a:buChar char="•"/>
            </a:pPr>
            <a:endParaRPr lang="it-IT" sz="1400" dirty="0"/>
          </a:p>
          <a:p>
            <a:r>
              <a:rPr lang="it-IT" sz="1400" dirty="0"/>
              <a:t>Nell’ambito delle azioni appena descritte, le seguenti attività assumeranno rilievo strategico per il 2024:</a:t>
            </a:r>
          </a:p>
          <a:p>
            <a:pPr marL="342900" lvl="0" indent="-342900">
              <a:buFont typeface="+mj-lt"/>
              <a:buAutoNum type="arabicPeriod"/>
            </a:pPr>
            <a:r>
              <a:rPr lang="it-IT" sz="1400" b="1" dirty="0"/>
              <a:t>PROMOZIONE DEL CANONE CONCORDATO E SOSTEGNO AL MANTENIMENTO DELL’ABITAZIONE IN LOCAZIONE SUL MERCATO PRIVATO: </a:t>
            </a:r>
            <a:endParaRPr lang="it-IT" sz="1400" dirty="0"/>
          </a:p>
          <a:p>
            <a:pPr lvl="1"/>
            <a:r>
              <a:rPr lang="it-IT" sz="1400" dirty="0"/>
              <a:t>strategia complessiva composta da strumenti differenziati che, attraverso l’utilizzo di residui di disponibilità rispetto alle somme già destinate a diverse misure di sostegno, vada a destinare le somme ed ottimizzare la spesa attraverso nuove misure di sostegno, dedicate a specifici bisogni dell’utenza, nonché progettualità mirate, ridefinire le finalità delle risorse esistenti non ancora spese.</a:t>
            </a:r>
          </a:p>
          <a:p>
            <a:r>
              <a:rPr lang="it-IT" sz="1400" dirty="0"/>
              <a:t> </a:t>
            </a:r>
          </a:p>
          <a:p>
            <a:r>
              <a:rPr lang="it-IT" sz="1400" dirty="0"/>
              <a:t>In particolare:</a:t>
            </a:r>
          </a:p>
          <a:p>
            <a:pPr marL="285750" lvl="0" indent="-285750">
              <a:buFont typeface="Arial" panose="020B0604020202020204" pitchFamily="34" charset="0"/>
              <a:buChar char="•"/>
            </a:pPr>
            <a:r>
              <a:rPr lang="it-IT" sz="1400" dirty="0"/>
              <a:t>messa a sistema di strumenti e risorse destinate a fornire garanzie sul pagamento dell’affitto ai proprietari che aderiscono al canone concordato, creando una filiera di misure al fine di poter intervenire a supporto dell’inquilino non solo a sfratto eseguito ma anche a garantirlo in vigenza di contratto per salvare il contratto di locazione ancora in essere;</a:t>
            </a:r>
          </a:p>
          <a:p>
            <a:pPr marL="285750" lvl="0" indent="-285750">
              <a:buFont typeface="Arial" panose="020B0604020202020204" pitchFamily="34" charset="0"/>
              <a:buChar char="•"/>
            </a:pPr>
            <a:r>
              <a:rPr lang="it-IT" sz="1400" dirty="0"/>
              <a:t>ridefinizione dei target beneficiari di contributi da erogare mediante eventuali misure di sostegno al pagamento dell’affitto a favore di inquilini sul libero mercato incentivando i proprietari al passaggio al canone concordato.</a:t>
            </a:r>
          </a:p>
          <a:p>
            <a:pPr marL="285750" lvl="0" indent="-285750">
              <a:buFont typeface="Arial" panose="020B0604020202020204" pitchFamily="34" charset="0"/>
              <a:buChar char="•"/>
            </a:pPr>
            <a:endParaRPr lang="it-IT" sz="1400" dirty="0"/>
          </a:p>
          <a:p>
            <a:pPr algn="just"/>
            <a:endParaRPr lang="it-IT" sz="1400" dirty="0"/>
          </a:p>
          <a:p>
            <a:pPr marL="285750" indent="-285750" algn="just">
              <a:buFont typeface="Arial" panose="020B0604020202020204" pitchFamily="34" charset="0"/>
              <a:buChar char="•"/>
            </a:pPr>
            <a:endParaRPr lang="it-IT" sz="1400" dirty="0">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9497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76447" y="297712"/>
            <a:ext cx="11474951" cy="7586692"/>
          </a:xfrm>
          <a:prstGeom prst="rect">
            <a:avLst/>
          </a:prstGeom>
        </p:spPr>
        <p:txBody>
          <a:bodyPr wrap="square">
            <a:spAutoFit/>
          </a:bodyPr>
          <a:lstStyle/>
          <a:p>
            <a:pPr marL="342900" lvl="0" indent="-342900">
              <a:buFont typeface="+mj-lt"/>
              <a:buAutoNum type="arabicPeriod" startAt="2"/>
            </a:pPr>
            <a:r>
              <a:rPr lang="it-IT" sz="1400" b="1" dirty="0"/>
              <a:t>INCREMENTO DELL’OFFERTA DI HOUSING SOCIALE E RECUPERO DEGLI ALLOGGI SFITTI ANCHE CON IL RICORSO A PROGRAMMI DI VALORIZZAZIONE DEL PATRIMONIO ALTERNATIVO ALLA VENDITA. </a:t>
            </a:r>
            <a:endParaRPr lang="it-IT" sz="1400" dirty="0"/>
          </a:p>
          <a:p>
            <a:pPr algn="just"/>
            <a:r>
              <a:rPr lang="it-IT" sz="1400" dirty="0"/>
              <a:t>I progetti di valorizzazione del patrimonio comunale, relativi ad alloggi sfitti ma che necessitano di un intervento di ristrutturazione (artt. da 28 a 31 della L.R. 16/2016 e </a:t>
            </a:r>
            <a:r>
              <a:rPr lang="it-IT" sz="1400" dirty="0" err="1"/>
              <a:t>ss.mm.ii</a:t>
            </a:r>
            <a:r>
              <a:rPr lang="it-IT" sz="1400" dirty="0"/>
              <a:t>.), comporteranno la temporanea destinazione funzionale dei medesimi alloggi fuori dall’ambito SAP, per dare risposte più appropriate ad una parte importante della domanda abitativa cittadina variegata nella sua composizione: </a:t>
            </a:r>
          </a:p>
          <a:p>
            <a:pPr algn="just"/>
            <a:r>
              <a:rPr lang="it-IT" sz="1400" dirty="0"/>
              <a:t>Ipotesi progettuali:</a:t>
            </a:r>
          </a:p>
          <a:p>
            <a:pPr algn="just"/>
            <a:endParaRPr lang="it-IT" sz="1000" dirty="0"/>
          </a:p>
          <a:p>
            <a:pPr marL="342900" lvl="0" indent="-342900" algn="just">
              <a:buFont typeface="+mj-lt"/>
              <a:buAutoNum type="alphaLcParenR"/>
            </a:pPr>
            <a:r>
              <a:rPr lang="it-IT" sz="1400" dirty="0"/>
              <a:t>progetto, tramite destinazione di </a:t>
            </a:r>
            <a:r>
              <a:rPr lang="it-IT" sz="1400" b="1" dirty="0"/>
              <a:t>311 unità abitative</a:t>
            </a:r>
            <a:r>
              <a:rPr lang="it-IT" sz="1400" dirty="0"/>
              <a:t> del patrimonio residenziale comunale, per la realizzazione di uno </a:t>
            </a:r>
            <a:r>
              <a:rPr lang="it-IT" sz="1400" b="1" dirty="0"/>
              <a:t>Studentato diffuso</a:t>
            </a:r>
            <a:r>
              <a:rPr lang="it-IT" sz="1400" dirty="0"/>
              <a:t> nella città che permetterà la messa a disposizione di circa </a:t>
            </a:r>
            <a:r>
              <a:rPr lang="it-IT" sz="1400" b="1" dirty="0"/>
              <a:t>430 posti letto: </a:t>
            </a:r>
            <a:endParaRPr lang="it-IT" sz="1400" dirty="0"/>
          </a:p>
          <a:p>
            <a:pPr marL="625475" lvl="1" indent="-285750" algn="just">
              <a:buFont typeface="Arial" panose="020B0604020202020204" pitchFamily="34" charset="0"/>
              <a:buChar char="•"/>
            </a:pPr>
            <a:r>
              <a:rPr lang="it-IT" sz="1400" dirty="0"/>
              <a:t>Il progetto ha già visto la dichiarazione di idoneità degli immobili con D.M. 1269/2023 da parte del MUR, e va incontro alla necessità, in un contesto immobiliare metropolitano caratterizzato da una crescita abnorme dei costi di acquisto e locazione degli immobili, di rispondere ad una richiesta abitativa forte della </a:t>
            </a:r>
            <a:r>
              <a:rPr lang="it-IT" sz="1400" b="1" dirty="0"/>
              <a:t>popolazione studentesca</a:t>
            </a:r>
            <a:r>
              <a:rPr lang="it-IT" sz="1400" dirty="0"/>
              <a:t>, “</a:t>
            </a:r>
            <a:r>
              <a:rPr lang="it-IT" sz="1400" dirty="0" err="1"/>
              <a:t>user</a:t>
            </a:r>
            <a:r>
              <a:rPr lang="it-IT" sz="1400" dirty="0"/>
              <a:t>” delle istituzioni universitarie del territorio. </a:t>
            </a:r>
          </a:p>
          <a:p>
            <a:pPr marL="342900" lvl="0" indent="-342900" algn="just">
              <a:buFont typeface="+mj-lt"/>
              <a:buAutoNum type="alphaLcParenR"/>
            </a:pPr>
            <a:r>
              <a:rPr lang="it-IT" sz="1400" dirty="0"/>
              <a:t>Individuazione di n. </a:t>
            </a:r>
            <a:r>
              <a:rPr lang="it-IT" sz="1400" b="1" dirty="0"/>
              <a:t>20 unità abitative</a:t>
            </a:r>
            <a:r>
              <a:rPr lang="it-IT" sz="1400" dirty="0"/>
              <a:t> per rispondere alla sofferenza della </a:t>
            </a:r>
            <a:r>
              <a:rPr lang="it-IT" sz="1400" b="1" dirty="0"/>
              <a:t>domanda di residenza pubblica dedicata alla disabilità</a:t>
            </a:r>
            <a:r>
              <a:rPr lang="it-IT" sz="1400" dirty="0"/>
              <a:t>, in particolare a quella motoria, nonché alla difficoltà di rispondere alla domanda di alloggi privi di barriere architettoniche:</a:t>
            </a:r>
          </a:p>
          <a:p>
            <a:pPr marL="628650" lvl="0" indent="-285750">
              <a:buFont typeface="Arial" panose="020B0604020202020204" pitchFamily="34" charset="0"/>
              <a:buChar char="•"/>
            </a:pPr>
            <a:r>
              <a:rPr lang="it-IT" sz="1400" dirty="0"/>
              <a:t>Con </a:t>
            </a:r>
            <a:r>
              <a:rPr lang="it-IT" sz="1400" b="1" dirty="0"/>
              <a:t>deliberazione della Giunta Comunale n. 168 del 16/2/2024</a:t>
            </a:r>
            <a:r>
              <a:rPr lang="it-IT" sz="1400" dirty="0"/>
              <a:t> è stato approvato apposito il Programma denominato </a:t>
            </a:r>
            <a:r>
              <a:rPr lang="it-IT" sz="1400" i="1" dirty="0"/>
              <a:t>Una casa accessibile</a:t>
            </a:r>
            <a:r>
              <a:rPr lang="it-IT" sz="1400" dirty="0"/>
              <a:t>;</a:t>
            </a:r>
            <a:r>
              <a:rPr lang="it-IT" sz="1400" b="1" dirty="0"/>
              <a:t> dopo l’approvazione regionale, permetterà di riattare gli alloggi da parte dei diretti interessati</a:t>
            </a:r>
            <a:r>
              <a:rPr lang="it-IT" sz="1400" dirty="0"/>
              <a:t>, e locare agli stessi gli immobili con canone concordato e con oneri di riatto scomputabili dal canone di locazione</a:t>
            </a:r>
            <a:r>
              <a:rPr lang="it-IT" sz="1400" b="1" dirty="0"/>
              <a:t> attraverso le seguenti modalità:</a:t>
            </a:r>
            <a:endParaRPr lang="it-IT" sz="1400" dirty="0"/>
          </a:p>
          <a:p>
            <a:pPr marL="628650"/>
            <a:r>
              <a:rPr lang="it-IT" sz="1400" dirty="0"/>
              <a:t>a. mediante individuazione dei nuclei assegnatari, da effettuarsi con avviso pubblico;</a:t>
            </a:r>
          </a:p>
          <a:p>
            <a:pPr marL="628650"/>
            <a:r>
              <a:rPr lang="it-IT" sz="1400" dirty="0"/>
              <a:t>b. tramite pubblicazione di un avviso pubblico destinato alla selezione di progetti presentati da enti, associazioni senza scopo di lucro, rivolti al soddisfacimento di esigenze abitative di persone con disabilità prioritariamente motoria;</a:t>
            </a:r>
          </a:p>
          <a:p>
            <a:pPr marL="628650"/>
            <a:r>
              <a:rPr lang="it-IT" sz="1400" dirty="0"/>
              <a:t>c. una percentuale fino al 50% degli alloggi individuati dal Programma, potrà essere direttamente locata a nuclei familiari in situazione di emergenza abitativa; </a:t>
            </a:r>
          </a:p>
          <a:p>
            <a:pPr marL="342900" lvl="0" indent="-342900" algn="just">
              <a:buFont typeface="+mj-lt"/>
              <a:buAutoNum type="alphaLcParenR"/>
            </a:pPr>
            <a:r>
              <a:rPr lang="it-IT" sz="1400" dirty="0"/>
              <a:t>Individuazione di alloggi a tutela delle </a:t>
            </a:r>
            <a:r>
              <a:rPr lang="it-IT" sz="1400" b="1" dirty="0"/>
              <a:t>donne vittime di violenza</a:t>
            </a:r>
            <a:r>
              <a:rPr lang="it-IT" sz="1400" dirty="0"/>
              <a:t>, da mettere a disposizione della Direzione Welfare, per l’individuazione di </a:t>
            </a:r>
            <a:r>
              <a:rPr lang="it-IT" sz="1400" b="1" dirty="0"/>
              <a:t>spazi di tutela e accoglienza residenziale, che garantiscano l’avvio di un nuovo percorso di autonomia:</a:t>
            </a:r>
            <a:endParaRPr lang="it-IT" sz="1400" dirty="0"/>
          </a:p>
          <a:p>
            <a:pPr marL="625475" lvl="2" indent="-285750" algn="just">
              <a:buFont typeface="Arial" panose="020B0604020202020204" pitchFamily="34" charset="0"/>
              <a:buChar char="•"/>
            </a:pPr>
            <a:r>
              <a:rPr lang="it-IT" sz="1400" dirty="0"/>
              <a:t>nel dialogo con i servizi sociali emerge con chiarezza la necessità di individuare soluzioni </a:t>
            </a:r>
            <a:r>
              <a:rPr lang="it-IT" sz="1400" b="1" dirty="0"/>
              <a:t>abitative stabili rivolte a problematiche specifiche che, altrimenti, vengono trattate solo nella</a:t>
            </a:r>
            <a:r>
              <a:rPr lang="it-IT" sz="1400" dirty="0"/>
              <a:t> fase acuta del problema e che invece possono essere accompagnate fino a diventare una autentica progettualità positiva per i soggetti coinvolti;</a:t>
            </a:r>
          </a:p>
          <a:p>
            <a:pPr marL="625475" lvl="2" indent="-285750" algn="just">
              <a:buFont typeface="Arial" panose="020B0604020202020204" pitchFamily="34" charset="0"/>
              <a:buChar char="•"/>
            </a:pPr>
            <a:r>
              <a:rPr lang="it-IT" sz="1400" dirty="0"/>
              <a:t>necessità di intervenire proponendo soluzioni che possano fornire delle prime risposte già nell’immediato, ferma l’ambizione, nel medio e lungo periodo, di poter concretizzare soluzioni strutturali di sistema adeguate alla soluzione delle problematiche medesime.</a:t>
            </a:r>
          </a:p>
          <a:p>
            <a:pPr algn="just" fontAlgn="base"/>
            <a:endParaRPr lang="it-IT" sz="1400" dirty="0">
              <a:effectLst/>
              <a:latin typeface="Times New Roman" panose="02020603050405020304" pitchFamily="18" charset="0"/>
              <a:ea typeface="Times" panose="02020603050405020304" pitchFamily="18" charset="0"/>
              <a:cs typeface="Times New Roman" panose="02020603050405020304" pitchFamily="18" charset="0"/>
            </a:endParaRPr>
          </a:p>
          <a:p>
            <a:pPr algn="just">
              <a:spcAft>
                <a:spcPts val="600"/>
              </a:spcAft>
            </a:pPr>
            <a:br>
              <a:rPr lang="it-IT" sz="1600" dirty="0">
                <a:effectLst/>
                <a:latin typeface="Times" panose="02020603050405020304" pitchFamily="18" charset="0"/>
                <a:ea typeface="Times" panose="02020603050405020304" pitchFamily="18" charset="0"/>
                <a:cs typeface="Times New Roman" panose="02020603050405020304" pitchFamily="18" charset="0"/>
              </a:rPr>
            </a:br>
            <a:br>
              <a:rPr lang="it-IT" sz="1400" dirty="0">
                <a:effectLst/>
                <a:latin typeface="Times" panose="02020603050405020304" pitchFamily="18" charset="0"/>
                <a:ea typeface="Times" panose="02020603050405020304" pitchFamily="18" charset="0"/>
                <a:cs typeface="Times New Roman" panose="02020603050405020304" pitchFamily="18" charset="0"/>
              </a:rPr>
            </a:br>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800" dirty="0">
              <a:solidFill>
                <a:srgbClr val="000000"/>
              </a:solidFill>
              <a:effectLst/>
              <a:latin typeface="Times New Roman" panose="02020603050405020304" pitchFamily="18" charset="0"/>
              <a:ea typeface="Times" panose="02020603050405020304" pitchFamily="18" charset="0"/>
            </a:endParaRPr>
          </a:p>
        </p:txBody>
      </p:sp>
    </p:spTree>
    <p:extLst>
      <p:ext uri="{BB962C8B-B14F-4D97-AF65-F5344CB8AC3E}">
        <p14:creationId xmlns:p14="http://schemas.microsoft.com/office/powerpoint/2010/main" val="1278263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6D226889-A314-0FB9-EAD5-59C0DD61F98B}"/>
              </a:ext>
            </a:extLst>
          </p:cNvPr>
          <p:cNvSpPr>
            <a:spLocks noGrp="1"/>
          </p:cNvSpPr>
          <p:nvPr>
            <p:ph type="title"/>
          </p:nvPr>
        </p:nvSpPr>
        <p:spPr>
          <a:xfrm>
            <a:off x="796255" y="167781"/>
            <a:ext cx="10515600" cy="343948"/>
          </a:xfrm>
        </p:spPr>
        <p:txBody>
          <a:bodyPr>
            <a:normAutofit fontScale="90000"/>
          </a:bodyPr>
          <a:lstStyle/>
          <a:p>
            <a:pPr fontAlgn="base"/>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it-IT" sz="1800" dirty="0">
                <a:effectLst/>
                <a:latin typeface="Times" panose="02020603050405020304" pitchFamily="18" charset="0"/>
                <a:ea typeface="Times" panose="02020603050405020304" pitchFamily="18" charset="0"/>
                <a:cs typeface="Times New Roman" panose="02020603050405020304" pitchFamily="18" charset="0"/>
              </a:rPr>
            </a:br>
            <a:br>
              <a:rPr lang="it-I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it-I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it-I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it-I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it-I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it-I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it-IT" sz="1800" dirty="0">
                <a:effectLst/>
                <a:latin typeface="Times" panose="02020603050405020304" pitchFamily="18" charset="0"/>
                <a:ea typeface="Times" panose="02020603050405020304" pitchFamily="18" charset="0"/>
                <a:cs typeface="Times New Roman" panose="02020603050405020304" pitchFamily="18" charset="0"/>
              </a:rPr>
            </a:br>
            <a:endParaRPr lang="it-IT" dirty="0"/>
          </a:p>
        </p:txBody>
      </p:sp>
      <p:sp>
        <p:nvSpPr>
          <p:cNvPr id="5" name="Segnaposto contenuto 4">
            <a:extLst>
              <a:ext uri="{FF2B5EF4-FFF2-40B4-BE49-F238E27FC236}">
                <a16:creationId xmlns:a16="http://schemas.microsoft.com/office/drawing/2014/main" id="{6871D24F-D375-7DC5-69C5-CA3B7755A1C2}"/>
              </a:ext>
            </a:extLst>
          </p:cNvPr>
          <p:cNvSpPr>
            <a:spLocks noGrp="1"/>
          </p:cNvSpPr>
          <p:nvPr>
            <p:ph idx="1"/>
          </p:nvPr>
        </p:nvSpPr>
        <p:spPr>
          <a:xfrm>
            <a:off x="202019" y="167781"/>
            <a:ext cx="11780874" cy="6403140"/>
          </a:xfrm>
        </p:spPr>
        <p:txBody>
          <a:bodyPr>
            <a:normAutofit/>
          </a:bodyPr>
          <a:lstStyle/>
          <a:p>
            <a:pPr marL="0" indent="0" algn="just">
              <a:buNone/>
            </a:pPr>
            <a:r>
              <a:rPr lang="it-IT" sz="1400" b="1" dirty="0"/>
              <a:t>Stock di riferimento cui attingere per le progettualità:</a:t>
            </a:r>
            <a:endParaRPr lang="it-IT" sz="1400" dirty="0"/>
          </a:p>
          <a:p>
            <a:pPr marL="0" indent="0" algn="just">
              <a:buNone/>
            </a:pPr>
            <a:r>
              <a:rPr lang="it-IT" sz="1400" dirty="0"/>
              <a:t>Lo stock di riferimento può essere costituito da un comparto pari a circa 2000 unità abitative, già genericamente indicati quale possibile disponibilità per la prosecuzione del progetto Casa ai lavoratori in precedenti atti d’indirizzo (Piano Triennale dell’offerta abitativa dei servizi abitativi pubblici e sociali 2023-2025, Del. C.C. n.58 del 28.09.2023), prioritariamente siti in immobili a gestione condominiale -con tagli medi di circa 55 mq. </a:t>
            </a:r>
          </a:p>
          <a:p>
            <a:pPr marL="0" indent="0" algn="just">
              <a:buNone/>
            </a:pPr>
            <a:r>
              <a:rPr lang="it-IT" sz="1400" dirty="0"/>
              <a:t>Ai medesimi fini, </a:t>
            </a:r>
            <a:r>
              <a:rPr lang="it-IT" sz="1400" b="1" dirty="0"/>
              <a:t>verrà inoltre valutata</a:t>
            </a:r>
            <a:r>
              <a:rPr lang="it-IT" sz="1400" dirty="0"/>
              <a:t>, di concerto con le altre Direzioni interessate, </a:t>
            </a:r>
            <a:r>
              <a:rPr lang="it-IT" sz="1400" b="1" dirty="0"/>
              <a:t>la fattibilità della destinazione di una quota delle unità immobiliari ancora non utilizzate ed acquisite dall’ANBSC</a:t>
            </a:r>
            <a:r>
              <a:rPr lang="it-IT" sz="1400" dirty="0"/>
              <a:t> (Agenzia Nazionale per l’Amministrazione e la destinazione dei beni sequestrati e confiscati alla criminalità organizzata), </a:t>
            </a:r>
            <a:r>
              <a:rPr lang="it-IT" sz="1400" b="1" dirty="0"/>
              <a:t>con particolare riferimento alla progettualità, tra le suddette, dedicata alla tutela delle donne vittime di violenza.</a:t>
            </a:r>
            <a:endParaRPr lang="it-IT" sz="1400" dirty="0"/>
          </a:p>
          <a:p>
            <a:pPr marL="342900" lvl="0" indent="-342900" algn="just">
              <a:buFont typeface="+mj-lt"/>
              <a:buAutoNum type="arabicPeriod" startAt="3"/>
            </a:pPr>
            <a:endParaRPr lang="it-IT" sz="1400" b="1" dirty="0"/>
          </a:p>
          <a:p>
            <a:pPr marL="342900" lvl="0" indent="-342900" algn="just">
              <a:buFont typeface="+mj-lt"/>
              <a:buAutoNum type="arabicPeriod" startAt="3"/>
            </a:pPr>
            <a:endParaRPr lang="it-IT" sz="1400" b="1" dirty="0"/>
          </a:p>
          <a:p>
            <a:pPr marL="342900" lvl="0" indent="-342900" algn="just">
              <a:buFont typeface="+mj-lt"/>
              <a:buAutoNum type="arabicPeriod" startAt="3"/>
            </a:pPr>
            <a:endParaRPr lang="it-IT" sz="1400" b="1" dirty="0"/>
          </a:p>
          <a:p>
            <a:pPr marL="342900" lvl="0" indent="-342900" algn="just">
              <a:buFont typeface="+mj-lt"/>
              <a:buAutoNum type="arabicPeriod" startAt="3"/>
            </a:pPr>
            <a:r>
              <a:rPr lang="it-IT" sz="1400" b="1" dirty="0"/>
              <a:t>INCREMENTO DELL’OFFERTA DI HOUSING SOCIALE TRAMITE INTERVENTI VOLTI AL RECUPERO DI ALLOGGI SFITTI DEL PATRIMONIO IMMOBILIARE PUBBLICO E PRIVATO DA DESTINARE ALLA LOCAZIONE TEMPORANEA E PERMANENTE A CANONI SOSTENIBILI:</a:t>
            </a:r>
            <a:endParaRPr lang="it-IT" sz="1400" dirty="0"/>
          </a:p>
          <a:p>
            <a:pPr marL="0" indent="0" algn="just">
              <a:buNone/>
            </a:pPr>
            <a:r>
              <a:rPr lang="it-IT" sz="1400" b="1" dirty="0"/>
              <a:t>con DGR 1090 del 9/10/2023</a:t>
            </a:r>
            <a:r>
              <a:rPr lang="it-IT" sz="1400" dirty="0"/>
              <a:t> Regione Lombardia ha approvato i criteri per la successiva pubblicazione della </a:t>
            </a:r>
            <a:r>
              <a:rPr lang="it-IT" sz="1400" b="1" dirty="0"/>
              <a:t>manifestazione di interesse</a:t>
            </a:r>
            <a:r>
              <a:rPr lang="it-IT" sz="1400" dirty="0"/>
              <a:t> per progetti, da finanziare da parte della stessa Regione, per il recupero di immobili presentati da operatori pubblici e privati, e la messa a disposizione di nuove unità immobiliari da destinare a Servizi Abitativi Sociali (SAS), sia in locazione permanente che in locazione temporanea.</a:t>
            </a:r>
          </a:p>
          <a:p>
            <a:pPr marL="0" indent="0" algn="just">
              <a:buNone/>
            </a:pPr>
            <a:r>
              <a:rPr lang="it-IT" sz="1400" dirty="0"/>
              <a:t>A seguito dell’avviso pubblico che verrà conseguentemente emesso da Regione Lombardia, nel corso del 2024 si promuoveranno partnership con operatori al fine di incrementare l’offerta abitativa in locazione, con particolare riguardo alla locazione a canone concordato, nell’ambito di comparti immobiliari privati. </a:t>
            </a:r>
          </a:p>
          <a:p>
            <a:pPr marL="0" indent="0" algn="just" fontAlgn="base">
              <a:buNone/>
            </a:pPr>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marL="0" indent="0" algn="just" fontAlgn="base">
              <a:buNone/>
            </a:pPr>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marL="0" indent="0">
              <a:buNone/>
            </a:pPr>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1326211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51144" y="428339"/>
            <a:ext cx="10709753" cy="369332"/>
          </a:xfrm>
          <a:prstGeom prst="rect">
            <a:avLst/>
          </a:prstGeom>
        </p:spPr>
        <p:txBody>
          <a:bodyPr wrap="square">
            <a:spAutoFit/>
          </a:bodyPr>
          <a:lstStyle/>
          <a:p>
            <a:r>
              <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rPr>
              <a:t>9</a:t>
            </a:r>
            <a:r>
              <a:rPr lang="it-IT" sz="1200" b="1" dirty="0">
                <a:solidFill>
                  <a:srgbClr val="000000"/>
                </a:solidFill>
                <a:latin typeface="Times" panose="02020603050405020304" pitchFamily="18" charset="0"/>
                <a:ea typeface="Times" panose="02020603050405020304" pitchFamily="18" charset="0"/>
                <a:cs typeface="Times New Roman" panose="02020603050405020304" pitchFamily="18" charset="0"/>
              </a:rPr>
              <a:t>. </a:t>
            </a:r>
            <a:r>
              <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rPr>
              <a:t>UNITA’ ABITATIVE CONTRATTUALIZZATE NEL 2023 </a:t>
            </a:r>
            <a:r>
              <a:rPr lang="it-IT" sz="1400" b="1" dirty="0">
                <a:solidFill>
                  <a:srgbClr val="000000"/>
                </a:solidFill>
                <a:latin typeface="Times" panose="02020603050405020304" pitchFamily="18" charset="0"/>
                <a:ea typeface="Times" panose="02020603050405020304" pitchFamily="18" charset="0"/>
                <a:cs typeface="Times New Roman" panose="02020603050405020304" pitchFamily="18" charset="0"/>
              </a:rPr>
              <a:t> </a:t>
            </a:r>
            <a:endParaRPr lang="it-IT" dirty="0"/>
          </a:p>
        </p:txBody>
      </p:sp>
      <p:sp>
        <p:nvSpPr>
          <p:cNvPr id="4" name="Rettangolo 3"/>
          <p:cNvSpPr/>
          <p:nvPr/>
        </p:nvSpPr>
        <p:spPr>
          <a:xfrm>
            <a:off x="648221" y="4338202"/>
            <a:ext cx="10612676" cy="369332"/>
          </a:xfrm>
          <a:prstGeom prst="rect">
            <a:avLst/>
          </a:prstGeom>
        </p:spPr>
        <p:txBody>
          <a:bodyPr wrap="square">
            <a:spAutoFit/>
          </a:bodyPr>
          <a:lstStyle/>
          <a:p>
            <a:pPr algn="just">
              <a:spcAft>
                <a:spcPts val="600"/>
              </a:spcAft>
            </a:pPr>
            <a:r>
              <a:rPr lang="it-IT" b="1" u="sng" dirty="0">
                <a:latin typeface="Calibri" panose="020F0502020204030204" pitchFamily="34" charset="0"/>
                <a:ea typeface="Times" panose="02020603050405020304" pitchFamily="18" charset="0"/>
                <a:cs typeface="Calibri" panose="020F0502020204030204" pitchFamily="34" charset="0"/>
              </a:rPr>
              <a:t>Pertanto, alla data del 31/12/2023, complessivamente, sono state contrattualizzate n.  1326 unità immobiliari.</a:t>
            </a:r>
            <a:endParaRPr lang="it-IT" sz="2000" dirty="0">
              <a:effectLst/>
              <a:latin typeface="Calibri" panose="020F0502020204030204" pitchFamily="34" charset="0"/>
              <a:ea typeface="Times" panose="02020603050405020304" pitchFamily="18" charset="0"/>
              <a:cs typeface="Calibri" panose="020F0502020204030204" pitchFamily="34" charset="0"/>
            </a:endParaRPr>
          </a:p>
        </p:txBody>
      </p:sp>
      <p:graphicFrame>
        <p:nvGraphicFramePr>
          <p:cNvPr id="8" name="Tabella 7"/>
          <p:cNvGraphicFramePr>
            <a:graphicFrameLocks noGrp="1"/>
          </p:cNvGraphicFramePr>
          <p:nvPr>
            <p:extLst>
              <p:ext uri="{D42A27DB-BD31-4B8C-83A1-F6EECF244321}">
                <p14:modId xmlns:p14="http://schemas.microsoft.com/office/powerpoint/2010/main" val="3676463681"/>
              </p:ext>
            </p:extLst>
          </p:nvPr>
        </p:nvGraphicFramePr>
        <p:xfrm>
          <a:off x="679970" y="921933"/>
          <a:ext cx="10452100" cy="2821931"/>
        </p:xfrm>
        <a:graphic>
          <a:graphicData uri="http://schemas.openxmlformats.org/drawingml/2006/table">
            <a:tbl>
              <a:tblPr/>
              <a:tblGrid>
                <a:gridCol w="964907">
                  <a:extLst>
                    <a:ext uri="{9D8B030D-6E8A-4147-A177-3AD203B41FA5}">
                      <a16:colId xmlns:a16="http://schemas.microsoft.com/office/drawing/2014/main" val="2519236641"/>
                    </a:ext>
                  </a:extLst>
                </a:gridCol>
                <a:gridCol w="904600">
                  <a:extLst>
                    <a:ext uri="{9D8B030D-6E8A-4147-A177-3AD203B41FA5}">
                      <a16:colId xmlns:a16="http://schemas.microsoft.com/office/drawing/2014/main" val="4270374978"/>
                    </a:ext>
                  </a:extLst>
                </a:gridCol>
                <a:gridCol w="964907">
                  <a:extLst>
                    <a:ext uri="{9D8B030D-6E8A-4147-A177-3AD203B41FA5}">
                      <a16:colId xmlns:a16="http://schemas.microsoft.com/office/drawing/2014/main" val="1580446752"/>
                    </a:ext>
                  </a:extLst>
                </a:gridCol>
                <a:gridCol w="964907">
                  <a:extLst>
                    <a:ext uri="{9D8B030D-6E8A-4147-A177-3AD203B41FA5}">
                      <a16:colId xmlns:a16="http://schemas.microsoft.com/office/drawing/2014/main" val="2307315866"/>
                    </a:ext>
                  </a:extLst>
                </a:gridCol>
                <a:gridCol w="964907">
                  <a:extLst>
                    <a:ext uri="{9D8B030D-6E8A-4147-A177-3AD203B41FA5}">
                      <a16:colId xmlns:a16="http://schemas.microsoft.com/office/drawing/2014/main" val="3308652606"/>
                    </a:ext>
                  </a:extLst>
                </a:gridCol>
                <a:gridCol w="964907">
                  <a:extLst>
                    <a:ext uri="{9D8B030D-6E8A-4147-A177-3AD203B41FA5}">
                      <a16:colId xmlns:a16="http://schemas.microsoft.com/office/drawing/2014/main" val="2681761825"/>
                    </a:ext>
                  </a:extLst>
                </a:gridCol>
                <a:gridCol w="1002995">
                  <a:extLst>
                    <a:ext uri="{9D8B030D-6E8A-4147-A177-3AD203B41FA5}">
                      <a16:colId xmlns:a16="http://schemas.microsoft.com/office/drawing/2014/main" val="2614291585"/>
                    </a:ext>
                  </a:extLst>
                </a:gridCol>
                <a:gridCol w="964907">
                  <a:extLst>
                    <a:ext uri="{9D8B030D-6E8A-4147-A177-3AD203B41FA5}">
                      <a16:colId xmlns:a16="http://schemas.microsoft.com/office/drawing/2014/main" val="3078714518"/>
                    </a:ext>
                  </a:extLst>
                </a:gridCol>
                <a:gridCol w="964907">
                  <a:extLst>
                    <a:ext uri="{9D8B030D-6E8A-4147-A177-3AD203B41FA5}">
                      <a16:colId xmlns:a16="http://schemas.microsoft.com/office/drawing/2014/main" val="435869547"/>
                    </a:ext>
                  </a:extLst>
                </a:gridCol>
                <a:gridCol w="876034">
                  <a:extLst>
                    <a:ext uri="{9D8B030D-6E8A-4147-A177-3AD203B41FA5}">
                      <a16:colId xmlns:a16="http://schemas.microsoft.com/office/drawing/2014/main" val="3765887917"/>
                    </a:ext>
                  </a:extLst>
                </a:gridCol>
                <a:gridCol w="914122">
                  <a:extLst>
                    <a:ext uri="{9D8B030D-6E8A-4147-A177-3AD203B41FA5}">
                      <a16:colId xmlns:a16="http://schemas.microsoft.com/office/drawing/2014/main" val="1213599822"/>
                    </a:ext>
                  </a:extLst>
                </a:gridCol>
              </a:tblGrid>
              <a:tr h="1665992">
                <a:tc>
                  <a:txBody>
                    <a:bodyPr/>
                    <a:lstStyle/>
                    <a:p>
                      <a:pPr algn="ctr" fontAlgn="ctr"/>
                      <a:r>
                        <a:rPr lang="it-IT" sz="1000" b="1" i="0" u="none" strike="noStrike">
                          <a:solidFill>
                            <a:srgbClr val="FFFFFF"/>
                          </a:solidFill>
                          <a:effectLst/>
                          <a:latin typeface="Times" panose="02020603050405020304" pitchFamily="18" charset="0"/>
                        </a:rPr>
                        <a:t>Ente </a:t>
                      </a:r>
                      <a:br>
                        <a:rPr lang="it-IT" sz="1000" b="1" i="0" u="none" strike="noStrike">
                          <a:solidFill>
                            <a:srgbClr val="FFFFFF"/>
                          </a:solidFill>
                          <a:effectLst/>
                          <a:latin typeface="Times" panose="02020603050405020304" pitchFamily="18" charset="0"/>
                        </a:rPr>
                      </a:br>
                      <a:r>
                        <a:rPr lang="it-IT" sz="1000" b="1" i="0" u="none" strike="noStrike">
                          <a:solidFill>
                            <a:srgbClr val="FFFFFF"/>
                          </a:solidFill>
                          <a:effectLst/>
                          <a:latin typeface="Times" panose="02020603050405020304" pitchFamily="18" charset="0"/>
                        </a:rPr>
                        <a:t>Proprietario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a:solidFill>
                            <a:srgbClr val="FFFFFF"/>
                          </a:solidFill>
                          <a:effectLst/>
                          <a:latin typeface="Times" panose="02020603050405020304" pitchFamily="18" charset="0"/>
                        </a:rPr>
                        <a:t>21° Bando (ricorso TAR)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a:solidFill>
                            <a:srgbClr val="FFFFFF"/>
                          </a:solidFill>
                          <a:effectLst/>
                          <a:latin typeface="Times" panose="02020603050405020304" pitchFamily="18" charset="0"/>
                        </a:rPr>
                        <a:t>Unita’ S.A.P. tramite l’Avviso 3620 pubblicato in data 03.05.2021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a:solidFill>
                            <a:srgbClr val="FFFFFF"/>
                          </a:solidFill>
                          <a:effectLst/>
                          <a:latin typeface="Times" panose="02020603050405020304" pitchFamily="18" charset="0"/>
                        </a:rPr>
                        <a:t>Unita’ S.A.P. tramite l’Avviso 4881 pubblicato in data 24.02.2022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a:solidFill>
                            <a:srgbClr val="FFFFFF"/>
                          </a:solidFill>
                          <a:effectLst/>
                          <a:latin typeface="Times" panose="02020603050405020304" pitchFamily="18" charset="0"/>
                        </a:rPr>
                        <a:t>Unita’ S.A.P. tramite l’Avviso 5640 pubblicato in data 10.08.2022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a:solidFill>
                            <a:srgbClr val="FFFFFF"/>
                          </a:solidFill>
                          <a:effectLst/>
                          <a:latin typeface="Times" panose="02020603050405020304" pitchFamily="18" charset="0"/>
                        </a:rPr>
                        <a:t>Unità S.A.P.   tramite l’Avviso 6060 pubblicato in data 26.09.2022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a:solidFill>
                            <a:srgbClr val="FFFFFF"/>
                          </a:solidFill>
                          <a:effectLst/>
                          <a:latin typeface="Times" panose="02020603050405020304" pitchFamily="18" charset="0"/>
                        </a:rPr>
                        <a:t>Unità S.A.P.   tramite l’Avviso riservato a Forze di Polizia/ VV.FF. in servizio nel Comune di Milano pubblicato in data 28.11.2022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a:solidFill>
                            <a:srgbClr val="FFFFFF"/>
                          </a:solidFill>
                          <a:effectLst/>
                          <a:latin typeface="Times" panose="02020603050405020304" pitchFamily="18" charset="0"/>
                        </a:rPr>
                        <a:t>Unità S.A.P.   tramite l’Avviso 7440 pubblicato in data 11.05.2023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dirty="0">
                          <a:solidFill>
                            <a:srgbClr val="FFFFFF"/>
                          </a:solidFill>
                          <a:effectLst/>
                          <a:latin typeface="Times" panose="02020603050405020304" pitchFamily="18" charset="0"/>
                        </a:rPr>
                        <a:t>Unità S.A.P.   tramite l’Avviso 7701 pubblicato in data 11.07.2023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a:solidFill>
                            <a:srgbClr val="FFFFFF"/>
                          </a:solidFill>
                          <a:effectLst/>
                          <a:latin typeface="Times" panose="02020603050405020304" pitchFamily="18" charset="0"/>
                        </a:rPr>
                        <a:t>Cambi alloggi ex art. 22 e mobilità</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ctr"/>
                      <a:r>
                        <a:rPr lang="it-IT" sz="1000" b="1" i="0" u="none" strike="noStrike">
                          <a:solidFill>
                            <a:srgbClr val="FFFFFF"/>
                          </a:solidFill>
                          <a:effectLst/>
                          <a:latin typeface="Times" panose="02020603050405020304" pitchFamily="18" charset="0"/>
                        </a:rPr>
                        <a:t>Unità SAT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extLst>
                  <a:ext uri="{0D108BD9-81ED-4DB2-BD59-A6C34878D82A}">
                    <a16:rowId xmlns:a16="http://schemas.microsoft.com/office/drawing/2014/main" val="658597889"/>
                  </a:ext>
                </a:extLst>
              </a:tr>
              <a:tr h="422694">
                <a:tc>
                  <a:txBody>
                    <a:bodyPr/>
                    <a:lstStyle/>
                    <a:p>
                      <a:pPr algn="l" fontAlgn="ctr"/>
                      <a:r>
                        <a:rPr lang="it-IT" sz="1000" b="1" i="0" u="none" strike="noStrike" dirty="0">
                          <a:solidFill>
                            <a:srgbClr val="000000"/>
                          </a:solidFill>
                          <a:effectLst/>
                          <a:latin typeface="Times" panose="02020603050405020304" pitchFamily="18" charset="0"/>
                        </a:rPr>
                        <a:t>Comune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126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dirty="0">
                          <a:solidFill>
                            <a:srgbClr val="000000"/>
                          </a:solidFill>
                          <a:effectLst/>
                          <a:latin typeface="Times" panose="02020603050405020304" pitchFamily="18"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053725472"/>
                  </a:ext>
                </a:extLst>
              </a:tr>
              <a:tr h="404722">
                <a:tc>
                  <a:txBody>
                    <a:bodyPr/>
                    <a:lstStyle/>
                    <a:p>
                      <a:pPr algn="just" fontAlgn="ctr"/>
                      <a:r>
                        <a:rPr lang="it-IT" sz="1000" b="1" i="0" u="none" strike="noStrike">
                          <a:solidFill>
                            <a:srgbClr val="000000"/>
                          </a:solidFill>
                          <a:effectLst/>
                          <a:latin typeface="Times" panose="02020603050405020304" pitchFamily="18" charset="0"/>
                        </a:rPr>
                        <a:t>ALER Milano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dirty="0">
                          <a:solidFill>
                            <a:srgbClr val="000000"/>
                          </a:solidFill>
                          <a:effectLst/>
                          <a:latin typeface="Times" panose="02020603050405020304" pitchFamily="18" charset="0"/>
                        </a:rPr>
                        <a:t>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a:solidFill>
                            <a:srgbClr val="000000"/>
                          </a:solidFill>
                          <a:effectLst/>
                          <a:latin typeface="Times" panose="02020603050405020304" pitchFamily="18"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a:solidFill>
                            <a:srgbClr val="000000"/>
                          </a:solidFill>
                          <a:effectLst/>
                          <a:latin typeface="Times" panose="02020603050405020304" pitchFamily="18" charset="0"/>
                        </a:rPr>
                        <a:t>195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a:solidFill>
                            <a:srgbClr val="000000"/>
                          </a:solidFill>
                          <a:effectLst/>
                          <a:latin typeface="Times" panose="02020603050405020304" pitchFamily="18" charset="0"/>
                        </a:rPr>
                        <a:t>129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a:solidFill>
                            <a:srgbClr val="000000"/>
                          </a:solidFill>
                          <a:effectLst/>
                          <a:latin typeface="Times" panose="02020603050405020304" pitchFamily="18" charset="0"/>
                        </a:rPr>
                        <a:t>398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dirty="0">
                          <a:solidFill>
                            <a:srgbClr val="000000"/>
                          </a:solidFill>
                          <a:effectLst/>
                          <a:latin typeface="Times" panose="02020603050405020304" pitchFamily="18" charset="0"/>
                        </a:rPr>
                        <a:t> 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a:solidFill>
                            <a:srgbClr val="000000"/>
                          </a:solidFill>
                          <a:effectLst/>
                          <a:latin typeface="Times" panose="02020603050405020304" pitchFamily="18" charset="0"/>
                        </a:rPr>
                        <a:t>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dirty="0">
                          <a:solidFill>
                            <a:srgbClr val="000000"/>
                          </a:solidFill>
                          <a:effectLst/>
                          <a:latin typeface="Times" panose="02020603050405020304" pitchFamily="18" charset="0"/>
                        </a:rPr>
                        <a:t> 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a:solidFill>
                            <a:srgbClr val="000000"/>
                          </a:solidFill>
                          <a:effectLst/>
                          <a:latin typeface="Times" panose="02020603050405020304" pitchFamily="18" charset="0"/>
                        </a:rPr>
                        <a:t>126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it-IT" sz="1000" b="1" i="0" u="none" strike="noStrike" dirty="0">
                          <a:solidFill>
                            <a:srgbClr val="000000"/>
                          </a:solidFill>
                          <a:effectLst/>
                          <a:latin typeface="Times" panose="02020603050405020304" pitchFamily="18" charset="0"/>
                        </a:rPr>
                        <a:t>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956659362"/>
                  </a:ext>
                </a:extLst>
              </a:tr>
              <a:tr h="328523">
                <a:tc>
                  <a:txBody>
                    <a:bodyPr/>
                    <a:lstStyle/>
                    <a:p>
                      <a:pPr algn="just" fontAlgn="ctr"/>
                      <a:r>
                        <a:rPr lang="it-IT" sz="1000" b="1" i="0" u="none" strike="noStrike" dirty="0">
                          <a:solidFill>
                            <a:srgbClr val="000000"/>
                          </a:solidFill>
                          <a:effectLst/>
                          <a:latin typeface="Times" panose="02020603050405020304" pitchFamily="18" charset="0"/>
                        </a:rPr>
                        <a:t>TOTALE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261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157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524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a:solidFill>
                            <a:srgbClr val="000000"/>
                          </a:solidFill>
                          <a:effectLst/>
                          <a:latin typeface="Times" panose="02020603050405020304" pitchFamily="18" charset="0"/>
                        </a:rPr>
                        <a:t>174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it-IT" sz="1000" b="1" i="0" u="none" strike="noStrike" dirty="0">
                          <a:solidFill>
                            <a:srgbClr val="000000"/>
                          </a:solidFill>
                          <a:effectLst/>
                          <a:latin typeface="Times" panose="02020603050405020304" pitchFamily="18" charset="0"/>
                        </a:rPr>
                        <a:t>128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265388295"/>
                  </a:ext>
                </a:extLst>
              </a:tr>
            </a:tbl>
          </a:graphicData>
        </a:graphic>
      </p:graphicFrame>
      <p:sp>
        <p:nvSpPr>
          <p:cNvPr id="9" name="Rettangolo 8"/>
          <p:cNvSpPr/>
          <p:nvPr/>
        </p:nvSpPr>
        <p:spPr>
          <a:xfrm>
            <a:off x="648221" y="3743864"/>
            <a:ext cx="10612676" cy="246221"/>
          </a:xfrm>
          <a:prstGeom prst="rect">
            <a:avLst/>
          </a:prstGeom>
        </p:spPr>
        <p:txBody>
          <a:bodyPr wrap="square">
            <a:spAutoFit/>
          </a:bodyPr>
          <a:lstStyle/>
          <a:p>
            <a:r>
              <a:rPr lang="it-IT" sz="1000" dirty="0"/>
              <a:t>*Con riferimento ai n.48 contratti relativi a Cambi Alloggi ex art.22 e mobilità, si specifica che n.40 contratti sono relativi alle mobilità di via Giaggioli e Via Tofano.</a:t>
            </a:r>
          </a:p>
        </p:txBody>
      </p:sp>
    </p:spTree>
    <p:extLst>
      <p:ext uri="{BB962C8B-B14F-4D97-AF65-F5344CB8AC3E}">
        <p14:creationId xmlns:p14="http://schemas.microsoft.com/office/powerpoint/2010/main" val="428721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26093" y="388400"/>
            <a:ext cx="11185743" cy="5632311"/>
          </a:xfrm>
          <a:prstGeom prst="rect">
            <a:avLst/>
          </a:prstGeom>
        </p:spPr>
        <p:txBody>
          <a:bodyPr wrap="square">
            <a:spAutoFit/>
          </a:bodyPr>
          <a:lstStyle/>
          <a:p>
            <a:pPr marL="342900" indent="-342900">
              <a:buAutoNum type="arabicPeriod" startAt="10"/>
            </a:pPr>
            <a:r>
              <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rPr>
              <a:t>ATTUAZIONE DEL PIANO 2024.</a:t>
            </a:r>
          </a:p>
          <a:p>
            <a:pPr marL="342900" indent="-342900">
              <a:buAutoNum type="arabicPeriod" startAt="10"/>
            </a:pPr>
            <a:endPar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endParaRPr>
          </a:p>
          <a:p>
            <a:pPr algn="just"/>
            <a:r>
              <a:rPr lang="it-IT" dirty="0"/>
              <a:t>Il piano dell’offerta dei servizi abitativi, per l’anno 2024, sarà attuato mediante la pubblicazione di avvisi pubblici sui siti istituzionali dal Comune, di ALER Milano e di MM spa (quale ente gestore per il Comune).</a:t>
            </a:r>
          </a:p>
          <a:p>
            <a:pPr algn="just"/>
            <a:endParaRPr lang="it-IT" dirty="0"/>
          </a:p>
          <a:p>
            <a:pPr algn="just"/>
            <a:r>
              <a:rPr lang="it-IT" b="1" dirty="0"/>
              <a:t>La domanda </a:t>
            </a:r>
            <a:r>
              <a:rPr lang="it-IT" dirty="0"/>
              <a:t>per l’assegnazione di un’unità abitativa destinata ai SAP </a:t>
            </a:r>
            <a:r>
              <a:rPr lang="it-IT" b="1" dirty="0"/>
              <a:t>è presentata </a:t>
            </a:r>
            <a:r>
              <a:rPr lang="it-IT" dirty="0"/>
              <a:t>dal soggetto richiedente, per sé e per il proprio nucleo familiare, </a:t>
            </a:r>
            <a:r>
              <a:rPr lang="it-IT" b="1" dirty="0"/>
              <a:t>esclusivamente in modalità informatica attraverso la piattaforma informatica regionale</a:t>
            </a:r>
            <a:r>
              <a:rPr lang="it-IT" dirty="0"/>
              <a:t>. </a:t>
            </a:r>
          </a:p>
          <a:p>
            <a:pPr algn="just"/>
            <a:endParaRPr lang="it-IT" dirty="0"/>
          </a:p>
          <a:p>
            <a:pPr algn="just"/>
            <a:r>
              <a:rPr lang="it-IT" dirty="0"/>
              <a:t>Il Comune, ALER Milano e MM spa (quale ente gestore) supportano il richiedente nella presentazione della domanda attraverso un apposito servizio, che consiste nell’allestimento di postazioni telematiche e nella messa a disposizione di personale dedicato, il quale informa e assiste il richiedente nella compilazione e nella trasmissione informatica della domanda.</a:t>
            </a:r>
          </a:p>
          <a:p>
            <a:endParaRPr lang="it-IT" dirty="0"/>
          </a:p>
          <a:p>
            <a:r>
              <a:rPr lang="it-IT" dirty="0"/>
              <a:t>Tale servizio prevede l’utilizzo di </a:t>
            </a:r>
            <a:r>
              <a:rPr lang="it-IT" b="1" dirty="0"/>
              <a:t>n. 10 postazioni informatiche</a:t>
            </a:r>
            <a:r>
              <a:rPr lang="it-IT" dirty="0"/>
              <a:t>, con </a:t>
            </a:r>
            <a:r>
              <a:rPr lang="it-IT" b="1" dirty="0"/>
              <a:t>l’assistenza di tutor</a:t>
            </a:r>
            <a:r>
              <a:rPr lang="it-IT" dirty="0"/>
              <a:t>: </a:t>
            </a:r>
          </a:p>
          <a:p>
            <a:pPr marL="285750" lvl="0" indent="-285750">
              <a:buFont typeface="Arial" panose="020B0604020202020204" pitchFamily="34" charset="0"/>
              <a:buChar char="•"/>
            </a:pPr>
            <a:r>
              <a:rPr lang="it-IT" dirty="0"/>
              <a:t>n. 4 postazioni presso la sede comunale di Piazzale Cimitero Monumentale n. 14;</a:t>
            </a:r>
          </a:p>
          <a:p>
            <a:pPr marL="285750" lvl="0" indent="-285750">
              <a:buFont typeface="Arial" panose="020B0604020202020204" pitchFamily="34" charset="0"/>
              <a:buChar char="•"/>
            </a:pPr>
            <a:r>
              <a:rPr lang="it-IT" dirty="0"/>
              <a:t>n. 4 postazioni presso le sedi decentrate di ALER Milano;</a:t>
            </a:r>
          </a:p>
          <a:p>
            <a:pPr marL="285750" lvl="0" indent="-285750">
              <a:buFont typeface="Arial" panose="020B0604020202020204" pitchFamily="34" charset="0"/>
              <a:buChar char="•"/>
            </a:pPr>
            <a:r>
              <a:rPr lang="it-IT" dirty="0"/>
              <a:t>n. 2 postazioni presso le sedi decentrate di MM spa.</a:t>
            </a:r>
          </a:p>
          <a:p>
            <a:pPr marL="285750" indent="-285750">
              <a:buFont typeface="Arial" panose="020B0604020202020204" pitchFamily="34" charset="0"/>
              <a:buChar char="•"/>
            </a:pPr>
            <a:endParaRPr lang="it-IT" dirty="0"/>
          </a:p>
          <a:p>
            <a:pPr marL="342900" indent="-342900">
              <a:buAutoNum type="arabicPeriod" startAt="10"/>
            </a:pPr>
            <a:endParaRPr lang="it-IT" dirty="0"/>
          </a:p>
        </p:txBody>
      </p:sp>
    </p:spTree>
    <p:extLst>
      <p:ext uri="{BB962C8B-B14F-4D97-AF65-F5344CB8AC3E}">
        <p14:creationId xmlns:p14="http://schemas.microsoft.com/office/powerpoint/2010/main" val="1495336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13361" y="296367"/>
            <a:ext cx="11198269" cy="1261884"/>
          </a:xfrm>
          <a:prstGeom prst="rect">
            <a:avLst/>
          </a:prstGeom>
        </p:spPr>
        <p:txBody>
          <a:bodyPr wrap="square">
            <a:spAutoFit/>
          </a:bodyPr>
          <a:lstStyle/>
          <a:p>
            <a:pPr>
              <a:spcAft>
                <a:spcPts val="0"/>
              </a:spcAft>
            </a:pPr>
            <a:r>
              <a:rPr lang="it-IT" b="1" dirty="0">
                <a:latin typeface="Times New Roman" panose="02020603050405020304" pitchFamily="18" charset="0"/>
                <a:ea typeface="Times" panose="02020603050405020304" pitchFamily="18" charset="0"/>
                <a:cs typeface="Times New Roman" panose="02020603050405020304" pitchFamily="18" charset="0"/>
              </a:rPr>
              <a:t>11. ATTIVITA’ POSTE IN ATTO PER LA TUTELA DEL PATRIMONIO ABITATIVO DAL 01.01.2017 AL 31.12.2023.</a:t>
            </a:r>
          </a:p>
          <a:p>
            <a:pPr>
              <a:spcAft>
                <a:spcPts val="0"/>
              </a:spcAft>
            </a:pPr>
            <a:endParaRPr lang="it-IT" sz="800" b="1" dirty="0">
              <a:effectLst/>
              <a:ea typeface="Times" panose="02020603050405020304" pitchFamily="18" charset="0"/>
              <a:cs typeface="Times New Roman" panose="02020603050405020304" pitchFamily="18" charset="0"/>
            </a:endParaRPr>
          </a:p>
          <a:p>
            <a:r>
              <a:rPr lang="it-IT" sz="1600" dirty="0"/>
              <a:t>L’attività di tutela si articola in attività di pronto intervento e in attività programmate. Durante la gestione di MM spa queste attività hanno consentito una drastica riduzione del fenomeno delle occupazioni abusive, come indicato nelle tabelle seguenti</a:t>
            </a:r>
          </a:p>
        </p:txBody>
      </p:sp>
      <p:sp>
        <p:nvSpPr>
          <p:cNvPr id="9" name="Rectangle 1">
            <a:extLst>
              <a:ext uri="{FF2B5EF4-FFF2-40B4-BE49-F238E27FC236}">
                <a16:creationId xmlns:a16="http://schemas.microsoft.com/office/drawing/2014/main" id="{48BF019C-785D-22DF-EE74-4A370F7E930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graphicFrame>
        <p:nvGraphicFramePr>
          <p:cNvPr id="3" name="Tabella 2"/>
          <p:cNvGraphicFramePr>
            <a:graphicFrameLocks noGrp="1"/>
          </p:cNvGraphicFramePr>
          <p:nvPr>
            <p:extLst>
              <p:ext uri="{D42A27DB-BD31-4B8C-83A1-F6EECF244321}">
                <p14:modId xmlns:p14="http://schemas.microsoft.com/office/powerpoint/2010/main" val="2466475615"/>
              </p:ext>
            </p:extLst>
          </p:nvPr>
        </p:nvGraphicFramePr>
        <p:xfrm>
          <a:off x="413361" y="1558251"/>
          <a:ext cx="10940437" cy="2276923"/>
        </p:xfrm>
        <a:graphic>
          <a:graphicData uri="http://schemas.openxmlformats.org/drawingml/2006/table">
            <a:tbl>
              <a:tblPr firstRow="1" firstCol="1" bandRow="1">
                <a:tableStyleId>{93296810-A885-4BE3-A3E7-6D5BEEA58F35}</a:tableStyleId>
              </a:tblPr>
              <a:tblGrid>
                <a:gridCol w="2403830">
                  <a:extLst>
                    <a:ext uri="{9D8B030D-6E8A-4147-A177-3AD203B41FA5}">
                      <a16:colId xmlns:a16="http://schemas.microsoft.com/office/drawing/2014/main" val="842205695"/>
                    </a:ext>
                  </a:extLst>
                </a:gridCol>
                <a:gridCol w="906120">
                  <a:extLst>
                    <a:ext uri="{9D8B030D-6E8A-4147-A177-3AD203B41FA5}">
                      <a16:colId xmlns:a16="http://schemas.microsoft.com/office/drawing/2014/main" val="3828333558"/>
                    </a:ext>
                  </a:extLst>
                </a:gridCol>
                <a:gridCol w="904985">
                  <a:extLst>
                    <a:ext uri="{9D8B030D-6E8A-4147-A177-3AD203B41FA5}">
                      <a16:colId xmlns:a16="http://schemas.microsoft.com/office/drawing/2014/main" val="4023207130"/>
                    </a:ext>
                  </a:extLst>
                </a:gridCol>
                <a:gridCol w="904985">
                  <a:extLst>
                    <a:ext uri="{9D8B030D-6E8A-4147-A177-3AD203B41FA5}">
                      <a16:colId xmlns:a16="http://schemas.microsoft.com/office/drawing/2014/main" val="1456632598"/>
                    </a:ext>
                  </a:extLst>
                </a:gridCol>
                <a:gridCol w="904985">
                  <a:extLst>
                    <a:ext uri="{9D8B030D-6E8A-4147-A177-3AD203B41FA5}">
                      <a16:colId xmlns:a16="http://schemas.microsoft.com/office/drawing/2014/main" val="3841413373"/>
                    </a:ext>
                  </a:extLst>
                </a:gridCol>
                <a:gridCol w="904985">
                  <a:extLst>
                    <a:ext uri="{9D8B030D-6E8A-4147-A177-3AD203B41FA5}">
                      <a16:colId xmlns:a16="http://schemas.microsoft.com/office/drawing/2014/main" val="1200916114"/>
                    </a:ext>
                  </a:extLst>
                </a:gridCol>
                <a:gridCol w="904985">
                  <a:extLst>
                    <a:ext uri="{9D8B030D-6E8A-4147-A177-3AD203B41FA5}">
                      <a16:colId xmlns:a16="http://schemas.microsoft.com/office/drawing/2014/main" val="136450757"/>
                    </a:ext>
                  </a:extLst>
                </a:gridCol>
                <a:gridCol w="904985">
                  <a:extLst>
                    <a:ext uri="{9D8B030D-6E8A-4147-A177-3AD203B41FA5}">
                      <a16:colId xmlns:a16="http://schemas.microsoft.com/office/drawing/2014/main" val="4285182710"/>
                    </a:ext>
                  </a:extLst>
                </a:gridCol>
                <a:gridCol w="904985">
                  <a:extLst>
                    <a:ext uri="{9D8B030D-6E8A-4147-A177-3AD203B41FA5}">
                      <a16:colId xmlns:a16="http://schemas.microsoft.com/office/drawing/2014/main" val="3662497839"/>
                    </a:ext>
                  </a:extLst>
                </a:gridCol>
                <a:gridCol w="1295592">
                  <a:extLst>
                    <a:ext uri="{9D8B030D-6E8A-4147-A177-3AD203B41FA5}">
                      <a16:colId xmlns:a16="http://schemas.microsoft.com/office/drawing/2014/main" val="3532898820"/>
                    </a:ext>
                  </a:extLst>
                </a:gridCol>
              </a:tblGrid>
              <a:tr h="266700">
                <a:tc gridSpan="10">
                  <a:txBody>
                    <a:bodyPr/>
                    <a:lstStyle/>
                    <a:p>
                      <a:pPr algn="ctr">
                        <a:lnSpc>
                          <a:spcPct val="115000"/>
                        </a:lnSpc>
                        <a:spcAft>
                          <a:spcPts val="0"/>
                        </a:spcAft>
                      </a:pPr>
                      <a:r>
                        <a:rPr lang="it-IT" sz="1600" dirty="0">
                          <a:effectLst/>
                        </a:rPr>
                        <a:t>ATTIVITA' TPA DAL 1° GENNAIO 2016 AL 31 DICEMBRE 2023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175014916"/>
                  </a:ext>
                </a:extLst>
              </a:tr>
              <a:tr h="196850">
                <a:tc>
                  <a:txBody>
                    <a:bodyPr/>
                    <a:lstStyle/>
                    <a:p>
                      <a:pPr>
                        <a:lnSpc>
                          <a:spcPct val="115000"/>
                        </a:lnSpc>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2016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2017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2018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2019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TOTALE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434351104"/>
                  </a:ext>
                </a:extLst>
              </a:tr>
              <a:tr h="196850">
                <a:tc>
                  <a:txBody>
                    <a:bodyPr/>
                    <a:lstStyle/>
                    <a:p>
                      <a:pPr>
                        <a:lnSpc>
                          <a:spcPct val="115000"/>
                        </a:lnSpc>
                        <a:spcAft>
                          <a:spcPts val="0"/>
                        </a:spcAft>
                      </a:pPr>
                      <a:r>
                        <a:rPr lang="it-IT" sz="1200">
                          <a:effectLst/>
                        </a:rPr>
                        <a:t>Nuove occupazioni</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24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30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153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277196232"/>
                  </a:ext>
                </a:extLst>
              </a:tr>
              <a:tr h="368300">
                <a:tc>
                  <a:txBody>
                    <a:bodyPr/>
                    <a:lstStyle/>
                    <a:p>
                      <a:pPr>
                        <a:lnSpc>
                          <a:spcPct val="115000"/>
                        </a:lnSpc>
                        <a:spcAft>
                          <a:spcPts val="0"/>
                        </a:spcAft>
                      </a:pPr>
                      <a:r>
                        <a:rPr lang="it-IT" sz="1200">
                          <a:effectLst/>
                        </a:rPr>
                        <a:t>Nuove occupazioni recuperate in seguito nel corso dell'anno</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18</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74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1465770654"/>
                  </a:ext>
                </a:extLst>
              </a:tr>
              <a:tr h="368300">
                <a:tc>
                  <a:txBody>
                    <a:bodyPr/>
                    <a:lstStyle/>
                    <a:p>
                      <a:pPr>
                        <a:lnSpc>
                          <a:spcPct val="115000"/>
                        </a:lnSpc>
                        <a:spcAft>
                          <a:spcPts val="0"/>
                        </a:spcAft>
                      </a:pPr>
                      <a:r>
                        <a:rPr lang="it-IT" sz="1200">
                          <a:effectLst/>
                        </a:rPr>
                        <a:t>Nuove occupazioni recuperate negli anni successivi</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31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431798844"/>
                  </a:ext>
                </a:extLst>
              </a:tr>
              <a:tr h="368300">
                <a:tc>
                  <a:txBody>
                    <a:bodyPr/>
                    <a:lstStyle/>
                    <a:p>
                      <a:pPr>
                        <a:lnSpc>
                          <a:spcPct val="115000"/>
                        </a:lnSpc>
                        <a:spcAft>
                          <a:spcPts val="0"/>
                        </a:spcAft>
                      </a:pPr>
                      <a:r>
                        <a:rPr lang="it-IT" sz="1200">
                          <a:effectLst/>
                        </a:rPr>
                        <a:t>Più interventi effettuati per la stessa occupazione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31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67912544"/>
                  </a:ext>
                </a:extLst>
              </a:tr>
              <a:tr h="196850">
                <a:tc>
                  <a:txBody>
                    <a:bodyPr/>
                    <a:lstStyle/>
                    <a:p>
                      <a:pPr>
                        <a:lnSpc>
                          <a:spcPct val="115000"/>
                        </a:lnSpc>
                        <a:spcAft>
                          <a:spcPts val="0"/>
                        </a:spcAft>
                      </a:pPr>
                      <a:r>
                        <a:rPr lang="it-IT" sz="1200">
                          <a:effectLst/>
                        </a:rPr>
                        <a:t>Alloggi già occupati abusivamente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966156116"/>
                  </a:ext>
                </a:extLst>
              </a:tr>
              <a:tr h="196850">
                <a:tc>
                  <a:txBody>
                    <a:bodyPr/>
                    <a:lstStyle/>
                    <a:p>
                      <a:pPr>
                        <a:lnSpc>
                          <a:spcPct val="115000"/>
                        </a:lnSpc>
                        <a:spcAft>
                          <a:spcPts val="0"/>
                        </a:spcAft>
                      </a:pPr>
                      <a:r>
                        <a:rPr lang="it-IT" sz="1200">
                          <a:effectLst/>
                        </a:rPr>
                        <a:t>Nuove occupazioni effettive*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22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262803990"/>
                  </a:ext>
                </a:extLst>
              </a:tr>
            </a:tbl>
          </a:graphicData>
        </a:graphic>
      </p:graphicFrame>
      <p:graphicFrame>
        <p:nvGraphicFramePr>
          <p:cNvPr id="4" name="Tabella 3"/>
          <p:cNvGraphicFramePr>
            <a:graphicFrameLocks noGrp="1"/>
          </p:cNvGraphicFramePr>
          <p:nvPr>
            <p:extLst>
              <p:ext uri="{D42A27DB-BD31-4B8C-83A1-F6EECF244321}">
                <p14:modId xmlns:p14="http://schemas.microsoft.com/office/powerpoint/2010/main" val="4055435958"/>
              </p:ext>
            </p:extLst>
          </p:nvPr>
        </p:nvGraphicFramePr>
        <p:xfrm>
          <a:off x="413361" y="4096434"/>
          <a:ext cx="10940439" cy="1786640"/>
        </p:xfrm>
        <a:graphic>
          <a:graphicData uri="http://schemas.openxmlformats.org/drawingml/2006/table">
            <a:tbl>
              <a:tblPr firstRow="1" firstCol="1" bandRow="1">
                <a:tableStyleId>{93296810-A885-4BE3-A3E7-6D5BEEA58F35}</a:tableStyleId>
              </a:tblPr>
              <a:tblGrid>
                <a:gridCol w="2403831">
                  <a:extLst>
                    <a:ext uri="{9D8B030D-6E8A-4147-A177-3AD203B41FA5}">
                      <a16:colId xmlns:a16="http://schemas.microsoft.com/office/drawing/2014/main" val="127176252"/>
                    </a:ext>
                  </a:extLst>
                </a:gridCol>
                <a:gridCol w="906120">
                  <a:extLst>
                    <a:ext uri="{9D8B030D-6E8A-4147-A177-3AD203B41FA5}">
                      <a16:colId xmlns:a16="http://schemas.microsoft.com/office/drawing/2014/main" val="1278166737"/>
                    </a:ext>
                  </a:extLst>
                </a:gridCol>
                <a:gridCol w="904985">
                  <a:extLst>
                    <a:ext uri="{9D8B030D-6E8A-4147-A177-3AD203B41FA5}">
                      <a16:colId xmlns:a16="http://schemas.microsoft.com/office/drawing/2014/main" val="3762958698"/>
                    </a:ext>
                  </a:extLst>
                </a:gridCol>
                <a:gridCol w="904985">
                  <a:extLst>
                    <a:ext uri="{9D8B030D-6E8A-4147-A177-3AD203B41FA5}">
                      <a16:colId xmlns:a16="http://schemas.microsoft.com/office/drawing/2014/main" val="4253384422"/>
                    </a:ext>
                  </a:extLst>
                </a:gridCol>
                <a:gridCol w="904985">
                  <a:extLst>
                    <a:ext uri="{9D8B030D-6E8A-4147-A177-3AD203B41FA5}">
                      <a16:colId xmlns:a16="http://schemas.microsoft.com/office/drawing/2014/main" val="3613509176"/>
                    </a:ext>
                  </a:extLst>
                </a:gridCol>
                <a:gridCol w="904985">
                  <a:extLst>
                    <a:ext uri="{9D8B030D-6E8A-4147-A177-3AD203B41FA5}">
                      <a16:colId xmlns:a16="http://schemas.microsoft.com/office/drawing/2014/main" val="3520666853"/>
                    </a:ext>
                  </a:extLst>
                </a:gridCol>
                <a:gridCol w="904985">
                  <a:extLst>
                    <a:ext uri="{9D8B030D-6E8A-4147-A177-3AD203B41FA5}">
                      <a16:colId xmlns:a16="http://schemas.microsoft.com/office/drawing/2014/main" val="58073567"/>
                    </a:ext>
                  </a:extLst>
                </a:gridCol>
                <a:gridCol w="904985">
                  <a:extLst>
                    <a:ext uri="{9D8B030D-6E8A-4147-A177-3AD203B41FA5}">
                      <a16:colId xmlns:a16="http://schemas.microsoft.com/office/drawing/2014/main" val="2302897520"/>
                    </a:ext>
                  </a:extLst>
                </a:gridCol>
                <a:gridCol w="904985">
                  <a:extLst>
                    <a:ext uri="{9D8B030D-6E8A-4147-A177-3AD203B41FA5}">
                      <a16:colId xmlns:a16="http://schemas.microsoft.com/office/drawing/2014/main" val="4159063314"/>
                    </a:ext>
                  </a:extLst>
                </a:gridCol>
                <a:gridCol w="1295593">
                  <a:extLst>
                    <a:ext uri="{9D8B030D-6E8A-4147-A177-3AD203B41FA5}">
                      <a16:colId xmlns:a16="http://schemas.microsoft.com/office/drawing/2014/main" val="2823350629"/>
                    </a:ext>
                  </a:extLst>
                </a:gridCol>
              </a:tblGrid>
              <a:tr h="196850">
                <a:tc>
                  <a:txBody>
                    <a:bodyPr/>
                    <a:lstStyle/>
                    <a:p>
                      <a:pPr>
                        <a:lnSpc>
                          <a:spcPct val="115000"/>
                        </a:lnSpc>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2016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2017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2018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2019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TOTALE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739643756"/>
                  </a:ext>
                </a:extLst>
              </a:tr>
              <a:tr h="184150">
                <a:tc>
                  <a:txBody>
                    <a:bodyPr/>
                    <a:lstStyle/>
                    <a:p>
                      <a:pPr>
                        <a:lnSpc>
                          <a:spcPct val="115000"/>
                        </a:lnSpc>
                        <a:spcAft>
                          <a:spcPts val="0"/>
                        </a:spcAft>
                      </a:pPr>
                      <a:r>
                        <a:rPr lang="it-IT" sz="1200">
                          <a:effectLst/>
                        </a:rPr>
                        <a:t>Interventi programmati*</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75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65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86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89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50</a:t>
                      </a:r>
                    </a:p>
                  </a:txBody>
                  <a:tcPr marL="44450" marR="44450" marT="0" marB="0" anchor="b"/>
                </a:tc>
                <a:tc>
                  <a:txBody>
                    <a:bodyPr/>
                    <a:lstStyle/>
                    <a:p>
                      <a:pPr algn="ctr">
                        <a:lnSpc>
                          <a:spcPct val="115000"/>
                        </a:lnSpc>
                        <a:spcAft>
                          <a:spcPts val="0"/>
                        </a:spcAft>
                      </a:pPr>
                      <a:r>
                        <a:rPr lang="it-IT" sz="1200" dirty="0">
                          <a:effectLst/>
                        </a:rPr>
                        <a:t>474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546264974"/>
                  </a:ext>
                </a:extLst>
              </a:tr>
              <a:tr h="184150">
                <a:tc>
                  <a:txBody>
                    <a:bodyPr/>
                    <a:lstStyle/>
                    <a:p>
                      <a:pPr>
                        <a:lnSpc>
                          <a:spcPct val="115000"/>
                        </a:lnSpc>
                        <a:spcAft>
                          <a:spcPts val="0"/>
                        </a:spcAft>
                      </a:pPr>
                      <a:r>
                        <a:rPr lang="it-IT" sz="1200">
                          <a:effectLst/>
                        </a:rPr>
                        <a:t>Programmati esito positivo</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72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62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85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86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47</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458</a:t>
                      </a:r>
                    </a:p>
                  </a:txBody>
                  <a:tcPr marL="44450" marR="44450" marT="0" marB="0" anchor="b"/>
                </a:tc>
                <a:extLst>
                  <a:ext uri="{0D108BD9-81ED-4DB2-BD59-A6C34878D82A}">
                    <a16:rowId xmlns:a16="http://schemas.microsoft.com/office/drawing/2014/main" val="1516234666"/>
                  </a:ext>
                </a:extLst>
              </a:tr>
              <a:tr h="184150">
                <a:tc>
                  <a:txBody>
                    <a:bodyPr/>
                    <a:lstStyle/>
                    <a:p>
                      <a:pPr>
                        <a:lnSpc>
                          <a:spcPct val="115000"/>
                        </a:lnSpc>
                        <a:spcAft>
                          <a:spcPts val="0"/>
                        </a:spcAft>
                      </a:pPr>
                      <a:r>
                        <a:rPr lang="it-IT" sz="1200">
                          <a:effectLst/>
                        </a:rPr>
                        <a:t>Programmati esito negativo</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3</a:t>
                      </a:r>
                    </a:p>
                  </a:txBody>
                  <a:tcPr marL="44450" marR="44450" marT="0" marB="0" anchor="b"/>
                </a:tc>
                <a:tc>
                  <a:txBody>
                    <a:bodyPr/>
                    <a:lstStyle/>
                    <a:p>
                      <a:pPr algn="ctr">
                        <a:lnSpc>
                          <a:spcPct val="115000"/>
                        </a:lnSpc>
                        <a:spcAft>
                          <a:spcPts val="0"/>
                        </a:spcAft>
                      </a:pPr>
                      <a:r>
                        <a:rPr lang="it-IT" sz="1200" dirty="0">
                          <a:effectLst/>
                        </a:rPr>
                        <a:t>16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375013664"/>
                  </a:ext>
                </a:extLst>
              </a:tr>
              <a:tr h="184150">
                <a:tc>
                  <a:txBody>
                    <a:bodyPr/>
                    <a:lstStyle/>
                    <a:p>
                      <a:pPr>
                        <a:lnSpc>
                          <a:spcPct val="115000"/>
                        </a:lnSpc>
                        <a:spcAft>
                          <a:spcPts val="0"/>
                        </a:spcAft>
                      </a:pPr>
                      <a:r>
                        <a:rPr lang="it-IT" sz="1200">
                          <a:effectLst/>
                        </a:rPr>
                        <a:t>Tentate occupazioni*</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61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64</a:t>
                      </a:r>
                    </a:p>
                  </a:txBody>
                  <a:tcPr marL="44450" marR="44450" marT="0" marB="0" anchor="b"/>
                </a:tc>
                <a:tc>
                  <a:txBody>
                    <a:bodyPr/>
                    <a:lstStyle/>
                    <a:p>
                      <a:pPr algn="ctr">
                        <a:lnSpc>
                          <a:spcPct val="115000"/>
                        </a:lnSpc>
                        <a:spcAft>
                          <a:spcPts val="0"/>
                        </a:spcAft>
                      </a:pPr>
                      <a:r>
                        <a:rPr lang="it-IT" sz="1200" dirty="0">
                          <a:effectLst/>
                        </a:rPr>
                        <a:t>312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774207508"/>
                  </a:ext>
                </a:extLst>
              </a:tr>
              <a:tr h="368300">
                <a:tc>
                  <a:txBody>
                    <a:bodyPr/>
                    <a:lstStyle/>
                    <a:p>
                      <a:pPr>
                        <a:lnSpc>
                          <a:spcPct val="115000"/>
                        </a:lnSpc>
                        <a:spcAft>
                          <a:spcPts val="0"/>
                        </a:spcAft>
                      </a:pPr>
                      <a:r>
                        <a:rPr lang="it-IT" sz="1200">
                          <a:effectLst/>
                        </a:rPr>
                        <a:t>Flagranze, Recuperi, Mediazioni e Abbandoni*</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199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247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96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65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146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133</a:t>
                      </a:r>
                    </a:p>
                  </a:txBody>
                  <a:tcPr marL="44450" marR="44450" marT="0" marB="0" anchor="b"/>
                </a:tc>
                <a:tc>
                  <a:txBody>
                    <a:bodyPr/>
                    <a:lstStyle/>
                    <a:p>
                      <a:pPr algn="ctr">
                        <a:lnSpc>
                          <a:spcPct val="115000"/>
                        </a:lnSpc>
                        <a:spcAft>
                          <a:spcPts val="0"/>
                        </a:spcAft>
                      </a:pPr>
                      <a:r>
                        <a:rPr lang="it-IT" sz="1200" dirty="0">
                          <a:effectLst/>
                        </a:rPr>
                        <a:t>886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547575927"/>
                  </a:ext>
                </a:extLst>
              </a:tr>
              <a:tr h="184150">
                <a:tc>
                  <a:txBody>
                    <a:bodyPr/>
                    <a:lstStyle/>
                    <a:p>
                      <a:pPr>
                        <a:lnSpc>
                          <a:spcPct val="115000"/>
                        </a:lnSpc>
                        <a:spcAft>
                          <a:spcPts val="0"/>
                        </a:spcAft>
                      </a:pPr>
                      <a:r>
                        <a:rPr lang="it-IT" sz="1200">
                          <a:effectLst/>
                        </a:rPr>
                        <a:t>False segnalazioni*</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91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79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90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74</a:t>
                      </a:r>
                    </a:p>
                  </a:txBody>
                  <a:tcPr marL="44450" marR="44450" marT="0" marB="0" anchor="b"/>
                </a:tc>
                <a:tc>
                  <a:txBody>
                    <a:bodyPr/>
                    <a:lstStyle/>
                    <a:p>
                      <a:pPr algn="ctr">
                        <a:lnSpc>
                          <a:spcPct val="115000"/>
                        </a:lnSpc>
                        <a:spcAft>
                          <a:spcPts val="0"/>
                        </a:spcAft>
                      </a:pPr>
                      <a:r>
                        <a:rPr lang="it-IT" sz="1200" dirty="0">
                          <a:effectLst/>
                        </a:rPr>
                        <a:t>530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626264979"/>
                  </a:ext>
                </a:extLst>
              </a:tr>
              <a:tr h="184150">
                <a:tc>
                  <a:txBody>
                    <a:bodyPr/>
                    <a:lstStyle/>
                    <a:p>
                      <a:pPr>
                        <a:lnSpc>
                          <a:spcPct val="115000"/>
                        </a:lnSpc>
                        <a:spcAft>
                          <a:spcPts val="0"/>
                        </a:spcAft>
                      </a:pPr>
                      <a:r>
                        <a:rPr lang="it-IT" sz="1200" b="1">
                          <a:effectLst/>
                        </a:rPr>
                        <a:t>Totale*</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dirty="0">
                          <a:effectLst/>
                          <a:latin typeface="Times" panose="02020603050405020304" pitchFamily="18" charset="0"/>
                          <a:ea typeface="Times" panose="02020603050405020304" pitchFamily="18" charset="0"/>
                          <a:cs typeface="Times New Roman" panose="02020603050405020304" pitchFamily="18" charset="0"/>
                        </a:rPr>
                        <a:t>168</a:t>
                      </a:r>
                    </a:p>
                  </a:txBody>
                  <a:tcPr marL="44450" marR="44450" marT="0" marB="0" anchor="b"/>
                </a:tc>
                <a:tc>
                  <a:txBody>
                    <a:bodyPr/>
                    <a:lstStyle/>
                    <a:p>
                      <a:pPr algn="ctr">
                        <a:lnSpc>
                          <a:spcPct val="115000"/>
                        </a:lnSpc>
                        <a:spcAft>
                          <a:spcPts val="0"/>
                        </a:spcAft>
                      </a:pPr>
                      <a:r>
                        <a:rPr lang="it-IT" sz="1200" b="1">
                          <a:effectLst/>
                          <a:latin typeface="Times" panose="02020603050405020304" pitchFamily="18" charset="0"/>
                          <a:ea typeface="Times" panose="02020603050405020304" pitchFamily="18" charset="0"/>
                          <a:cs typeface="Times New Roman" panose="02020603050405020304" pitchFamily="18" charset="0"/>
                        </a:rPr>
                        <a:t>114</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a:effectLst/>
                        </a:rPr>
                        <a:t>403</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a:effectLst/>
                        </a:rPr>
                        <a:t>459</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a:effectLst/>
                        </a:rPr>
                        <a:t>264</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a:effectLst/>
                        </a:rPr>
                        <a:t>181</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a:effectLst/>
                        </a:rPr>
                        <a:t>312</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dirty="0">
                          <a:effectLst/>
                          <a:latin typeface="Times" panose="02020603050405020304" pitchFamily="18" charset="0"/>
                          <a:ea typeface="Times" panose="02020603050405020304" pitchFamily="18" charset="0"/>
                          <a:cs typeface="Times New Roman" panose="02020603050405020304" pitchFamily="18" charset="0"/>
                        </a:rPr>
                        <a:t>323</a:t>
                      </a:r>
                    </a:p>
                  </a:txBody>
                  <a:tcPr marL="44450" marR="44450" marT="0" marB="0" anchor="b"/>
                </a:tc>
                <a:tc>
                  <a:txBody>
                    <a:bodyPr/>
                    <a:lstStyle/>
                    <a:p>
                      <a:pPr algn="ctr">
                        <a:lnSpc>
                          <a:spcPct val="115000"/>
                        </a:lnSpc>
                        <a:spcAft>
                          <a:spcPts val="0"/>
                        </a:spcAft>
                      </a:pPr>
                      <a:r>
                        <a:rPr lang="it-IT" sz="1200" b="1" dirty="0">
                          <a:effectLst/>
                        </a:rPr>
                        <a:t>2224</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1724161397"/>
                  </a:ext>
                </a:extLst>
              </a:tr>
            </a:tbl>
          </a:graphicData>
        </a:graphic>
      </p:graphicFrame>
      <p:sp>
        <p:nvSpPr>
          <p:cNvPr id="5" name="CasellaDiTesto 4"/>
          <p:cNvSpPr txBox="1"/>
          <p:nvPr/>
        </p:nvSpPr>
        <p:spPr>
          <a:xfrm>
            <a:off x="413361" y="5989242"/>
            <a:ext cx="2653290" cy="253916"/>
          </a:xfrm>
          <a:prstGeom prst="rect">
            <a:avLst/>
          </a:prstGeom>
          <a:noFill/>
        </p:spPr>
        <p:txBody>
          <a:bodyPr wrap="none" rtlCol="0">
            <a:spAutoFit/>
          </a:bodyPr>
          <a:lstStyle/>
          <a:p>
            <a:r>
              <a:rPr lang="it-IT" sz="1050" dirty="0"/>
              <a:t>*Il Totale si riferisce alle sole voci asteriscate </a:t>
            </a:r>
          </a:p>
        </p:txBody>
      </p:sp>
    </p:spTree>
    <p:extLst>
      <p:ext uri="{BB962C8B-B14F-4D97-AF65-F5344CB8AC3E}">
        <p14:creationId xmlns:p14="http://schemas.microsoft.com/office/powerpoint/2010/main" val="3588745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26093" y="263047"/>
            <a:ext cx="10333973" cy="369332"/>
          </a:xfrm>
          <a:prstGeom prst="rect">
            <a:avLst/>
          </a:prstGeom>
        </p:spPr>
        <p:txBody>
          <a:bodyPr wrap="square">
            <a:spAutoFit/>
          </a:bodyPr>
          <a:lstStyle/>
          <a:p>
            <a:pPr>
              <a:spcAft>
                <a:spcPts val="0"/>
              </a:spcAft>
            </a:pPr>
            <a:r>
              <a:rPr lang="it-IT" dirty="0">
                <a:ea typeface="Times" panose="02020603050405020304" pitchFamily="18" charset="0"/>
                <a:cs typeface="Times New Roman" panose="02020603050405020304" pitchFamily="18" charset="0"/>
              </a:rPr>
              <a:t>Trend occupazioni abusive </a:t>
            </a:r>
          </a:p>
        </p:txBody>
      </p:sp>
      <p:graphicFrame>
        <p:nvGraphicFramePr>
          <p:cNvPr id="4" name="Tabella 3"/>
          <p:cNvGraphicFramePr>
            <a:graphicFrameLocks noGrp="1"/>
          </p:cNvGraphicFramePr>
          <p:nvPr>
            <p:extLst>
              <p:ext uri="{D42A27DB-BD31-4B8C-83A1-F6EECF244321}">
                <p14:modId xmlns:p14="http://schemas.microsoft.com/office/powerpoint/2010/main" val="2234938157"/>
              </p:ext>
            </p:extLst>
          </p:nvPr>
        </p:nvGraphicFramePr>
        <p:xfrm>
          <a:off x="2680639" y="761633"/>
          <a:ext cx="6024880" cy="295466"/>
        </p:xfrm>
        <a:graphic>
          <a:graphicData uri="http://schemas.openxmlformats.org/drawingml/2006/table">
            <a:tbl>
              <a:tblPr firstRow="1" firstCol="1" bandRow="1">
                <a:tableStyleId>{93296810-A885-4BE3-A3E7-6D5BEEA58F35}</a:tableStyleId>
              </a:tblPr>
              <a:tblGrid>
                <a:gridCol w="6024880">
                  <a:extLst>
                    <a:ext uri="{9D8B030D-6E8A-4147-A177-3AD203B41FA5}">
                      <a16:colId xmlns:a16="http://schemas.microsoft.com/office/drawing/2014/main" val="3453115570"/>
                    </a:ext>
                  </a:extLst>
                </a:gridCol>
              </a:tblGrid>
              <a:tr h="266700">
                <a:tc>
                  <a:txBody>
                    <a:bodyPr/>
                    <a:lstStyle/>
                    <a:p>
                      <a:pPr algn="ctr">
                        <a:lnSpc>
                          <a:spcPct val="115000"/>
                        </a:lnSpc>
                        <a:spcAft>
                          <a:spcPts val="0"/>
                        </a:spcAft>
                      </a:pPr>
                      <a:r>
                        <a:rPr lang="it-IT" sz="1800" dirty="0">
                          <a:effectLst/>
                        </a:rPr>
                        <a:t>Dati occupazioni abusive aggiornati al </a:t>
                      </a:r>
                      <a:r>
                        <a:rPr lang="it-IT" sz="1800">
                          <a:effectLst/>
                        </a:rPr>
                        <a:t>31 dicembre 2023</a:t>
                      </a:r>
                      <a:endParaRPr lang="it-IT" sz="18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4038612189"/>
                  </a:ext>
                </a:extLst>
              </a:tr>
            </a:tbl>
          </a:graphicData>
        </a:graphic>
      </p:graphicFrame>
      <p:sp>
        <p:nvSpPr>
          <p:cNvPr id="2" name="Rettangolo 1"/>
          <p:cNvSpPr/>
          <p:nvPr/>
        </p:nvSpPr>
        <p:spPr>
          <a:xfrm>
            <a:off x="526092" y="5533743"/>
            <a:ext cx="10333973" cy="369332"/>
          </a:xfrm>
          <a:prstGeom prst="rect">
            <a:avLst/>
          </a:prstGeom>
        </p:spPr>
        <p:txBody>
          <a:bodyPr wrap="square">
            <a:spAutoFit/>
          </a:bodyPr>
          <a:lstStyle/>
          <a:p>
            <a:pPr algn="just"/>
            <a:r>
              <a:rPr lang="it-IT" b="1" dirty="0"/>
              <a:t>Per l’anno 2023 </a:t>
            </a:r>
            <a:r>
              <a:rPr lang="it-IT" dirty="0"/>
              <a:t>il dato aggiornato al 31 dicembre scorso è di </a:t>
            </a:r>
            <a:r>
              <a:rPr lang="it-IT" b="1" dirty="0"/>
              <a:t>514 </a:t>
            </a:r>
            <a:r>
              <a:rPr lang="it-IT" dirty="0"/>
              <a:t>occupazioni abusive.</a:t>
            </a:r>
          </a:p>
        </p:txBody>
      </p:sp>
      <p:grpSp>
        <p:nvGrpSpPr>
          <p:cNvPr id="5" name="Group 4">
            <a:extLst>
              <a:ext uri="{FF2B5EF4-FFF2-40B4-BE49-F238E27FC236}">
                <a16:creationId xmlns:a16="http://schemas.microsoft.com/office/drawing/2014/main" id="{60F9BA32-D573-B6AA-0207-A5E5230CDFA5}"/>
              </a:ext>
            </a:extLst>
          </p:cNvPr>
          <p:cNvGrpSpPr>
            <a:grpSpLocks noChangeAspect="1"/>
          </p:cNvGrpSpPr>
          <p:nvPr/>
        </p:nvGrpSpPr>
        <p:grpSpPr bwMode="auto">
          <a:xfrm>
            <a:off x="2665413" y="1192213"/>
            <a:ext cx="6056312" cy="3671888"/>
            <a:chOff x="1679" y="751"/>
            <a:chExt cx="3815" cy="2313"/>
          </a:xfrm>
        </p:grpSpPr>
        <p:sp>
          <p:nvSpPr>
            <p:cNvPr id="6" name="AutoShape 3">
              <a:extLst>
                <a:ext uri="{FF2B5EF4-FFF2-40B4-BE49-F238E27FC236}">
                  <a16:creationId xmlns:a16="http://schemas.microsoft.com/office/drawing/2014/main" id="{7D54E07F-3CB1-47B8-06B9-664D7AB3089A}"/>
                </a:ext>
              </a:extLst>
            </p:cNvPr>
            <p:cNvSpPr>
              <a:spLocks noChangeAspect="1" noChangeArrowheads="1" noTextEdit="1"/>
            </p:cNvSpPr>
            <p:nvPr/>
          </p:nvSpPr>
          <p:spPr bwMode="auto">
            <a:xfrm>
              <a:off x="1689" y="760"/>
              <a:ext cx="3795" cy="2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7" name="Rectangle 5">
              <a:extLst>
                <a:ext uri="{FF2B5EF4-FFF2-40B4-BE49-F238E27FC236}">
                  <a16:creationId xmlns:a16="http://schemas.microsoft.com/office/drawing/2014/main" id="{BE96B686-AB0D-EB55-99B7-BFD2450363A3}"/>
                </a:ext>
              </a:extLst>
            </p:cNvPr>
            <p:cNvSpPr>
              <a:spLocks noChangeArrowheads="1"/>
            </p:cNvSpPr>
            <p:nvPr/>
          </p:nvSpPr>
          <p:spPr bwMode="auto">
            <a:xfrm>
              <a:off x="1689" y="760"/>
              <a:ext cx="3795" cy="217"/>
            </a:xfrm>
            <a:prstGeom prst="rect">
              <a:avLst/>
            </a:prstGeom>
            <a:solidFill>
              <a:srgbClr val="C6E0B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 name="Rectangle 6">
              <a:extLst>
                <a:ext uri="{FF2B5EF4-FFF2-40B4-BE49-F238E27FC236}">
                  <a16:creationId xmlns:a16="http://schemas.microsoft.com/office/drawing/2014/main" id="{533B27EE-C2CA-E446-903D-5D77F3F96265}"/>
                </a:ext>
              </a:extLst>
            </p:cNvPr>
            <p:cNvSpPr>
              <a:spLocks noChangeArrowheads="1"/>
            </p:cNvSpPr>
            <p:nvPr/>
          </p:nvSpPr>
          <p:spPr bwMode="auto">
            <a:xfrm>
              <a:off x="1689" y="968"/>
              <a:ext cx="3795" cy="2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0" name="Rectangle 7">
              <a:extLst>
                <a:ext uri="{FF2B5EF4-FFF2-40B4-BE49-F238E27FC236}">
                  <a16:creationId xmlns:a16="http://schemas.microsoft.com/office/drawing/2014/main" id="{A8BD4C55-6449-B3EE-5326-DC305EA7D0D5}"/>
                </a:ext>
              </a:extLst>
            </p:cNvPr>
            <p:cNvSpPr>
              <a:spLocks noChangeArrowheads="1"/>
            </p:cNvSpPr>
            <p:nvPr/>
          </p:nvSpPr>
          <p:spPr bwMode="auto">
            <a:xfrm>
              <a:off x="3601" y="987"/>
              <a:ext cx="1864"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1" name="Rectangle 8">
              <a:extLst>
                <a:ext uri="{FF2B5EF4-FFF2-40B4-BE49-F238E27FC236}">
                  <a16:creationId xmlns:a16="http://schemas.microsoft.com/office/drawing/2014/main" id="{04ECCA57-2642-520B-01BD-D4E84E0E83D4}"/>
                </a:ext>
              </a:extLst>
            </p:cNvPr>
            <p:cNvSpPr>
              <a:spLocks noChangeArrowheads="1"/>
            </p:cNvSpPr>
            <p:nvPr/>
          </p:nvSpPr>
          <p:spPr bwMode="auto">
            <a:xfrm>
              <a:off x="3601" y="1147"/>
              <a:ext cx="1864"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2" name="Rectangle 9">
              <a:extLst>
                <a:ext uri="{FF2B5EF4-FFF2-40B4-BE49-F238E27FC236}">
                  <a16:creationId xmlns:a16="http://schemas.microsoft.com/office/drawing/2014/main" id="{D53FBB72-E146-5352-7A5B-642BB47BE62E}"/>
                </a:ext>
              </a:extLst>
            </p:cNvPr>
            <p:cNvSpPr>
              <a:spLocks noChangeArrowheads="1"/>
            </p:cNvSpPr>
            <p:nvPr/>
          </p:nvSpPr>
          <p:spPr bwMode="auto">
            <a:xfrm>
              <a:off x="3601" y="996"/>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3" name="Rectangle 10">
              <a:extLst>
                <a:ext uri="{FF2B5EF4-FFF2-40B4-BE49-F238E27FC236}">
                  <a16:creationId xmlns:a16="http://schemas.microsoft.com/office/drawing/2014/main" id="{BA39007C-0AC7-3C73-2482-F621B9C87F31}"/>
                </a:ext>
              </a:extLst>
            </p:cNvPr>
            <p:cNvSpPr>
              <a:spLocks noChangeArrowheads="1"/>
            </p:cNvSpPr>
            <p:nvPr/>
          </p:nvSpPr>
          <p:spPr bwMode="auto">
            <a:xfrm>
              <a:off x="5455" y="996"/>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4" name="Rectangle 11">
              <a:extLst>
                <a:ext uri="{FF2B5EF4-FFF2-40B4-BE49-F238E27FC236}">
                  <a16:creationId xmlns:a16="http://schemas.microsoft.com/office/drawing/2014/main" id="{3A2652D0-B922-5D26-B120-C4A7807B1596}"/>
                </a:ext>
              </a:extLst>
            </p:cNvPr>
            <p:cNvSpPr>
              <a:spLocks noChangeArrowheads="1"/>
            </p:cNvSpPr>
            <p:nvPr/>
          </p:nvSpPr>
          <p:spPr bwMode="auto">
            <a:xfrm>
              <a:off x="1689" y="1175"/>
              <a:ext cx="3795" cy="2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5" name="Rectangle 12">
              <a:extLst>
                <a:ext uri="{FF2B5EF4-FFF2-40B4-BE49-F238E27FC236}">
                  <a16:creationId xmlns:a16="http://schemas.microsoft.com/office/drawing/2014/main" id="{EBE07961-A937-4CBC-5965-E1CDFDDF3869}"/>
                </a:ext>
              </a:extLst>
            </p:cNvPr>
            <p:cNvSpPr>
              <a:spLocks noChangeArrowheads="1"/>
            </p:cNvSpPr>
            <p:nvPr/>
          </p:nvSpPr>
          <p:spPr bwMode="auto">
            <a:xfrm>
              <a:off x="3601" y="1194"/>
              <a:ext cx="1738" cy="10"/>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6" name="Rectangle 13">
              <a:extLst>
                <a:ext uri="{FF2B5EF4-FFF2-40B4-BE49-F238E27FC236}">
                  <a16:creationId xmlns:a16="http://schemas.microsoft.com/office/drawing/2014/main" id="{3E087646-F004-A4E6-53FA-9013DB9273C8}"/>
                </a:ext>
              </a:extLst>
            </p:cNvPr>
            <p:cNvSpPr>
              <a:spLocks noChangeArrowheads="1"/>
            </p:cNvSpPr>
            <p:nvPr/>
          </p:nvSpPr>
          <p:spPr bwMode="auto">
            <a:xfrm>
              <a:off x="3601" y="1355"/>
              <a:ext cx="1738"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7" name="Rectangle 14">
              <a:extLst>
                <a:ext uri="{FF2B5EF4-FFF2-40B4-BE49-F238E27FC236}">
                  <a16:creationId xmlns:a16="http://schemas.microsoft.com/office/drawing/2014/main" id="{9C0A77D6-D2E6-2294-D414-5A8DED96AC66}"/>
                </a:ext>
              </a:extLst>
            </p:cNvPr>
            <p:cNvSpPr>
              <a:spLocks noChangeArrowheads="1"/>
            </p:cNvSpPr>
            <p:nvPr/>
          </p:nvSpPr>
          <p:spPr bwMode="auto">
            <a:xfrm>
              <a:off x="3601" y="1204"/>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8" name="Rectangle 15">
              <a:extLst>
                <a:ext uri="{FF2B5EF4-FFF2-40B4-BE49-F238E27FC236}">
                  <a16:creationId xmlns:a16="http://schemas.microsoft.com/office/drawing/2014/main" id="{D9A77F30-AD14-049C-35F8-F4D1EBCC7DA1}"/>
                </a:ext>
              </a:extLst>
            </p:cNvPr>
            <p:cNvSpPr>
              <a:spLocks noChangeArrowheads="1"/>
            </p:cNvSpPr>
            <p:nvPr/>
          </p:nvSpPr>
          <p:spPr bwMode="auto">
            <a:xfrm>
              <a:off x="5329" y="1204"/>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9" name="Rectangle 16">
              <a:extLst>
                <a:ext uri="{FF2B5EF4-FFF2-40B4-BE49-F238E27FC236}">
                  <a16:creationId xmlns:a16="http://schemas.microsoft.com/office/drawing/2014/main" id="{B2EC27CA-544A-0DE0-7CBA-8E24CFD028A0}"/>
                </a:ext>
              </a:extLst>
            </p:cNvPr>
            <p:cNvSpPr>
              <a:spLocks noChangeArrowheads="1"/>
            </p:cNvSpPr>
            <p:nvPr/>
          </p:nvSpPr>
          <p:spPr bwMode="auto">
            <a:xfrm>
              <a:off x="1689" y="1383"/>
              <a:ext cx="3795" cy="2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0" name="Rectangle 17">
              <a:extLst>
                <a:ext uri="{FF2B5EF4-FFF2-40B4-BE49-F238E27FC236}">
                  <a16:creationId xmlns:a16="http://schemas.microsoft.com/office/drawing/2014/main" id="{DFA65F08-658A-EC7A-1CDC-27CCC3811480}"/>
                </a:ext>
              </a:extLst>
            </p:cNvPr>
            <p:cNvSpPr>
              <a:spLocks noChangeArrowheads="1"/>
            </p:cNvSpPr>
            <p:nvPr/>
          </p:nvSpPr>
          <p:spPr bwMode="auto">
            <a:xfrm>
              <a:off x="3601" y="1402"/>
              <a:ext cx="1410"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1" name="Rectangle 18">
              <a:extLst>
                <a:ext uri="{FF2B5EF4-FFF2-40B4-BE49-F238E27FC236}">
                  <a16:creationId xmlns:a16="http://schemas.microsoft.com/office/drawing/2014/main" id="{CBCE7450-DD79-1FFF-5E4F-9D8AF822F6C8}"/>
                </a:ext>
              </a:extLst>
            </p:cNvPr>
            <p:cNvSpPr>
              <a:spLocks noChangeArrowheads="1"/>
            </p:cNvSpPr>
            <p:nvPr/>
          </p:nvSpPr>
          <p:spPr bwMode="auto">
            <a:xfrm>
              <a:off x="3601" y="1562"/>
              <a:ext cx="1410" cy="10"/>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2" name="Rectangle 19">
              <a:extLst>
                <a:ext uri="{FF2B5EF4-FFF2-40B4-BE49-F238E27FC236}">
                  <a16:creationId xmlns:a16="http://schemas.microsoft.com/office/drawing/2014/main" id="{10A3E943-912B-4D27-D7FE-A301A74E51BD}"/>
                </a:ext>
              </a:extLst>
            </p:cNvPr>
            <p:cNvSpPr>
              <a:spLocks noChangeArrowheads="1"/>
            </p:cNvSpPr>
            <p:nvPr/>
          </p:nvSpPr>
          <p:spPr bwMode="auto">
            <a:xfrm>
              <a:off x="3601" y="1411"/>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3" name="Rectangle 20">
              <a:extLst>
                <a:ext uri="{FF2B5EF4-FFF2-40B4-BE49-F238E27FC236}">
                  <a16:creationId xmlns:a16="http://schemas.microsoft.com/office/drawing/2014/main" id="{67DB4011-427E-274D-95F3-0FC9CDB24B5D}"/>
                </a:ext>
              </a:extLst>
            </p:cNvPr>
            <p:cNvSpPr>
              <a:spLocks noChangeArrowheads="1"/>
            </p:cNvSpPr>
            <p:nvPr/>
          </p:nvSpPr>
          <p:spPr bwMode="auto">
            <a:xfrm>
              <a:off x="5001" y="1411"/>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4" name="Rectangle 21">
              <a:extLst>
                <a:ext uri="{FF2B5EF4-FFF2-40B4-BE49-F238E27FC236}">
                  <a16:creationId xmlns:a16="http://schemas.microsoft.com/office/drawing/2014/main" id="{BD2F30FE-88B3-CEC7-E5DD-1A3146FFDC42}"/>
                </a:ext>
              </a:extLst>
            </p:cNvPr>
            <p:cNvSpPr>
              <a:spLocks noChangeArrowheads="1"/>
            </p:cNvSpPr>
            <p:nvPr/>
          </p:nvSpPr>
          <p:spPr bwMode="auto">
            <a:xfrm>
              <a:off x="1689" y="1591"/>
              <a:ext cx="3795" cy="2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5" name="Rectangle 22">
              <a:extLst>
                <a:ext uri="{FF2B5EF4-FFF2-40B4-BE49-F238E27FC236}">
                  <a16:creationId xmlns:a16="http://schemas.microsoft.com/office/drawing/2014/main" id="{34FE2D1D-B18A-094A-009E-C96624456BA6}"/>
                </a:ext>
              </a:extLst>
            </p:cNvPr>
            <p:cNvSpPr>
              <a:spLocks noChangeArrowheads="1"/>
            </p:cNvSpPr>
            <p:nvPr/>
          </p:nvSpPr>
          <p:spPr bwMode="auto">
            <a:xfrm>
              <a:off x="3601" y="1610"/>
              <a:ext cx="1255"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6" name="Rectangle 23">
              <a:extLst>
                <a:ext uri="{FF2B5EF4-FFF2-40B4-BE49-F238E27FC236}">
                  <a16:creationId xmlns:a16="http://schemas.microsoft.com/office/drawing/2014/main" id="{F25B9AD7-999E-F908-9CB0-3C68A2C636D1}"/>
                </a:ext>
              </a:extLst>
            </p:cNvPr>
            <p:cNvSpPr>
              <a:spLocks noChangeArrowheads="1"/>
            </p:cNvSpPr>
            <p:nvPr/>
          </p:nvSpPr>
          <p:spPr bwMode="auto">
            <a:xfrm>
              <a:off x="3601" y="1770"/>
              <a:ext cx="1255" cy="10"/>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7" name="Rectangle 24">
              <a:extLst>
                <a:ext uri="{FF2B5EF4-FFF2-40B4-BE49-F238E27FC236}">
                  <a16:creationId xmlns:a16="http://schemas.microsoft.com/office/drawing/2014/main" id="{5BFCE09A-EE17-952D-5851-E8144D1DDDFA}"/>
                </a:ext>
              </a:extLst>
            </p:cNvPr>
            <p:cNvSpPr>
              <a:spLocks noChangeArrowheads="1"/>
            </p:cNvSpPr>
            <p:nvPr/>
          </p:nvSpPr>
          <p:spPr bwMode="auto">
            <a:xfrm>
              <a:off x="3601" y="1619"/>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8" name="Rectangle 25">
              <a:extLst>
                <a:ext uri="{FF2B5EF4-FFF2-40B4-BE49-F238E27FC236}">
                  <a16:creationId xmlns:a16="http://schemas.microsoft.com/office/drawing/2014/main" id="{B226E32D-1200-2B18-20E9-4CF3511C02D6}"/>
                </a:ext>
              </a:extLst>
            </p:cNvPr>
            <p:cNvSpPr>
              <a:spLocks noChangeArrowheads="1"/>
            </p:cNvSpPr>
            <p:nvPr/>
          </p:nvSpPr>
          <p:spPr bwMode="auto">
            <a:xfrm>
              <a:off x="4847" y="1619"/>
              <a:ext cx="9"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9" name="Rectangle 26">
              <a:extLst>
                <a:ext uri="{FF2B5EF4-FFF2-40B4-BE49-F238E27FC236}">
                  <a16:creationId xmlns:a16="http://schemas.microsoft.com/office/drawing/2014/main" id="{248600EF-8A45-2EA0-2612-9C6A4E5D040C}"/>
                </a:ext>
              </a:extLst>
            </p:cNvPr>
            <p:cNvSpPr>
              <a:spLocks noChangeArrowheads="1"/>
            </p:cNvSpPr>
            <p:nvPr/>
          </p:nvSpPr>
          <p:spPr bwMode="auto">
            <a:xfrm>
              <a:off x="1689" y="1798"/>
              <a:ext cx="3795" cy="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0" name="Rectangle 27">
              <a:extLst>
                <a:ext uri="{FF2B5EF4-FFF2-40B4-BE49-F238E27FC236}">
                  <a16:creationId xmlns:a16="http://schemas.microsoft.com/office/drawing/2014/main" id="{CB2FB16E-149A-7A24-129F-5CD4CF5B9DF1}"/>
                </a:ext>
              </a:extLst>
            </p:cNvPr>
            <p:cNvSpPr>
              <a:spLocks noChangeArrowheads="1"/>
            </p:cNvSpPr>
            <p:nvPr/>
          </p:nvSpPr>
          <p:spPr bwMode="auto">
            <a:xfrm>
              <a:off x="3601" y="1817"/>
              <a:ext cx="1101" cy="10"/>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1" name="Rectangle 28">
              <a:extLst>
                <a:ext uri="{FF2B5EF4-FFF2-40B4-BE49-F238E27FC236}">
                  <a16:creationId xmlns:a16="http://schemas.microsoft.com/office/drawing/2014/main" id="{4EF0B2D9-2286-4CAA-6ABA-3F80B70B3EB0}"/>
                </a:ext>
              </a:extLst>
            </p:cNvPr>
            <p:cNvSpPr>
              <a:spLocks noChangeArrowheads="1"/>
            </p:cNvSpPr>
            <p:nvPr/>
          </p:nvSpPr>
          <p:spPr bwMode="auto">
            <a:xfrm>
              <a:off x="3601" y="1978"/>
              <a:ext cx="1101"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2" name="Rectangle 29">
              <a:extLst>
                <a:ext uri="{FF2B5EF4-FFF2-40B4-BE49-F238E27FC236}">
                  <a16:creationId xmlns:a16="http://schemas.microsoft.com/office/drawing/2014/main" id="{840FCB29-BB4C-DF59-23FA-2B5CC91CF835}"/>
                </a:ext>
              </a:extLst>
            </p:cNvPr>
            <p:cNvSpPr>
              <a:spLocks noChangeArrowheads="1"/>
            </p:cNvSpPr>
            <p:nvPr/>
          </p:nvSpPr>
          <p:spPr bwMode="auto">
            <a:xfrm>
              <a:off x="3601" y="1827"/>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3" name="Rectangle 30">
              <a:extLst>
                <a:ext uri="{FF2B5EF4-FFF2-40B4-BE49-F238E27FC236}">
                  <a16:creationId xmlns:a16="http://schemas.microsoft.com/office/drawing/2014/main" id="{0AB7A3D1-7EEE-71EB-DB55-86730F985229}"/>
                </a:ext>
              </a:extLst>
            </p:cNvPr>
            <p:cNvSpPr>
              <a:spLocks noChangeArrowheads="1"/>
            </p:cNvSpPr>
            <p:nvPr/>
          </p:nvSpPr>
          <p:spPr bwMode="auto">
            <a:xfrm>
              <a:off x="4692" y="1827"/>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4" name="Rectangle 31">
              <a:extLst>
                <a:ext uri="{FF2B5EF4-FFF2-40B4-BE49-F238E27FC236}">
                  <a16:creationId xmlns:a16="http://schemas.microsoft.com/office/drawing/2014/main" id="{79870C3F-E159-CDDC-0325-665A606A9DE4}"/>
                </a:ext>
              </a:extLst>
            </p:cNvPr>
            <p:cNvSpPr>
              <a:spLocks noChangeArrowheads="1"/>
            </p:cNvSpPr>
            <p:nvPr/>
          </p:nvSpPr>
          <p:spPr bwMode="auto">
            <a:xfrm>
              <a:off x="1689" y="2006"/>
              <a:ext cx="3795" cy="2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5" name="Rectangle 32">
              <a:extLst>
                <a:ext uri="{FF2B5EF4-FFF2-40B4-BE49-F238E27FC236}">
                  <a16:creationId xmlns:a16="http://schemas.microsoft.com/office/drawing/2014/main" id="{E67F11CD-2875-886A-7907-10FADF3DA096}"/>
                </a:ext>
              </a:extLst>
            </p:cNvPr>
            <p:cNvSpPr>
              <a:spLocks noChangeArrowheads="1"/>
            </p:cNvSpPr>
            <p:nvPr/>
          </p:nvSpPr>
          <p:spPr bwMode="auto">
            <a:xfrm>
              <a:off x="3601" y="2025"/>
              <a:ext cx="840"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6" name="Rectangle 33">
              <a:extLst>
                <a:ext uri="{FF2B5EF4-FFF2-40B4-BE49-F238E27FC236}">
                  <a16:creationId xmlns:a16="http://schemas.microsoft.com/office/drawing/2014/main" id="{5C53634F-FB2E-9ACF-509D-44CD60F15541}"/>
                </a:ext>
              </a:extLst>
            </p:cNvPr>
            <p:cNvSpPr>
              <a:spLocks noChangeArrowheads="1"/>
            </p:cNvSpPr>
            <p:nvPr/>
          </p:nvSpPr>
          <p:spPr bwMode="auto">
            <a:xfrm>
              <a:off x="3601" y="2185"/>
              <a:ext cx="840" cy="10"/>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7" name="Rectangle 34">
              <a:extLst>
                <a:ext uri="{FF2B5EF4-FFF2-40B4-BE49-F238E27FC236}">
                  <a16:creationId xmlns:a16="http://schemas.microsoft.com/office/drawing/2014/main" id="{A073C430-E972-5C24-D478-7A1F69092B5F}"/>
                </a:ext>
              </a:extLst>
            </p:cNvPr>
            <p:cNvSpPr>
              <a:spLocks noChangeArrowheads="1"/>
            </p:cNvSpPr>
            <p:nvPr/>
          </p:nvSpPr>
          <p:spPr bwMode="auto">
            <a:xfrm>
              <a:off x="3601" y="2034"/>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8" name="Rectangle 35">
              <a:extLst>
                <a:ext uri="{FF2B5EF4-FFF2-40B4-BE49-F238E27FC236}">
                  <a16:creationId xmlns:a16="http://schemas.microsoft.com/office/drawing/2014/main" id="{1122F218-2366-FE39-8631-D804F375FC09}"/>
                </a:ext>
              </a:extLst>
            </p:cNvPr>
            <p:cNvSpPr>
              <a:spLocks noChangeArrowheads="1"/>
            </p:cNvSpPr>
            <p:nvPr/>
          </p:nvSpPr>
          <p:spPr bwMode="auto">
            <a:xfrm>
              <a:off x="4431" y="2034"/>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9" name="Rectangle 36">
              <a:extLst>
                <a:ext uri="{FF2B5EF4-FFF2-40B4-BE49-F238E27FC236}">
                  <a16:creationId xmlns:a16="http://schemas.microsoft.com/office/drawing/2014/main" id="{F544A902-2293-5440-E3F1-5A48D30B7668}"/>
                </a:ext>
              </a:extLst>
            </p:cNvPr>
            <p:cNvSpPr>
              <a:spLocks noChangeArrowheads="1"/>
            </p:cNvSpPr>
            <p:nvPr/>
          </p:nvSpPr>
          <p:spPr bwMode="auto">
            <a:xfrm>
              <a:off x="1689" y="2214"/>
              <a:ext cx="3795" cy="2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0" name="Rectangle 37">
              <a:extLst>
                <a:ext uri="{FF2B5EF4-FFF2-40B4-BE49-F238E27FC236}">
                  <a16:creationId xmlns:a16="http://schemas.microsoft.com/office/drawing/2014/main" id="{A927F8BC-9457-F9CF-2A99-F5FD05AC0E25}"/>
                </a:ext>
              </a:extLst>
            </p:cNvPr>
            <p:cNvSpPr>
              <a:spLocks noChangeArrowheads="1"/>
            </p:cNvSpPr>
            <p:nvPr/>
          </p:nvSpPr>
          <p:spPr bwMode="auto">
            <a:xfrm>
              <a:off x="3601" y="2233"/>
              <a:ext cx="705"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1" name="Rectangle 38">
              <a:extLst>
                <a:ext uri="{FF2B5EF4-FFF2-40B4-BE49-F238E27FC236}">
                  <a16:creationId xmlns:a16="http://schemas.microsoft.com/office/drawing/2014/main" id="{8C4F9D27-A2A3-9D39-8CB9-E78D8523D267}"/>
                </a:ext>
              </a:extLst>
            </p:cNvPr>
            <p:cNvSpPr>
              <a:spLocks noChangeArrowheads="1"/>
            </p:cNvSpPr>
            <p:nvPr/>
          </p:nvSpPr>
          <p:spPr bwMode="auto">
            <a:xfrm>
              <a:off x="3601" y="2393"/>
              <a:ext cx="705" cy="10"/>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2" name="Rectangle 39">
              <a:extLst>
                <a:ext uri="{FF2B5EF4-FFF2-40B4-BE49-F238E27FC236}">
                  <a16:creationId xmlns:a16="http://schemas.microsoft.com/office/drawing/2014/main" id="{88745503-262C-EE3D-06C0-2917CFC527D0}"/>
                </a:ext>
              </a:extLst>
            </p:cNvPr>
            <p:cNvSpPr>
              <a:spLocks noChangeArrowheads="1"/>
            </p:cNvSpPr>
            <p:nvPr/>
          </p:nvSpPr>
          <p:spPr bwMode="auto">
            <a:xfrm>
              <a:off x="3601" y="2242"/>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3" name="Rectangle 40">
              <a:extLst>
                <a:ext uri="{FF2B5EF4-FFF2-40B4-BE49-F238E27FC236}">
                  <a16:creationId xmlns:a16="http://schemas.microsoft.com/office/drawing/2014/main" id="{0DA4A2D8-F5CD-028A-F17B-2A2A4A1235F2}"/>
                </a:ext>
              </a:extLst>
            </p:cNvPr>
            <p:cNvSpPr>
              <a:spLocks noChangeArrowheads="1"/>
            </p:cNvSpPr>
            <p:nvPr/>
          </p:nvSpPr>
          <p:spPr bwMode="auto">
            <a:xfrm>
              <a:off x="4296" y="2242"/>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4" name="Rectangle 41">
              <a:extLst>
                <a:ext uri="{FF2B5EF4-FFF2-40B4-BE49-F238E27FC236}">
                  <a16:creationId xmlns:a16="http://schemas.microsoft.com/office/drawing/2014/main" id="{1C3268E0-CA40-4D67-03F7-6D583182EF2F}"/>
                </a:ext>
              </a:extLst>
            </p:cNvPr>
            <p:cNvSpPr>
              <a:spLocks noChangeArrowheads="1"/>
            </p:cNvSpPr>
            <p:nvPr/>
          </p:nvSpPr>
          <p:spPr bwMode="auto">
            <a:xfrm>
              <a:off x="1689" y="2421"/>
              <a:ext cx="3795" cy="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5" name="Rectangle 42">
              <a:extLst>
                <a:ext uri="{FF2B5EF4-FFF2-40B4-BE49-F238E27FC236}">
                  <a16:creationId xmlns:a16="http://schemas.microsoft.com/office/drawing/2014/main" id="{32CCF551-7D8A-72B5-1463-2711AB87E732}"/>
                </a:ext>
              </a:extLst>
            </p:cNvPr>
            <p:cNvSpPr>
              <a:spLocks noChangeArrowheads="1"/>
            </p:cNvSpPr>
            <p:nvPr/>
          </p:nvSpPr>
          <p:spPr bwMode="auto">
            <a:xfrm>
              <a:off x="3601" y="2440"/>
              <a:ext cx="686" cy="10"/>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6" name="Rectangle 43">
              <a:extLst>
                <a:ext uri="{FF2B5EF4-FFF2-40B4-BE49-F238E27FC236}">
                  <a16:creationId xmlns:a16="http://schemas.microsoft.com/office/drawing/2014/main" id="{4A391C77-FDE5-EB4B-3E55-DE2CC72F8487}"/>
                </a:ext>
              </a:extLst>
            </p:cNvPr>
            <p:cNvSpPr>
              <a:spLocks noChangeArrowheads="1"/>
            </p:cNvSpPr>
            <p:nvPr/>
          </p:nvSpPr>
          <p:spPr bwMode="auto">
            <a:xfrm>
              <a:off x="3601" y="2601"/>
              <a:ext cx="686"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7" name="Rectangle 44">
              <a:extLst>
                <a:ext uri="{FF2B5EF4-FFF2-40B4-BE49-F238E27FC236}">
                  <a16:creationId xmlns:a16="http://schemas.microsoft.com/office/drawing/2014/main" id="{449C3332-4DCA-7C4D-C564-EB6E12DA6FBD}"/>
                </a:ext>
              </a:extLst>
            </p:cNvPr>
            <p:cNvSpPr>
              <a:spLocks noChangeArrowheads="1"/>
            </p:cNvSpPr>
            <p:nvPr/>
          </p:nvSpPr>
          <p:spPr bwMode="auto">
            <a:xfrm>
              <a:off x="3601" y="2450"/>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8" name="Rectangle 45">
              <a:extLst>
                <a:ext uri="{FF2B5EF4-FFF2-40B4-BE49-F238E27FC236}">
                  <a16:creationId xmlns:a16="http://schemas.microsoft.com/office/drawing/2014/main" id="{A8F91679-82A4-DC6F-0FE6-A58AE8C1570B}"/>
                </a:ext>
              </a:extLst>
            </p:cNvPr>
            <p:cNvSpPr>
              <a:spLocks noChangeArrowheads="1"/>
            </p:cNvSpPr>
            <p:nvPr/>
          </p:nvSpPr>
          <p:spPr bwMode="auto">
            <a:xfrm>
              <a:off x="4277" y="2450"/>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9" name="Rectangle 46">
              <a:extLst>
                <a:ext uri="{FF2B5EF4-FFF2-40B4-BE49-F238E27FC236}">
                  <a16:creationId xmlns:a16="http://schemas.microsoft.com/office/drawing/2014/main" id="{B48D2F29-DB5D-6F40-DFB1-C453639F18AC}"/>
                </a:ext>
              </a:extLst>
            </p:cNvPr>
            <p:cNvSpPr>
              <a:spLocks noChangeArrowheads="1"/>
            </p:cNvSpPr>
            <p:nvPr/>
          </p:nvSpPr>
          <p:spPr bwMode="auto">
            <a:xfrm>
              <a:off x="1689" y="2629"/>
              <a:ext cx="1902" cy="2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0" name="Rectangle 47">
              <a:extLst>
                <a:ext uri="{FF2B5EF4-FFF2-40B4-BE49-F238E27FC236}">
                  <a16:creationId xmlns:a16="http://schemas.microsoft.com/office/drawing/2014/main" id="{F40B9227-7CBE-D08D-83B9-6F1276177C0E}"/>
                </a:ext>
              </a:extLst>
            </p:cNvPr>
            <p:cNvSpPr>
              <a:spLocks noChangeArrowheads="1"/>
            </p:cNvSpPr>
            <p:nvPr/>
          </p:nvSpPr>
          <p:spPr bwMode="auto">
            <a:xfrm>
              <a:off x="3601" y="2648"/>
              <a:ext cx="628"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1" name="Rectangle 48">
              <a:extLst>
                <a:ext uri="{FF2B5EF4-FFF2-40B4-BE49-F238E27FC236}">
                  <a16:creationId xmlns:a16="http://schemas.microsoft.com/office/drawing/2014/main" id="{ECFA742D-DE1E-41F9-A6AB-F7E05C521DE9}"/>
                </a:ext>
              </a:extLst>
            </p:cNvPr>
            <p:cNvSpPr>
              <a:spLocks noChangeArrowheads="1"/>
            </p:cNvSpPr>
            <p:nvPr/>
          </p:nvSpPr>
          <p:spPr bwMode="auto">
            <a:xfrm>
              <a:off x="3601" y="2808"/>
              <a:ext cx="628" cy="10"/>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2" name="Rectangle 49">
              <a:extLst>
                <a:ext uri="{FF2B5EF4-FFF2-40B4-BE49-F238E27FC236}">
                  <a16:creationId xmlns:a16="http://schemas.microsoft.com/office/drawing/2014/main" id="{60DACE25-CC47-B89E-CC7B-6BE709002817}"/>
                </a:ext>
              </a:extLst>
            </p:cNvPr>
            <p:cNvSpPr>
              <a:spLocks noChangeArrowheads="1"/>
            </p:cNvSpPr>
            <p:nvPr/>
          </p:nvSpPr>
          <p:spPr bwMode="auto">
            <a:xfrm>
              <a:off x="3601" y="2657"/>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3" name="Rectangle 50">
              <a:extLst>
                <a:ext uri="{FF2B5EF4-FFF2-40B4-BE49-F238E27FC236}">
                  <a16:creationId xmlns:a16="http://schemas.microsoft.com/office/drawing/2014/main" id="{3715AC70-4CD4-59E1-27A5-9016688C61EE}"/>
                </a:ext>
              </a:extLst>
            </p:cNvPr>
            <p:cNvSpPr>
              <a:spLocks noChangeArrowheads="1"/>
            </p:cNvSpPr>
            <p:nvPr/>
          </p:nvSpPr>
          <p:spPr bwMode="auto">
            <a:xfrm>
              <a:off x="4219" y="2657"/>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4" name="Rectangle 51">
              <a:extLst>
                <a:ext uri="{FF2B5EF4-FFF2-40B4-BE49-F238E27FC236}">
                  <a16:creationId xmlns:a16="http://schemas.microsoft.com/office/drawing/2014/main" id="{32477402-9FB6-8EC3-1012-E26857062CD2}"/>
                </a:ext>
              </a:extLst>
            </p:cNvPr>
            <p:cNvSpPr>
              <a:spLocks noChangeArrowheads="1"/>
            </p:cNvSpPr>
            <p:nvPr/>
          </p:nvSpPr>
          <p:spPr bwMode="auto">
            <a:xfrm>
              <a:off x="1689" y="2837"/>
              <a:ext cx="1902" cy="21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5" name="Rectangle 52">
              <a:extLst>
                <a:ext uri="{FF2B5EF4-FFF2-40B4-BE49-F238E27FC236}">
                  <a16:creationId xmlns:a16="http://schemas.microsoft.com/office/drawing/2014/main" id="{53A5E59A-A9B1-3F7B-29D1-00FB03AB55BF}"/>
                </a:ext>
              </a:extLst>
            </p:cNvPr>
            <p:cNvSpPr>
              <a:spLocks noChangeArrowheads="1"/>
            </p:cNvSpPr>
            <p:nvPr/>
          </p:nvSpPr>
          <p:spPr bwMode="auto">
            <a:xfrm>
              <a:off x="3601" y="2856"/>
              <a:ext cx="570" cy="9"/>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6" name="Rectangle 53">
              <a:extLst>
                <a:ext uri="{FF2B5EF4-FFF2-40B4-BE49-F238E27FC236}">
                  <a16:creationId xmlns:a16="http://schemas.microsoft.com/office/drawing/2014/main" id="{A871C189-7D41-3E99-2AEE-CCFC5D61CC0A}"/>
                </a:ext>
              </a:extLst>
            </p:cNvPr>
            <p:cNvSpPr>
              <a:spLocks noChangeArrowheads="1"/>
            </p:cNvSpPr>
            <p:nvPr/>
          </p:nvSpPr>
          <p:spPr bwMode="auto">
            <a:xfrm>
              <a:off x="3601" y="3016"/>
              <a:ext cx="570" cy="10"/>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7" name="Rectangle 54">
              <a:extLst>
                <a:ext uri="{FF2B5EF4-FFF2-40B4-BE49-F238E27FC236}">
                  <a16:creationId xmlns:a16="http://schemas.microsoft.com/office/drawing/2014/main" id="{876B51EF-4287-0E29-EB33-A36450A97932}"/>
                </a:ext>
              </a:extLst>
            </p:cNvPr>
            <p:cNvSpPr>
              <a:spLocks noChangeArrowheads="1"/>
            </p:cNvSpPr>
            <p:nvPr/>
          </p:nvSpPr>
          <p:spPr bwMode="auto">
            <a:xfrm>
              <a:off x="3601" y="2865"/>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8" name="Rectangle 55">
              <a:extLst>
                <a:ext uri="{FF2B5EF4-FFF2-40B4-BE49-F238E27FC236}">
                  <a16:creationId xmlns:a16="http://schemas.microsoft.com/office/drawing/2014/main" id="{FBB0E096-8BC0-3794-99AF-3B3402D8E2EA}"/>
                </a:ext>
              </a:extLst>
            </p:cNvPr>
            <p:cNvSpPr>
              <a:spLocks noChangeArrowheads="1"/>
            </p:cNvSpPr>
            <p:nvPr/>
          </p:nvSpPr>
          <p:spPr bwMode="auto">
            <a:xfrm>
              <a:off x="4161" y="2865"/>
              <a:ext cx="10" cy="151"/>
            </a:xfrm>
            <a:prstGeom prst="rect">
              <a:avLst/>
            </a:prstGeom>
            <a:solidFill>
              <a:srgbClr val="FF555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9" name="Rectangle 56">
              <a:extLst>
                <a:ext uri="{FF2B5EF4-FFF2-40B4-BE49-F238E27FC236}">
                  <a16:creationId xmlns:a16="http://schemas.microsoft.com/office/drawing/2014/main" id="{F89ED620-89C7-9A1D-FC54-146AAB8839B0}"/>
                </a:ext>
              </a:extLst>
            </p:cNvPr>
            <p:cNvSpPr>
              <a:spLocks noChangeArrowheads="1"/>
            </p:cNvSpPr>
            <p:nvPr/>
          </p:nvSpPr>
          <p:spPr bwMode="auto">
            <a:xfrm>
              <a:off x="2413" y="779"/>
              <a:ext cx="502"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ANNO</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0" name="Rectangle 57">
              <a:extLst>
                <a:ext uri="{FF2B5EF4-FFF2-40B4-BE49-F238E27FC236}">
                  <a16:creationId xmlns:a16="http://schemas.microsoft.com/office/drawing/2014/main" id="{2E208CE8-F439-0B6D-C4E6-AFB673CC361C}"/>
                </a:ext>
              </a:extLst>
            </p:cNvPr>
            <p:cNvSpPr>
              <a:spLocks noChangeArrowheads="1"/>
            </p:cNvSpPr>
            <p:nvPr/>
          </p:nvSpPr>
          <p:spPr bwMode="auto">
            <a:xfrm>
              <a:off x="3678" y="779"/>
              <a:ext cx="1815"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OCCUPAZIONI ABUSIVE</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1" name="Rectangle 58">
              <a:extLst>
                <a:ext uri="{FF2B5EF4-FFF2-40B4-BE49-F238E27FC236}">
                  <a16:creationId xmlns:a16="http://schemas.microsoft.com/office/drawing/2014/main" id="{0CC836C1-BB2D-2330-372B-176D7BB9960E}"/>
                </a:ext>
              </a:extLst>
            </p:cNvPr>
            <p:cNvSpPr>
              <a:spLocks noChangeArrowheads="1"/>
            </p:cNvSpPr>
            <p:nvPr/>
          </p:nvSpPr>
          <p:spPr bwMode="auto">
            <a:xfrm>
              <a:off x="2481" y="987"/>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2014</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2" name="Rectangle 59">
              <a:extLst>
                <a:ext uri="{FF2B5EF4-FFF2-40B4-BE49-F238E27FC236}">
                  <a16:creationId xmlns:a16="http://schemas.microsoft.com/office/drawing/2014/main" id="{428D772E-D8AE-C633-7DC7-571FE1879E59}"/>
                </a:ext>
              </a:extLst>
            </p:cNvPr>
            <p:cNvSpPr>
              <a:spLocks noChangeArrowheads="1"/>
            </p:cNvSpPr>
            <p:nvPr/>
          </p:nvSpPr>
          <p:spPr bwMode="auto">
            <a:xfrm>
              <a:off x="4374" y="987"/>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1740</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3" name="Rectangle 60">
              <a:extLst>
                <a:ext uri="{FF2B5EF4-FFF2-40B4-BE49-F238E27FC236}">
                  <a16:creationId xmlns:a16="http://schemas.microsoft.com/office/drawing/2014/main" id="{D50217B2-453F-2967-9CF7-A3E7A3E632DF}"/>
                </a:ext>
              </a:extLst>
            </p:cNvPr>
            <p:cNvSpPr>
              <a:spLocks noChangeArrowheads="1"/>
            </p:cNvSpPr>
            <p:nvPr/>
          </p:nvSpPr>
          <p:spPr bwMode="auto">
            <a:xfrm>
              <a:off x="2481" y="1194"/>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2015</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4" name="Rectangle 61">
              <a:extLst>
                <a:ext uri="{FF2B5EF4-FFF2-40B4-BE49-F238E27FC236}">
                  <a16:creationId xmlns:a16="http://schemas.microsoft.com/office/drawing/2014/main" id="{0318D881-0AA0-4457-8A61-1F97E5045E40}"/>
                </a:ext>
              </a:extLst>
            </p:cNvPr>
            <p:cNvSpPr>
              <a:spLocks noChangeArrowheads="1"/>
            </p:cNvSpPr>
            <p:nvPr/>
          </p:nvSpPr>
          <p:spPr bwMode="auto">
            <a:xfrm>
              <a:off x="4374" y="1194"/>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1619</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5" name="Rectangle 62">
              <a:extLst>
                <a:ext uri="{FF2B5EF4-FFF2-40B4-BE49-F238E27FC236}">
                  <a16:creationId xmlns:a16="http://schemas.microsoft.com/office/drawing/2014/main" id="{74E1C204-E198-12CF-9A63-26D8EDA8B920}"/>
                </a:ext>
              </a:extLst>
            </p:cNvPr>
            <p:cNvSpPr>
              <a:spLocks noChangeArrowheads="1"/>
            </p:cNvSpPr>
            <p:nvPr/>
          </p:nvSpPr>
          <p:spPr bwMode="auto">
            <a:xfrm>
              <a:off x="2481" y="1402"/>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2016</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6" name="Rectangle 63">
              <a:extLst>
                <a:ext uri="{FF2B5EF4-FFF2-40B4-BE49-F238E27FC236}">
                  <a16:creationId xmlns:a16="http://schemas.microsoft.com/office/drawing/2014/main" id="{1E3F179C-90F4-304C-CD37-C9CFCCEEFE7F}"/>
                </a:ext>
              </a:extLst>
            </p:cNvPr>
            <p:cNvSpPr>
              <a:spLocks noChangeArrowheads="1"/>
            </p:cNvSpPr>
            <p:nvPr/>
          </p:nvSpPr>
          <p:spPr bwMode="auto">
            <a:xfrm>
              <a:off x="4374" y="1402"/>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1313</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7" name="Rectangle 64">
              <a:extLst>
                <a:ext uri="{FF2B5EF4-FFF2-40B4-BE49-F238E27FC236}">
                  <a16:creationId xmlns:a16="http://schemas.microsoft.com/office/drawing/2014/main" id="{67B840C0-2A08-E67B-917A-2D77A862C41F}"/>
                </a:ext>
              </a:extLst>
            </p:cNvPr>
            <p:cNvSpPr>
              <a:spLocks noChangeArrowheads="1"/>
            </p:cNvSpPr>
            <p:nvPr/>
          </p:nvSpPr>
          <p:spPr bwMode="auto">
            <a:xfrm>
              <a:off x="2481" y="1610"/>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2017</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8" name="Rectangle 65">
              <a:extLst>
                <a:ext uri="{FF2B5EF4-FFF2-40B4-BE49-F238E27FC236}">
                  <a16:creationId xmlns:a16="http://schemas.microsoft.com/office/drawing/2014/main" id="{A6A79EEB-22C4-F866-47F9-93CAF6986F31}"/>
                </a:ext>
              </a:extLst>
            </p:cNvPr>
            <p:cNvSpPr>
              <a:spLocks noChangeArrowheads="1"/>
            </p:cNvSpPr>
            <p:nvPr/>
          </p:nvSpPr>
          <p:spPr bwMode="auto">
            <a:xfrm>
              <a:off x="4374" y="1610"/>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1172</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69" name="Rectangle 66">
              <a:extLst>
                <a:ext uri="{FF2B5EF4-FFF2-40B4-BE49-F238E27FC236}">
                  <a16:creationId xmlns:a16="http://schemas.microsoft.com/office/drawing/2014/main" id="{C07D0EBF-43CE-CB15-75A1-5A595BB7C8C1}"/>
                </a:ext>
              </a:extLst>
            </p:cNvPr>
            <p:cNvSpPr>
              <a:spLocks noChangeArrowheads="1"/>
            </p:cNvSpPr>
            <p:nvPr/>
          </p:nvSpPr>
          <p:spPr bwMode="auto">
            <a:xfrm>
              <a:off x="2481" y="1817"/>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2018</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0" name="Rectangle 67">
              <a:extLst>
                <a:ext uri="{FF2B5EF4-FFF2-40B4-BE49-F238E27FC236}">
                  <a16:creationId xmlns:a16="http://schemas.microsoft.com/office/drawing/2014/main" id="{F7F1AA80-6BE4-B894-0D3C-82E23A280397}"/>
                </a:ext>
              </a:extLst>
            </p:cNvPr>
            <p:cNvSpPr>
              <a:spLocks noChangeArrowheads="1"/>
            </p:cNvSpPr>
            <p:nvPr/>
          </p:nvSpPr>
          <p:spPr bwMode="auto">
            <a:xfrm>
              <a:off x="4374" y="1817"/>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1024</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1" name="Rectangle 68">
              <a:extLst>
                <a:ext uri="{FF2B5EF4-FFF2-40B4-BE49-F238E27FC236}">
                  <a16:creationId xmlns:a16="http://schemas.microsoft.com/office/drawing/2014/main" id="{ED890489-3ADA-F5A8-5311-6C3AB3E587D4}"/>
                </a:ext>
              </a:extLst>
            </p:cNvPr>
            <p:cNvSpPr>
              <a:spLocks noChangeArrowheads="1"/>
            </p:cNvSpPr>
            <p:nvPr/>
          </p:nvSpPr>
          <p:spPr bwMode="auto">
            <a:xfrm>
              <a:off x="2481" y="2025"/>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2019</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2" name="Rectangle 69">
              <a:extLst>
                <a:ext uri="{FF2B5EF4-FFF2-40B4-BE49-F238E27FC236}">
                  <a16:creationId xmlns:a16="http://schemas.microsoft.com/office/drawing/2014/main" id="{05F4C7C6-426C-97C0-5BAD-8785D08EAA8D}"/>
                </a:ext>
              </a:extLst>
            </p:cNvPr>
            <p:cNvSpPr>
              <a:spLocks noChangeArrowheads="1"/>
            </p:cNvSpPr>
            <p:nvPr/>
          </p:nvSpPr>
          <p:spPr bwMode="auto">
            <a:xfrm>
              <a:off x="4412" y="2025"/>
              <a:ext cx="29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788</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3" name="Rectangle 70">
              <a:extLst>
                <a:ext uri="{FF2B5EF4-FFF2-40B4-BE49-F238E27FC236}">
                  <a16:creationId xmlns:a16="http://schemas.microsoft.com/office/drawing/2014/main" id="{E63BAF90-6CD1-46B5-3029-4CAD75DF16A7}"/>
                </a:ext>
              </a:extLst>
            </p:cNvPr>
            <p:cNvSpPr>
              <a:spLocks noChangeArrowheads="1"/>
            </p:cNvSpPr>
            <p:nvPr/>
          </p:nvSpPr>
          <p:spPr bwMode="auto">
            <a:xfrm>
              <a:off x="2481" y="2233"/>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2020</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4" name="Rectangle 71">
              <a:extLst>
                <a:ext uri="{FF2B5EF4-FFF2-40B4-BE49-F238E27FC236}">
                  <a16:creationId xmlns:a16="http://schemas.microsoft.com/office/drawing/2014/main" id="{2655996B-D954-33EC-69F0-298CA561ED5A}"/>
                </a:ext>
              </a:extLst>
            </p:cNvPr>
            <p:cNvSpPr>
              <a:spLocks noChangeArrowheads="1"/>
            </p:cNvSpPr>
            <p:nvPr/>
          </p:nvSpPr>
          <p:spPr bwMode="auto">
            <a:xfrm>
              <a:off x="4412" y="2233"/>
              <a:ext cx="29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662</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5" name="Rectangle 72">
              <a:extLst>
                <a:ext uri="{FF2B5EF4-FFF2-40B4-BE49-F238E27FC236}">
                  <a16:creationId xmlns:a16="http://schemas.microsoft.com/office/drawing/2014/main" id="{951DE357-8BAF-BE44-877B-3614D874F03C}"/>
                </a:ext>
              </a:extLst>
            </p:cNvPr>
            <p:cNvSpPr>
              <a:spLocks noChangeArrowheads="1"/>
            </p:cNvSpPr>
            <p:nvPr/>
          </p:nvSpPr>
          <p:spPr bwMode="auto">
            <a:xfrm>
              <a:off x="2481" y="2440"/>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2021</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6" name="Rectangle 73">
              <a:extLst>
                <a:ext uri="{FF2B5EF4-FFF2-40B4-BE49-F238E27FC236}">
                  <a16:creationId xmlns:a16="http://schemas.microsoft.com/office/drawing/2014/main" id="{D1E4E5E9-E0BC-1A07-8DD5-9FE003B99EE5}"/>
                </a:ext>
              </a:extLst>
            </p:cNvPr>
            <p:cNvSpPr>
              <a:spLocks noChangeArrowheads="1"/>
            </p:cNvSpPr>
            <p:nvPr/>
          </p:nvSpPr>
          <p:spPr bwMode="auto">
            <a:xfrm>
              <a:off x="4412" y="2440"/>
              <a:ext cx="29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636</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7" name="Rectangle 74">
              <a:extLst>
                <a:ext uri="{FF2B5EF4-FFF2-40B4-BE49-F238E27FC236}">
                  <a16:creationId xmlns:a16="http://schemas.microsoft.com/office/drawing/2014/main" id="{B30A2B39-1023-91D9-2099-D710C4D8B920}"/>
                </a:ext>
              </a:extLst>
            </p:cNvPr>
            <p:cNvSpPr>
              <a:spLocks noChangeArrowheads="1"/>
            </p:cNvSpPr>
            <p:nvPr/>
          </p:nvSpPr>
          <p:spPr bwMode="auto">
            <a:xfrm>
              <a:off x="2481" y="2648"/>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2022</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8" name="Rectangle 75">
              <a:extLst>
                <a:ext uri="{FF2B5EF4-FFF2-40B4-BE49-F238E27FC236}">
                  <a16:creationId xmlns:a16="http://schemas.microsoft.com/office/drawing/2014/main" id="{4108D26C-4F24-F234-AD90-4831598828E4}"/>
                </a:ext>
              </a:extLst>
            </p:cNvPr>
            <p:cNvSpPr>
              <a:spLocks noChangeArrowheads="1"/>
            </p:cNvSpPr>
            <p:nvPr/>
          </p:nvSpPr>
          <p:spPr bwMode="auto">
            <a:xfrm>
              <a:off x="4422" y="2648"/>
              <a:ext cx="29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586</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79" name="Rectangle 76">
              <a:extLst>
                <a:ext uri="{FF2B5EF4-FFF2-40B4-BE49-F238E27FC236}">
                  <a16:creationId xmlns:a16="http://schemas.microsoft.com/office/drawing/2014/main" id="{27BA9FA1-C627-545A-8CE3-083C669AA2C1}"/>
                </a:ext>
              </a:extLst>
            </p:cNvPr>
            <p:cNvSpPr>
              <a:spLocks noChangeArrowheads="1"/>
            </p:cNvSpPr>
            <p:nvPr/>
          </p:nvSpPr>
          <p:spPr bwMode="auto">
            <a:xfrm>
              <a:off x="2481" y="2856"/>
              <a:ext cx="36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a:ln>
                    <a:noFill/>
                  </a:ln>
                  <a:solidFill>
                    <a:srgbClr val="000000"/>
                  </a:solidFill>
                  <a:effectLst/>
                  <a:latin typeface="Times New Roman" panose="02020603050405020304" pitchFamily="18" charset="0"/>
                </a:rPr>
                <a:t>2023</a:t>
              </a:r>
              <a:endParaRPr kumimoji="0" lang="it-IT" altLang="it-IT" sz="1800" b="0" i="0" u="none" strike="noStrike" cap="none" normalizeH="0" baseline="0">
                <a:ln>
                  <a:noFill/>
                </a:ln>
                <a:solidFill>
                  <a:schemeClr val="tx1"/>
                </a:solidFill>
                <a:effectLst/>
                <a:latin typeface="Arial" panose="020B0604020202020204" pitchFamily="34" charset="0"/>
              </a:endParaRPr>
            </a:p>
          </p:txBody>
        </p:sp>
        <p:sp>
          <p:nvSpPr>
            <p:cNvPr id="80" name="Rectangle 77">
              <a:extLst>
                <a:ext uri="{FF2B5EF4-FFF2-40B4-BE49-F238E27FC236}">
                  <a16:creationId xmlns:a16="http://schemas.microsoft.com/office/drawing/2014/main" id="{822EC139-55C8-27AE-66DF-BC4F86817D08}"/>
                </a:ext>
              </a:extLst>
            </p:cNvPr>
            <p:cNvSpPr>
              <a:spLocks noChangeArrowheads="1"/>
            </p:cNvSpPr>
            <p:nvPr/>
          </p:nvSpPr>
          <p:spPr bwMode="auto">
            <a:xfrm>
              <a:off x="4422" y="2856"/>
              <a:ext cx="230"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900" b="0" i="0" u="none" strike="noStrike" cap="none" normalizeH="0" baseline="0" dirty="0">
                  <a:ln>
                    <a:noFill/>
                  </a:ln>
                  <a:solidFill>
                    <a:srgbClr val="000000"/>
                  </a:solidFill>
                  <a:effectLst/>
                  <a:latin typeface="Times New Roman" panose="02020603050405020304" pitchFamily="18" charset="0"/>
                </a:rPr>
                <a:t>514</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
          <p:nvSpPr>
            <p:cNvPr id="81" name="Rectangle 78">
              <a:extLst>
                <a:ext uri="{FF2B5EF4-FFF2-40B4-BE49-F238E27FC236}">
                  <a16:creationId xmlns:a16="http://schemas.microsoft.com/office/drawing/2014/main" id="{F8436D1A-4CD2-5FC2-F230-898065B0D2CB}"/>
                </a:ext>
              </a:extLst>
            </p:cNvPr>
            <p:cNvSpPr>
              <a:spLocks noChangeArrowheads="1"/>
            </p:cNvSpPr>
            <p:nvPr/>
          </p:nvSpPr>
          <p:spPr bwMode="auto">
            <a:xfrm>
              <a:off x="1699" y="751"/>
              <a:ext cx="3785" cy="1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2" name="Rectangle 79">
              <a:extLst>
                <a:ext uri="{FF2B5EF4-FFF2-40B4-BE49-F238E27FC236}">
                  <a16:creationId xmlns:a16="http://schemas.microsoft.com/office/drawing/2014/main" id="{60C88AE2-C75C-BB6E-09D9-C97F5DA5CAEB}"/>
                </a:ext>
              </a:extLst>
            </p:cNvPr>
            <p:cNvSpPr>
              <a:spLocks noChangeArrowheads="1"/>
            </p:cNvSpPr>
            <p:nvPr/>
          </p:nvSpPr>
          <p:spPr bwMode="auto">
            <a:xfrm>
              <a:off x="1699" y="958"/>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3" name="Rectangle 80">
              <a:extLst>
                <a:ext uri="{FF2B5EF4-FFF2-40B4-BE49-F238E27FC236}">
                  <a16:creationId xmlns:a16="http://schemas.microsoft.com/office/drawing/2014/main" id="{8FFEE683-8A60-6A94-3B61-5788FB110218}"/>
                </a:ext>
              </a:extLst>
            </p:cNvPr>
            <p:cNvSpPr>
              <a:spLocks noChangeArrowheads="1"/>
            </p:cNvSpPr>
            <p:nvPr/>
          </p:nvSpPr>
          <p:spPr bwMode="auto">
            <a:xfrm>
              <a:off x="1699" y="1166"/>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4" name="Rectangle 81">
              <a:extLst>
                <a:ext uri="{FF2B5EF4-FFF2-40B4-BE49-F238E27FC236}">
                  <a16:creationId xmlns:a16="http://schemas.microsoft.com/office/drawing/2014/main" id="{DBB31D86-F6D7-79CD-D008-6C93FDA663BE}"/>
                </a:ext>
              </a:extLst>
            </p:cNvPr>
            <p:cNvSpPr>
              <a:spLocks noChangeArrowheads="1"/>
            </p:cNvSpPr>
            <p:nvPr/>
          </p:nvSpPr>
          <p:spPr bwMode="auto">
            <a:xfrm>
              <a:off x="1699" y="1374"/>
              <a:ext cx="3785" cy="1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5" name="Rectangle 82">
              <a:extLst>
                <a:ext uri="{FF2B5EF4-FFF2-40B4-BE49-F238E27FC236}">
                  <a16:creationId xmlns:a16="http://schemas.microsoft.com/office/drawing/2014/main" id="{BF9B4C6E-CF0A-E0AD-DEB2-32A14285F57C}"/>
                </a:ext>
              </a:extLst>
            </p:cNvPr>
            <p:cNvSpPr>
              <a:spLocks noChangeArrowheads="1"/>
            </p:cNvSpPr>
            <p:nvPr/>
          </p:nvSpPr>
          <p:spPr bwMode="auto">
            <a:xfrm>
              <a:off x="1699" y="1581"/>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6" name="Rectangle 83">
              <a:extLst>
                <a:ext uri="{FF2B5EF4-FFF2-40B4-BE49-F238E27FC236}">
                  <a16:creationId xmlns:a16="http://schemas.microsoft.com/office/drawing/2014/main" id="{5F5F2844-5DED-B10D-C0F7-576A33FFBA8E}"/>
                </a:ext>
              </a:extLst>
            </p:cNvPr>
            <p:cNvSpPr>
              <a:spLocks noChangeArrowheads="1"/>
            </p:cNvSpPr>
            <p:nvPr/>
          </p:nvSpPr>
          <p:spPr bwMode="auto">
            <a:xfrm>
              <a:off x="1699" y="1789"/>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7" name="Rectangle 84">
              <a:extLst>
                <a:ext uri="{FF2B5EF4-FFF2-40B4-BE49-F238E27FC236}">
                  <a16:creationId xmlns:a16="http://schemas.microsoft.com/office/drawing/2014/main" id="{BCC5C78E-35FD-DCB8-6D8E-DE62BEDB2ED8}"/>
                </a:ext>
              </a:extLst>
            </p:cNvPr>
            <p:cNvSpPr>
              <a:spLocks noChangeArrowheads="1"/>
            </p:cNvSpPr>
            <p:nvPr/>
          </p:nvSpPr>
          <p:spPr bwMode="auto">
            <a:xfrm>
              <a:off x="1699" y="1997"/>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8" name="Rectangle 85">
              <a:extLst>
                <a:ext uri="{FF2B5EF4-FFF2-40B4-BE49-F238E27FC236}">
                  <a16:creationId xmlns:a16="http://schemas.microsoft.com/office/drawing/2014/main" id="{91849E5D-D86B-EF50-87D2-93151486F37F}"/>
                </a:ext>
              </a:extLst>
            </p:cNvPr>
            <p:cNvSpPr>
              <a:spLocks noChangeArrowheads="1"/>
            </p:cNvSpPr>
            <p:nvPr/>
          </p:nvSpPr>
          <p:spPr bwMode="auto">
            <a:xfrm>
              <a:off x="1699" y="2204"/>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9" name="Rectangle 86">
              <a:extLst>
                <a:ext uri="{FF2B5EF4-FFF2-40B4-BE49-F238E27FC236}">
                  <a16:creationId xmlns:a16="http://schemas.microsoft.com/office/drawing/2014/main" id="{2BE71D69-F685-C7C8-1B73-92892C69E4F1}"/>
                </a:ext>
              </a:extLst>
            </p:cNvPr>
            <p:cNvSpPr>
              <a:spLocks noChangeArrowheads="1"/>
            </p:cNvSpPr>
            <p:nvPr/>
          </p:nvSpPr>
          <p:spPr bwMode="auto">
            <a:xfrm>
              <a:off x="1699" y="2412"/>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0" name="Rectangle 87">
              <a:extLst>
                <a:ext uri="{FF2B5EF4-FFF2-40B4-BE49-F238E27FC236}">
                  <a16:creationId xmlns:a16="http://schemas.microsoft.com/office/drawing/2014/main" id="{DF7CFC21-DAAE-75E3-E79F-FF288F56544E}"/>
                </a:ext>
              </a:extLst>
            </p:cNvPr>
            <p:cNvSpPr>
              <a:spLocks noChangeArrowheads="1"/>
            </p:cNvSpPr>
            <p:nvPr/>
          </p:nvSpPr>
          <p:spPr bwMode="auto">
            <a:xfrm>
              <a:off x="1699" y="2620"/>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1" name="Rectangle 88">
              <a:extLst>
                <a:ext uri="{FF2B5EF4-FFF2-40B4-BE49-F238E27FC236}">
                  <a16:creationId xmlns:a16="http://schemas.microsoft.com/office/drawing/2014/main" id="{EED8DE50-56A8-5596-CFC4-0A47D20A402B}"/>
                </a:ext>
              </a:extLst>
            </p:cNvPr>
            <p:cNvSpPr>
              <a:spLocks noChangeArrowheads="1"/>
            </p:cNvSpPr>
            <p:nvPr/>
          </p:nvSpPr>
          <p:spPr bwMode="auto">
            <a:xfrm>
              <a:off x="1699" y="2827"/>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2" name="Rectangle 89">
              <a:extLst>
                <a:ext uri="{FF2B5EF4-FFF2-40B4-BE49-F238E27FC236}">
                  <a16:creationId xmlns:a16="http://schemas.microsoft.com/office/drawing/2014/main" id="{BF43DE67-5BE3-1459-DB1A-E0C9A7D5F108}"/>
                </a:ext>
              </a:extLst>
            </p:cNvPr>
            <p:cNvSpPr>
              <a:spLocks noChangeArrowheads="1"/>
            </p:cNvSpPr>
            <p:nvPr/>
          </p:nvSpPr>
          <p:spPr bwMode="auto">
            <a:xfrm>
              <a:off x="1679" y="760"/>
              <a:ext cx="20" cy="229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3" name="Rectangle 90">
              <a:extLst>
                <a:ext uri="{FF2B5EF4-FFF2-40B4-BE49-F238E27FC236}">
                  <a16:creationId xmlns:a16="http://schemas.microsoft.com/office/drawing/2014/main" id="{AD2697B4-93AC-05A5-5694-70A32B778D36}"/>
                </a:ext>
              </a:extLst>
            </p:cNvPr>
            <p:cNvSpPr>
              <a:spLocks noChangeArrowheads="1"/>
            </p:cNvSpPr>
            <p:nvPr/>
          </p:nvSpPr>
          <p:spPr bwMode="auto">
            <a:xfrm>
              <a:off x="3572" y="769"/>
              <a:ext cx="19" cy="228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4" name="Rectangle 91">
              <a:extLst>
                <a:ext uri="{FF2B5EF4-FFF2-40B4-BE49-F238E27FC236}">
                  <a16:creationId xmlns:a16="http://schemas.microsoft.com/office/drawing/2014/main" id="{06043524-A321-297C-042E-F0DB9320AF8E}"/>
                </a:ext>
              </a:extLst>
            </p:cNvPr>
            <p:cNvSpPr>
              <a:spLocks noChangeArrowheads="1"/>
            </p:cNvSpPr>
            <p:nvPr/>
          </p:nvSpPr>
          <p:spPr bwMode="auto">
            <a:xfrm>
              <a:off x="1699" y="3035"/>
              <a:ext cx="3785"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5" name="Rectangle 92">
              <a:extLst>
                <a:ext uri="{FF2B5EF4-FFF2-40B4-BE49-F238E27FC236}">
                  <a16:creationId xmlns:a16="http://schemas.microsoft.com/office/drawing/2014/main" id="{B30B048A-F22D-73D9-08A1-8CD8E5E3A81B}"/>
                </a:ext>
              </a:extLst>
            </p:cNvPr>
            <p:cNvSpPr>
              <a:spLocks noChangeArrowheads="1"/>
            </p:cNvSpPr>
            <p:nvPr/>
          </p:nvSpPr>
          <p:spPr bwMode="auto">
            <a:xfrm>
              <a:off x="5465" y="769"/>
              <a:ext cx="19" cy="228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6" name="Line 93">
              <a:extLst>
                <a:ext uri="{FF2B5EF4-FFF2-40B4-BE49-F238E27FC236}">
                  <a16:creationId xmlns:a16="http://schemas.microsoft.com/office/drawing/2014/main" id="{971E4919-A64D-5606-F48A-00C4CC617412}"/>
                </a:ext>
              </a:extLst>
            </p:cNvPr>
            <p:cNvSpPr>
              <a:spLocks noChangeShapeType="1"/>
            </p:cNvSpPr>
            <p:nvPr/>
          </p:nvSpPr>
          <p:spPr bwMode="auto">
            <a:xfrm>
              <a:off x="1689" y="305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7" name="Rectangle 94">
              <a:extLst>
                <a:ext uri="{FF2B5EF4-FFF2-40B4-BE49-F238E27FC236}">
                  <a16:creationId xmlns:a16="http://schemas.microsoft.com/office/drawing/2014/main" id="{63C280D2-13E3-F6B3-3434-3ED73F0832ED}"/>
                </a:ext>
              </a:extLst>
            </p:cNvPr>
            <p:cNvSpPr>
              <a:spLocks noChangeArrowheads="1"/>
            </p:cNvSpPr>
            <p:nvPr/>
          </p:nvSpPr>
          <p:spPr bwMode="auto">
            <a:xfrm>
              <a:off x="1689" y="3054"/>
              <a:ext cx="10" cy="9"/>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8" name="Line 95">
              <a:extLst>
                <a:ext uri="{FF2B5EF4-FFF2-40B4-BE49-F238E27FC236}">
                  <a16:creationId xmlns:a16="http://schemas.microsoft.com/office/drawing/2014/main" id="{D75EE845-8DD8-78F9-5B83-6FE7EFA3246D}"/>
                </a:ext>
              </a:extLst>
            </p:cNvPr>
            <p:cNvSpPr>
              <a:spLocks noChangeShapeType="1"/>
            </p:cNvSpPr>
            <p:nvPr/>
          </p:nvSpPr>
          <p:spPr bwMode="auto">
            <a:xfrm>
              <a:off x="3582" y="305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9" name="Rectangle 96">
              <a:extLst>
                <a:ext uri="{FF2B5EF4-FFF2-40B4-BE49-F238E27FC236}">
                  <a16:creationId xmlns:a16="http://schemas.microsoft.com/office/drawing/2014/main" id="{98160625-F57E-8F1A-0442-F06031F9731B}"/>
                </a:ext>
              </a:extLst>
            </p:cNvPr>
            <p:cNvSpPr>
              <a:spLocks noChangeArrowheads="1"/>
            </p:cNvSpPr>
            <p:nvPr/>
          </p:nvSpPr>
          <p:spPr bwMode="auto">
            <a:xfrm>
              <a:off x="3582" y="3054"/>
              <a:ext cx="9" cy="9"/>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00" name="Line 97">
              <a:extLst>
                <a:ext uri="{FF2B5EF4-FFF2-40B4-BE49-F238E27FC236}">
                  <a16:creationId xmlns:a16="http://schemas.microsoft.com/office/drawing/2014/main" id="{D127CFE2-DE2C-BFCD-BA10-D57BC2888AB4}"/>
                </a:ext>
              </a:extLst>
            </p:cNvPr>
            <p:cNvSpPr>
              <a:spLocks noChangeShapeType="1"/>
            </p:cNvSpPr>
            <p:nvPr/>
          </p:nvSpPr>
          <p:spPr bwMode="auto">
            <a:xfrm>
              <a:off x="5474" y="305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1" name="Rectangle 98">
              <a:extLst>
                <a:ext uri="{FF2B5EF4-FFF2-40B4-BE49-F238E27FC236}">
                  <a16:creationId xmlns:a16="http://schemas.microsoft.com/office/drawing/2014/main" id="{6CA2031A-017C-3257-10B1-5E0B937FB524}"/>
                </a:ext>
              </a:extLst>
            </p:cNvPr>
            <p:cNvSpPr>
              <a:spLocks noChangeArrowheads="1"/>
            </p:cNvSpPr>
            <p:nvPr/>
          </p:nvSpPr>
          <p:spPr bwMode="auto">
            <a:xfrm>
              <a:off x="5474" y="3054"/>
              <a:ext cx="10" cy="9"/>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02" name="Line 99">
              <a:extLst>
                <a:ext uri="{FF2B5EF4-FFF2-40B4-BE49-F238E27FC236}">
                  <a16:creationId xmlns:a16="http://schemas.microsoft.com/office/drawing/2014/main" id="{3367A9E3-9A9B-FACC-BC4A-926F92D9E31F}"/>
                </a:ext>
              </a:extLst>
            </p:cNvPr>
            <p:cNvSpPr>
              <a:spLocks noChangeShapeType="1"/>
            </p:cNvSpPr>
            <p:nvPr/>
          </p:nvSpPr>
          <p:spPr bwMode="auto">
            <a:xfrm>
              <a:off x="5484" y="76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3" name="Rectangle 100">
              <a:extLst>
                <a:ext uri="{FF2B5EF4-FFF2-40B4-BE49-F238E27FC236}">
                  <a16:creationId xmlns:a16="http://schemas.microsoft.com/office/drawing/2014/main" id="{352698A8-44DC-3478-CC58-0614B335E1C1}"/>
                </a:ext>
              </a:extLst>
            </p:cNvPr>
            <p:cNvSpPr>
              <a:spLocks noChangeArrowheads="1"/>
            </p:cNvSpPr>
            <p:nvPr/>
          </p:nvSpPr>
          <p:spPr bwMode="auto">
            <a:xfrm>
              <a:off x="5484" y="760"/>
              <a:ext cx="10" cy="9"/>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04" name="Line 101">
              <a:extLst>
                <a:ext uri="{FF2B5EF4-FFF2-40B4-BE49-F238E27FC236}">
                  <a16:creationId xmlns:a16="http://schemas.microsoft.com/office/drawing/2014/main" id="{B62CA930-2681-C8B7-2184-70579A343B97}"/>
                </a:ext>
              </a:extLst>
            </p:cNvPr>
            <p:cNvSpPr>
              <a:spLocks noChangeShapeType="1"/>
            </p:cNvSpPr>
            <p:nvPr/>
          </p:nvSpPr>
          <p:spPr bwMode="auto">
            <a:xfrm>
              <a:off x="5484" y="968"/>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5" name="Rectangle 102">
              <a:extLst>
                <a:ext uri="{FF2B5EF4-FFF2-40B4-BE49-F238E27FC236}">
                  <a16:creationId xmlns:a16="http://schemas.microsoft.com/office/drawing/2014/main" id="{B665F6B9-2CB1-03DB-C91E-33A37EF7121F}"/>
                </a:ext>
              </a:extLst>
            </p:cNvPr>
            <p:cNvSpPr>
              <a:spLocks noChangeArrowheads="1"/>
            </p:cNvSpPr>
            <p:nvPr/>
          </p:nvSpPr>
          <p:spPr bwMode="auto">
            <a:xfrm>
              <a:off x="5484" y="968"/>
              <a:ext cx="10" cy="9"/>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06" name="Line 103">
              <a:extLst>
                <a:ext uri="{FF2B5EF4-FFF2-40B4-BE49-F238E27FC236}">
                  <a16:creationId xmlns:a16="http://schemas.microsoft.com/office/drawing/2014/main" id="{532C0F30-71AD-50DC-9E77-14153A2687C2}"/>
                </a:ext>
              </a:extLst>
            </p:cNvPr>
            <p:cNvSpPr>
              <a:spLocks noChangeShapeType="1"/>
            </p:cNvSpPr>
            <p:nvPr/>
          </p:nvSpPr>
          <p:spPr bwMode="auto">
            <a:xfrm>
              <a:off x="5484" y="117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7" name="Rectangle 104">
              <a:extLst>
                <a:ext uri="{FF2B5EF4-FFF2-40B4-BE49-F238E27FC236}">
                  <a16:creationId xmlns:a16="http://schemas.microsoft.com/office/drawing/2014/main" id="{6A439C1D-D1BD-CE7B-6750-7CB05C26B860}"/>
                </a:ext>
              </a:extLst>
            </p:cNvPr>
            <p:cNvSpPr>
              <a:spLocks noChangeArrowheads="1"/>
            </p:cNvSpPr>
            <p:nvPr/>
          </p:nvSpPr>
          <p:spPr bwMode="auto">
            <a:xfrm>
              <a:off x="5484" y="1175"/>
              <a:ext cx="10" cy="1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08" name="Line 105">
              <a:extLst>
                <a:ext uri="{FF2B5EF4-FFF2-40B4-BE49-F238E27FC236}">
                  <a16:creationId xmlns:a16="http://schemas.microsoft.com/office/drawing/2014/main" id="{0F79546D-21BA-A624-2A8C-A1239FC62CF0}"/>
                </a:ext>
              </a:extLst>
            </p:cNvPr>
            <p:cNvSpPr>
              <a:spLocks noChangeShapeType="1"/>
            </p:cNvSpPr>
            <p:nvPr/>
          </p:nvSpPr>
          <p:spPr bwMode="auto">
            <a:xfrm>
              <a:off x="5484" y="138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9" name="Rectangle 106">
              <a:extLst>
                <a:ext uri="{FF2B5EF4-FFF2-40B4-BE49-F238E27FC236}">
                  <a16:creationId xmlns:a16="http://schemas.microsoft.com/office/drawing/2014/main" id="{E06A30BF-387A-7EB9-C9D9-6E9EC0C64DD1}"/>
                </a:ext>
              </a:extLst>
            </p:cNvPr>
            <p:cNvSpPr>
              <a:spLocks noChangeArrowheads="1"/>
            </p:cNvSpPr>
            <p:nvPr/>
          </p:nvSpPr>
          <p:spPr bwMode="auto">
            <a:xfrm>
              <a:off x="5484" y="1383"/>
              <a:ext cx="10" cy="9"/>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10" name="Line 107">
              <a:extLst>
                <a:ext uri="{FF2B5EF4-FFF2-40B4-BE49-F238E27FC236}">
                  <a16:creationId xmlns:a16="http://schemas.microsoft.com/office/drawing/2014/main" id="{BC911539-CB3C-E5DE-F4F2-415EBBB514C1}"/>
                </a:ext>
              </a:extLst>
            </p:cNvPr>
            <p:cNvSpPr>
              <a:spLocks noChangeShapeType="1"/>
            </p:cNvSpPr>
            <p:nvPr/>
          </p:nvSpPr>
          <p:spPr bwMode="auto">
            <a:xfrm>
              <a:off x="5484" y="1591"/>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1" name="Rectangle 108">
              <a:extLst>
                <a:ext uri="{FF2B5EF4-FFF2-40B4-BE49-F238E27FC236}">
                  <a16:creationId xmlns:a16="http://schemas.microsoft.com/office/drawing/2014/main" id="{6A474252-A0B5-93C6-9875-4B41FA8C6807}"/>
                </a:ext>
              </a:extLst>
            </p:cNvPr>
            <p:cNvSpPr>
              <a:spLocks noChangeArrowheads="1"/>
            </p:cNvSpPr>
            <p:nvPr/>
          </p:nvSpPr>
          <p:spPr bwMode="auto">
            <a:xfrm>
              <a:off x="5484" y="1591"/>
              <a:ext cx="10" cy="9"/>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12" name="Line 109">
              <a:extLst>
                <a:ext uri="{FF2B5EF4-FFF2-40B4-BE49-F238E27FC236}">
                  <a16:creationId xmlns:a16="http://schemas.microsoft.com/office/drawing/2014/main" id="{C0B27E9F-99E7-3A42-C093-29FBFDC5A3F4}"/>
                </a:ext>
              </a:extLst>
            </p:cNvPr>
            <p:cNvSpPr>
              <a:spLocks noChangeShapeType="1"/>
            </p:cNvSpPr>
            <p:nvPr/>
          </p:nvSpPr>
          <p:spPr bwMode="auto">
            <a:xfrm>
              <a:off x="5484" y="1798"/>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3" name="Rectangle 110">
              <a:extLst>
                <a:ext uri="{FF2B5EF4-FFF2-40B4-BE49-F238E27FC236}">
                  <a16:creationId xmlns:a16="http://schemas.microsoft.com/office/drawing/2014/main" id="{F4A0B790-0741-3BA5-A1EE-9298339A123F}"/>
                </a:ext>
              </a:extLst>
            </p:cNvPr>
            <p:cNvSpPr>
              <a:spLocks noChangeArrowheads="1"/>
            </p:cNvSpPr>
            <p:nvPr/>
          </p:nvSpPr>
          <p:spPr bwMode="auto">
            <a:xfrm>
              <a:off x="5484" y="1798"/>
              <a:ext cx="10" cy="1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14" name="Line 111">
              <a:extLst>
                <a:ext uri="{FF2B5EF4-FFF2-40B4-BE49-F238E27FC236}">
                  <a16:creationId xmlns:a16="http://schemas.microsoft.com/office/drawing/2014/main" id="{0064E98E-50FF-F693-4B61-09D8BE41A67E}"/>
                </a:ext>
              </a:extLst>
            </p:cNvPr>
            <p:cNvSpPr>
              <a:spLocks noChangeShapeType="1"/>
            </p:cNvSpPr>
            <p:nvPr/>
          </p:nvSpPr>
          <p:spPr bwMode="auto">
            <a:xfrm>
              <a:off x="5484" y="2006"/>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5" name="Rectangle 112">
              <a:extLst>
                <a:ext uri="{FF2B5EF4-FFF2-40B4-BE49-F238E27FC236}">
                  <a16:creationId xmlns:a16="http://schemas.microsoft.com/office/drawing/2014/main" id="{A2007ED2-F74B-14C2-4270-8ECBFB1807F7}"/>
                </a:ext>
              </a:extLst>
            </p:cNvPr>
            <p:cNvSpPr>
              <a:spLocks noChangeArrowheads="1"/>
            </p:cNvSpPr>
            <p:nvPr/>
          </p:nvSpPr>
          <p:spPr bwMode="auto">
            <a:xfrm>
              <a:off x="5484" y="2006"/>
              <a:ext cx="10" cy="1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16" name="Line 113">
              <a:extLst>
                <a:ext uri="{FF2B5EF4-FFF2-40B4-BE49-F238E27FC236}">
                  <a16:creationId xmlns:a16="http://schemas.microsoft.com/office/drawing/2014/main" id="{88AF2650-EDF4-4642-EBBF-18CE6CA50F2F}"/>
                </a:ext>
              </a:extLst>
            </p:cNvPr>
            <p:cNvSpPr>
              <a:spLocks noChangeShapeType="1"/>
            </p:cNvSpPr>
            <p:nvPr/>
          </p:nvSpPr>
          <p:spPr bwMode="auto">
            <a:xfrm>
              <a:off x="5484" y="221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7" name="Rectangle 114">
              <a:extLst>
                <a:ext uri="{FF2B5EF4-FFF2-40B4-BE49-F238E27FC236}">
                  <a16:creationId xmlns:a16="http://schemas.microsoft.com/office/drawing/2014/main" id="{56B3C22C-8ADE-42F2-027C-2EAE1FD41697}"/>
                </a:ext>
              </a:extLst>
            </p:cNvPr>
            <p:cNvSpPr>
              <a:spLocks noChangeArrowheads="1"/>
            </p:cNvSpPr>
            <p:nvPr/>
          </p:nvSpPr>
          <p:spPr bwMode="auto">
            <a:xfrm>
              <a:off x="5484" y="2214"/>
              <a:ext cx="10" cy="9"/>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18" name="Line 115">
              <a:extLst>
                <a:ext uri="{FF2B5EF4-FFF2-40B4-BE49-F238E27FC236}">
                  <a16:creationId xmlns:a16="http://schemas.microsoft.com/office/drawing/2014/main" id="{85DB3F2F-AF3D-B8FE-6090-A77D7F320FFA}"/>
                </a:ext>
              </a:extLst>
            </p:cNvPr>
            <p:cNvSpPr>
              <a:spLocks noChangeShapeType="1"/>
            </p:cNvSpPr>
            <p:nvPr/>
          </p:nvSpPr>
          <p:spPr bwMode="auto">
            <a:xfrm>
              <a:off x="5484" y="2421"/>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9" name="Rectangle 116">
              <a:extLst>
                <a:ext uri="{FF2B5EF4-FFF2-40B4-BE49-F238E27FC236}">
                  <a16:creationId xmlns:a16="http://schemas.microsoft.com/office/drawing/2014/main" id="{86289162-135E-2A25-DB9F-E4B5A983546A}"/>
                </a:ext>
              </a:extLst>
            </p:cNvPr>
            <p:cNvSpPr>
              <a:spLocks noChangeArrowheads="1"/>
            </p:cNvSpPr>
            <p:nvPr/>
          </p:nvSpPr>
          <p:spPr bwMode="auto">
            <a:xfrm>
              <a:off x="5484" y="2421"/>
              <a:ext cx="10" cy="1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20" name="Line 117">
              <a:extLst>
                <a:ext uri="{FF2B5EF4-FFF2-40B4-BE49-F238E27FC236}">
                  <a16:creationId xmlns:a16="http://schemas.microsoft.com/office/drawing/2014/main" id="{B2385329-1015-7083-063C-E7EBAA3E1BF1}"/>
                </a:ext>
              </a:extLst>
            </p:cNvPr>
            <p:cNvSpPr>
              <a:spLocks noChangeShapeType="1"/>
            </p:cNvSpPr>
            <p:nvPr/>
          </p:nvSpPr>
          <p:spPr bwMode="auto">
            <a:xfrm>
              <a:off x="5484" y="262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21" name="Rectangle 118">
              <a:extLst>
                <a:ext uri="{FF2B5EF4-FFF2-40B4-BE49-F238E27FC236}">
                  <a16:creationId xmlns:a16="http://schemas.microsoft.com/office/drawing/2014/main" id="{796E2122-C34C-AF67-DCED-737897403381}"/>
                </a:ext>
              </a:extLst>
            </p:cNvPr>
            <p:cNvSpPr>
              <a:spLocks noChangeArrowheads="1"/>
            </p:cNvSpPr>
            <p:nvPr/>
          </p:nvSpPr>
          <p:spPr bwMode="auto">
            <a:xfrm>
              <a:off x="5484" y="2629"/>
              <a:ext cx="10" cy="1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22" name="Line 119">
              <a:extLst>
                <a:ext uri="{FF2B5EF4-FFF2-40B4-BE49-F238E27FC236}">
                  <a16:creationId xmlns:a16="http://schemas.microsoft.com/office/drawing/2014/main" id="{A1774968-90BB-2AEA-AEFF-9B271F6ADEC8}"/>
                </a:ext>
              </a:extLst>
            </p:cNvPr>
            <p:cNvSpPr>
              <a:spLocks noChangeShapeType="1"/>
            </p:cNvSpPr>
            <p:nvPr/>
          </p:nvSpPr>
          <p:spPr bwMode="auto">
            <a:xfrm>
              <a:off x="5484" y="2837"/>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23" name="Rectangle 120">
              <a:extLst>
                <a:ext uri="{FF2B5EF4-FFF2-40B4-BE49-F238E27FC236}">
                  <a16:creationId xmlns:a16="http://schemas.microsoft.com/office/drawing/2014/main" id="{98EA9774-A53B-F1F4-1A10-31B961394E12}"/>
                </a:ext>
              </a:extLst>
            </p:cNvPr>
            <p:cNvSpPr>
              <a:spLocks noChangeArrowheads="1"/>
            </p:cNvSpPr>
            <p:nvPr/>
          </p:nvSpPr>
          <p:spPr bwMode="auto">
            <a:xfrm>
              <a:off x="5484" y="2837"/>
              <a:ext cx="10" cy="9"/>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24" name="Line 121">
              <a:extLst>
                <a:ext uri="{FF2B5EF4-FFF2-40B4-BE49-F238E27FC236}">
                  <a16:creationId xmlns:a16="http://schemas.microsoft.com/office/drawing/2014/main" id="{399DA1D9-D512-E8DD-D8DD-37DFBF5E592F}"/>
                </a:ext>
              </a:extLst>
            </p:cNvPr>
            <p:cNvSpPr>
              <a:spLocks noChangeShapeType="1"/>
            </p:cNvSpPr>
            <p:nvPr/>
          </p:nvSpPr>
          <p:spPr bwMode="auto">
            <a:xfrm>
              <a:off x="5484" y="304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25" name="Rectangle 122">
              <a:extLst>
                <a:ext uri="{FF2B5EF4-FFF2-40B4-BE49-F238E27FC236}">
                  <a16:creationId xmlns:a16="http://schemas.microsoft.com/office/drawing/2014/main" id="{D7ABFD05-64E2-7F1B-B14C-13597275496B}"/>
                </a:ext>
              </a:extLst>
            </p:cNvPr>
            <p:cNvSpPr>
              <a:spLocks noChangeArrowheads="1"/>
            </p:cNvSpPr>
            <p:nvPr/>
          </p:nvSpPr>
          <p:spPr bwMode="auto">
            <a:xfrm>
              <a:off x="5484" y="3044"/>
              <a:ext cx="10" cy="10"/>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grpSp>
    </p:spTree>
    <p:extLst>
      <p:ext uri="{BB962C8B-B14F-4D97-AF65-F5344CB8AC3E}">
        <p14:creationId xmlns:p14="http://schemas.microsoft.com/office/powerpoint/2010/main" val="2041699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p:cNvPicPr>
            <a:picLocks noChangeAspect="1"/>
          </p:cNvPicPr>
          <p:nvPr/>
        </p:nvPicPr>
        <p:blipFill>
          <a:blip r:embed="rId2"/>
          <a:stretch>
            <a:fillRect/>
          </a:stretch>
        </p:blipFill>
        <p:spPr>
          <a:xfrm>
            <a:off x="1280208" y="2263140"/>
            <a:ext cx="9919287" cy="1904047"/>
          </a:xfrm>
          <a:prstGeom prst="rect">
            <a:avLst/>
          </a:prstGeom>
        </p:spPr>
      </p:pic>
    </p:spTree>
    <p:extLst>
      <p:ext uri="{BB962C8B-B14F-4D97-AF65-F5344CB8AC3E}">
        <p14:creationId xmlns:p14="http://schemas.microsoft.com/office/powerpoint/2010/main" val="1726545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p:cNvSpPr txBox="1"/>
          <p:nvPr/>
        </p:nvSpPr>
        <p:spPr>
          <a:xfrm>
            <a:off x="622300" y="774700"/>
            <a:ext cx="11125200" cy="5693866"/>
          </a:xfrm>
          <a:prstGeom prst="rect">
            <a:avLst/>
          </a:prstGeom>
          <a:noFill/>
        </p:spPr>
        <p:txBody>
          <a:bodyPr wrap="square" rtlCol="0">
            <a:spAutoFit/>
          </a:bodyPr>
          <a:lstStyle/>
          <a:p>
            <a:pPr algn="just"/>
            <a:r>
              <a:rPr lang="it-IT" sz="2000" b="1" dirty="0"/>
              <a:t>1. PREMESSA</a:t>
            </a:r>
          </a:p>
          <a:p>
            <a:pPr algn="just"/>
            <a:endParaRPr lang="it-IT" dirty="0"/>
          </a:p>
          <a:p>
            <a:pPr algn="just"/>
            <a:r>
              <a:rPr lang="it-IT" dirty="0"/>
              <a:t>Riferimenti normativi:</a:t>
            </a:r>
          </a:p>
          <a:p>
            <a:pPr algn="just"/>
            <a:endParaRPr lang="it-IT" dirty="0"/>
          </a:p>
          <a:p>
            <a:pPr marL="342900" indent="-342900" algn="just">
              <a:buFont typeface="Arial" panose="020B0604020202020204" pitchFamily="34" charset="0"/>
              <a:buChar char="•"/>
            </a:pPr>
            <a:r>
              <a:rPr lang="it-IT" dirty="0"/>
              <a:t>la Legge Regionale della Lombardia n. 16 del 8 luglio 2016 “Disciplina regionale dei servizi abitativi”, e </a:t>
            </a:r>
            <a:r>
              <a:rPr lang="it-IT" dirty="0" err="1"/>
              <a:t>s.m.i.</a:t>
            </a:r>
            <a:r>
              <a:rPr lang="it-IT" dirty="0"/>
              <a:t>  (nel seguito «Legge»);</a:t>
            </a:r>
          </a:p>
          <a:p>
            <a:pPr marL="342900" indent="-342900" algn="just">
              <a:buFont typeface="Arial" panose="020B0604020202020204" pitchFamily="34" charset="0"/>
              <a:buChar char="•"/>
            </a:pPr>
            <a:r>
              <a:rPr lang="it-IT" dirty="0"/>
              <a:t>il Regolamento Regionale n. 4 del 4 agosto 2017, e </a:t>
            </a:r>
            <a:r>
              <a:rPr lang="it-IT" dirty="0" err="1"/>
              <a:t>s.m.i.</a:t>
            </a:r>
            <a:r>
              <a:rPr lang="it-IT" dirty="0"/>
              <a:t> (nel seguito “Regolamento”); </a:t>
            </a:r>
          </a:p>
          <a:p>
            <a:pPr marL="342900" indent="-342900" algn="just">
              <a:buFont typeface="Arial" panose="020B0604020202020204" pitchFamily="34" charset="0"/>
              <a:buChar char="•"/>
            </a:pPr>
            <a:r>
              <a:rPr lang="it-IT" dirty="0"/>
              <a:t>Deliberazione della Giunta Regione Lombardia n. XI/6101 del 14/03/2022 (relativamente ai SAT);</a:t>
            </a:r>
          </a:p>
          <a:p>
            <a:pPr marL="342900" indent="-342900" algn="just">
              <a:buFont typeface="Arial" panose="020B0604020202020204" pitchFamily="34" charset="0"/>
              <a:buChar char="•"/>
            </a:pPr>
            <a:r>
              <a:rPr lang="it-IT" dirty="0"/>
              <a:t>Comunicato regionale n. 45 del 2 aprile 2019 “Indicazioni operative in ordine alla programmazione dell’offerta abitativa pubblica e sociale a seguito dell’approvazione del R.R. n. 3/2019”.</a:t>
            </a:r>
          </a:p>
          <a:p>
            <a:pPr algn="just"/>
            <a:endParaRPr lang="it-IT" dirty="0"/>
          </a:p>
          <a:p>
            <a:pPr algn="just"/>
            <a:r>
              <a:rPr lang="it-IT" dirty="0"/>
              <a:t>Termini:</a:t>
            </a:r>
          </a:p>
          <a:p>
            <a:pPr algn="just"/>
            <a:endParaRPr lang="it-IT" dirty="0"/>
          </a:p>
          <a:p>
            <a:pPr marL="342900" indent="-342900" algn="just">
              <a:buFont typeface="Arial" panose="020B0604020202020204" pitchFamily="34" charset="0"/>
              <a:buChar char="•"/>
            </a:pPr>
            <a:r>
              <a:rPr lang="it-IT" dirty="0"/>
              <a:t>l’approvazione del Piano annuale (così come l’approvazione del Piano triennale) è prevista entro il termine ordinatorio del 31 dicembre  dell’anno solare precedente a quello oggetto di programmazione (per il triennale si fa riferimento alla prima annualità del triennio).</a:t>
            </a:r>
          </a:p>
          <a:p>
            <a:pPr algn="just"/>
            <a:endParaRPr lang="it-IT" dirty="0"/>
          </a:p>
          <a:p>
            <a:pPr algn="just"/>
            <a:r>
              <a:rPr lang="it-IT" dirty="0"/>
              <a:t>Per la Città di Milano il Piano annuale (come il triennale) è approvato dal Comune di Milano, sentita l’ALER territorialmente competente. </a:t>
            </a:r>
          </a:p>
          <a:p>
            <a:pPr algn="just"/>
            <a:endParaRPr lang="it-IT" sz="2000" dirty="0"/>
          </a:p>
        </p:txBody>
      </p:sp>
    </p:spTree>
    <p:extLst>
      <p:ext uri="{BB962C8B-B14F-4D97-AF65-F5344CB8AC3E}">
        <p14:creationId xmlns:p14="http://schemas.microsoft.com/office/powerpoint/2010/main" val="2524678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63879" y="475989"/>
            <a:ext cx="10004121" cy="1478071"/>
          </a:xfrm>
        </p:spPr>
        <p:txBody>
          <a:bodyPr>
            <a:normAutofit/>
          </a:bodyPr>
          <a:lstStyle/>
          <a:p>
            <a:pPr algn="l"/>
            <a:r>
              <a:rPr lang="it-IT" sz="1400" dirty="0"/>
              <a:t>Direzione Casa</a:t>
            </a:r>
            <a:br>
              <a:rPr lang="it-IT" sz="1400" dirty="0"/>
            </a:br>
            <a:r>
              <a:rPr lang="it-IT" sz="1400" dirty="0"/>
              <a:t>Area Assegnazione Alloggi ERP</a:t>
            </a:r>
          </a:p>
        </p:txBody>
      </p:sp>
      <p:sp>
        <p:nvSpPr>
          <p:cNvPr id="3" name="Sottotitolo 2"/>
          <p:cNvSpPr>
            <a:spLocks noGrp="1"/>
          </p:cNvSpPr>
          <p:nvPr>
            <p:ph type="subTitle" idx="1"/>
          </p:nvPr>
        </p:nvSpPr>
        <p:spPr>
          <a:xfrm>
            <a:off x="1394299" y="3091773"/>
            <a:ext cx="9844508" cy="1655762"/>
          </a:xfrm>
        </p:spPr>
        <p:txBody>
          <a:bodyPr>
            <a:normAutofit/>
          </a:bodyPr>
          <a:lstStyle/>
          <a:p>
            <a:r>
              <a:rPr lang="it-IT" sz="4400" dirty="0"/>
              <a:t>Grazie per l’attenzione</a:t>
            </a:r>
            <a:endParaRPr lang="it-IT" sz="4400" dirty="0">
              <a:solidFill>
                <a:srgbClr val="FF0000"/>
              </a:solidFill>
            </a:endParaRPr>
          </a:p>
        </p:txBody>
      </p:sp>
      <p:pic>
        <p:nvPicPr>
          <p:cNvPr id="4" name="Immagine 3"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791110" y="702945"/>
            <a:ext cx="1465780" cy="762600"/>
          </a:xfrm>
          <a:prstGeom prst="rect">
            <a:avLst/>
          </a:prstGeom>
          <a:noFill/>
          <a:ln>
            <a:noFill/>
          </a:ln>
        </p:spPr>
      </p:pic>
    </p:spTree>
    <p:extLst>
      <p:ext uri="{BB962C8B-B14F-4D97-AF65-F5344CB8AC3E}">
        <p14:creationId xmlns:p14="http://schemas.microsoft.com/office/powerpoint/2010/main" val="716234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6099" y="225468"/>
            <a:ext cx="10890163" cy="369332"/>
          </a:xfrm>
          <a:prstGeom prst="rect">
            <a:avLst/>
          </a:prstGeom>
          <a:noFill/>
        </p:spPr>
        <p:txBody>
          <a:bodyPr wrap="square" rtlCol="0">
            <a:spAutoFit/>
          </a:bodyPr>
          <a:lstStyle/>
          <a:p>
            <a:r>
              <a:rPr lang="it-IT" dirty="0"/>
              <a:t> </a:t>
            </a:r>
            <a:r>
              <a:rPr lang="it-IT" b="1" dirty="0"/>
              <a:t>2. PROGRAMMAZIONE DEI SERVIZI ABITATIVI PUBBLICI PER L’ANNO 2024</a:t>
            </a:r>
            <a:endParaRPr lang="it-IT" dirty="0"/>
          </a:p>
        </p:txBody>
      </p:sp>
      <p:sp>
        <p:nvSpPr>
          <p:cNvPr id="3" name="Rettangolo 2"/>
          <p:cNvSpPr/>
          <p:nvPr/>
        </p:nvSpPr>
        <p:spPr>
          <a:xfrm>
            <a:off x="450937" y="631232"/>
            <a:ext cx="11322659" cy="4154984"/>
          </a:xfrm>
          <a:prstGeom prst="rect">
            <a:avLst/>
          </a:prstGeom>
        </p:spPr>
        <p:txBody>
          <a:bodyPr wrap="square">
            <a:spAutoFit/>
          </a:bodyPr>
          <a:lstStyle/>
          <a:p>
            <a:pPr algn="just"/>
            <a:r>
              <a:rPr lang="it-IT" dirty="0">
                <a:ea typeface="Times" panose="02020603050405020304" pitchFamily="18" charset="0"/>
                <a:cs typeface="Times New Roman" panose="02020603050405020304" pitchFamily="18" charset="0"/>
              </a:rPr>
              <a:t>L’offerta abitativa definita con il Piano annuale 2024 è rappresentata dalle unità abitative assegnabili nel periodo di riferimento da parte degli Enti proprietari del patrimonio SAP nella città di Milano (Comune di Milano, con Ente Gestore MM spa, e ALER Milano).</a:t>
            </a:r>
          </a:p>
          <a:p>
            <a:endParaRPr lang="it-IT" sz="2000" b="1" dirty="0">
              <a:ea typeface="Times" panose="02020603050405020304" pitchFamily="18" charset="0"/>
              <a:cs typeface="Times New Roman" panose="02020603050405020304" pitchFamily="18" charset="0"/>
            </a:endParaRPr>
          </a:p>
          <a:p>
            <a:r>
              <a:rPr lang="it-IT" sz="2000" b="1" dirty="0">
                <a:ea typeface="Times" panose="02020603050405020304" pitchFamily="18" charset="0"/>
                <a:cs typeface="Times New Roman" panose="02020603050405020304" pitchFamily="18" charset="0"/>
              </a:rPr>
              <a:t>3. </a:t>
            </a:r>
            <a:r>
              <a:rPr lang="it-IT" b="1" dirty="0"/>
              <a:t>UNITÀ ABITATIVE ASSEGNABILI</a:t>
            </a:r>
          </a:p>
          <a:p>
            <a:pPr marL="342900" indent="-342900">
              <a:buFont typeface="+mj-lt"/>
              <a:buAutoNum type="alphaLcParenR"/>
            </a:pPr>
            <a:r>
              <a:rPr lang="it-IT" b="1" dirty="0"/>
              <a:t>Consistenza attuale aggiornata del patrimonio abitativo pubblico e sociale </a:t>
            </a:r>
            <a:endParaRPr lang="it-IT" dirty="0"/>
          </a:p>
          <a:p>
            <a:pPr marL="457200" indent="-457200">
              <a:buFont typeface="+mj-lt"/>
              <a:buAutoNum type="alphaLcParenR"/>
            </a:pPr>
            <a:endParaRPr lang="it-IT" sz="2000" b="1" dirty="0">
              <a:ea typeface="Times" panose="02020603050405020304" pitchFamily="18" charset="0"/>
              <a:cs typeface="Times New Roman" panose="02020603050405020304" pitchFamily="18" charset="0"/>
            </a:endParaRPr>
          </a:p>
          <a:p>
            <a:pPr marL="457200" indent="-457200">
              <a:buFont typeface="+mj-lt"/>
              <a:buAutoNum type="alphaLcParenR"/>
            </a:pPr>
            <a:endParaRPr lang="it-IT" sz="2000" b="1" dirty="0">
              <a:ea typeface="Times" panose="02020603050405020304" pitchFamily="18" charset="0"/>
              <a:cs typeface="Times New Roman" panose="02020603050405020304" pitchFamily="18" charset="0"/>
            </a:endParaRPr>
          </a:p>
          <a:p>
            <a:pPr marL="457200" indent="-457200">
              <a:buFont typeface="+mj-lt"/>
              <a:buAutoNum type="alphaLcParenR"/>
            </a:pPr>
            <a:endParaRPr lang="it-IT" sz="2000" dirty="0">
              <a:ea typeface="Times" panose="02020603050405020304" pitchFamily="18" charset="0"/>
              <a:cs typeface="Times New Roman" panose="02020603050405020304" pitchFamily="18" charset="0"/>
            </a:endParaRPr>
          </a:p>
          <a:p>
            <a:pPr marL="342900" indent="-342900">
              <a:buFont typeface="+mj-lt"/>
              <a:buAutoNum type="alphaLcParenR"/>
            </a:pPr>
            <a:endParaRPr lang="it-IT" b="1" dirty="0"/>
          </a:p>
          <a:p>
            <a:pPr marL="342900" indent="-342900">
              <a:buFont typeface="+mj-lt"/>
              <a:buAutoNum type="alphaLcParenR"/>
            </a:pPr>
            <a:endParaRPr lang="it-IT" b="1" dirty="0"/>
          </a:p>
          <a:p>
            <a:pPr marL="342900" indent="-342900">
              <a:buFont typeface="+mj-lt"/>
              <a:buAutoNum type="alphaLcParenR"/>
            </a:pPr>
            <a:endParaRPr lang="it-IT" b="1" dirty="0"/>
          </a:p>
          <a:p>
            <a:pPr marL="342900" indent="-342900">
              <a:buFont typeface="+mj-lt"/>
              <a:buAutoNum type="alphaLcParenR"/>
            </a:pPr>
            <a:r>
              <a:rPr lang="it-IT" b="1" dirty="0"/>
              <a:t>Unità abitative in carenza manutentiva, ma assegnabili per SAP nello stato di fatto</a:t>
            </a:r>
          </a:p>
          <a:p>
            <a:endParaRPr lang="it-IT" sz="2000" dirty="0"/>
          </a:p>
        </p:txBody>
      </p:sp>
      <p:graphicFrame>
        <p:nvGraphicFramePr>
          <p:cNvPr id="6" name="Tabella 5"/>
          <p:cNvGraphicFramePr>
            <a:graphicFrameLocks noGrp="1"/>
          </p:cNvGraphicFramePr>
          <p:nvPr>
            <p:extLst>
              <p:ext uri="{D42A27DB-BD31-4B8C-83A1-F6EECF244321}">
                <p14:modId xmlns:p14="http://schemas.microsoft.com/office/powerpoint/2010/main" val="796744672"/>
              </p:ext>
            </p:extLst>
          </p:nvPr>
        </p:nvGraphicFramePr>
        <p:xfrm>
          <a:off x="1857313" y="4441032"/>
          <a:ext cx="8201086" cy="1996440"/>
        </p:xfrm>
        <a:graphic>
          <a:graphicData uri="http://schemas.openxmlformats.org/drawingml/2006/table">
            <a:tbl>
              <a:tblPr firstRow="1" firstCol="1" bandRow="1">
                <a:tableStyleId>{93296810-A885-4BE3-A3E7-6D5BEEA58F35}</a:tableStyleId>
              </a:tblPr>
              <a:tblGrid>
                <a:gridCol w="1964688">
                  <a:extLst>
                    <a:ext uri="{9D8B030D-6E8A-4147-A177-3AD203B41FA5}">
                      <a16:colId xmlns:a16="http://schemas.microsoft.com/office/drawing/2014/main" val="1081093116"/>
                    </a:ext>
                  </a:extLst>
                </a:gridCol>
                <a:gridCol w="2696485">
                  <a:extLst>
                    <a:ext uri="{9D8B030D-6E8A-4147-A177-3AD203B41FA5}">
                      <a16:colId xmlns:a16="http://schemas.microsoft.com/office/drawing/2014/main" val="1686302066"/>
                    </a:ext>
                  </a:extLst>
                </a:gridCol>
                <a:gridCol w="2344231">
                  <a:extLst>
                    <a:ext uri="{9D8B030D-6E8A-4147-A177-3AD203B41FA5}">
                      <a16:colId xmlns:a16="http://schemas.microsoft.com/office/drawing/2014/main" val="793054672"/>
                    </a:ext>
                  </a:extLst>
                </a:gridCol>
                <a:gridCol w="1195682">
                  <a:extLst>
                    <a:ext uri="{9D8B030D-6E8A-4147-A177-3AD203B41FA5}">
                      <a16:colId xmlns:a16="http://schemas.microsoft.com/office/drawing/2014/main" val="4060140174"/>
                    </a:ext>
                  </a:extLst>
                </a:gridCol>
              </a:tblGrid>
              <a:tr h="0">
                <a:tc>
                  <a:txBody>
                    <a:bodyPr/>
                    <a:lstStyle/>
                    <a:p>
                      <a:pPr algn="just">
                        <a:spcAft>
                          <a:spcPts val="600"/>
                        </a:spcAft>
                      </a:pPr>
                      <a:r>
                        <a:rPr lang="it-IT" sz="1100">
                          <a:effectLst/>
                          <a:highlight>
                            <a:srgbClr val="FFFF00"/>
                          </a:highligh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N° alloggi Comune</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N° alloggi ALER</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879604401"/>
                  </a:ext>
                </a:extLst>
              </a:tr>
              <a:tr h="0">
                <a:tc>
                  <a:txBody>
                    <a:bodyPr/>
                    <a:lstStyle/>
                    <a:p>
                      <a:pPr>
                        <a:spcAft>
                          <a:spcPts val="600"/>
                        </a:spcAft>
                      </a:pPr>
                      <a:r>
                        <a:rPr lang="it-IT" sz="1100">
                          <a:effectLst/>
                        </a:rPr>
                        <a:t>Municipio 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509781555"/>
                  </a:ext>
                </a:extLst>
              </a:tr>
              <a:tr h="0">
                <a:tc>
                  <a:txBody>
                    <a:bodyPr/>
                    <a:lstStyle/>
                    <a:p>
                      <a:pPr>
                        <a:spcAft>
                          <a:spcPts val="600"/>
                        </a:spcAft>
                      </a:pPr>
                      <a:r>
                        <a:rPr lang="it-IT" sz="1100">
                          <a:effectLst/>
                        </a:rPr>
                        <a:t>Municipio 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977065094"/>
                  </a:ext>
                </a:extLst>
              </a:tr>
              <a:tr h="0">
                <a:tc>
                  <a:txBody>
                    <a:bodyPr/>
                    <a:lstStyle/>
                    <a:p>
                      <a:pPr>
                        <a:spcAft>
                          <a:spcPts val="600"/>
                        </a:spcAft>
                      </a:pPr>
                      <a:r>
                        <a:rPr lang="it-IT" sz="1100">
                          <a:effectLst/>
                        </a:rPr>
                        <a:t>Municipio 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22560241"/>
                  </a:ext>
                </a:extLst>
              </a:tr>
              <a:tr h="0">
                <a:tc>
                  <a:txBody>
                    <a:bodyPr/>
                    <a:lstStyle/>
                    <a:p>
                      <a:pPr>
                        <a:spcAft>
                          <a:spcPts val="600"/>
                        </a:spcAft>
                      </a:pPr>
                      <a:r>
                        <a:rPr lang="it-IT" sz="1100">
                          <a:effectLst/>
                        </a:rPr>
                        <a:t>Municipio 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22099015"/>
                  </a:ext>
                </a:extLst>
              </a:tr>
              <a:tr h="0">
                <a:tc>
                  <a:txBody>
                    <a:bodyPr/>
                    <a:lstStyle/>
                    <a:p>
                      <a:pPr>
                        <a:spcAft>
                          <a:spcPts val="600"/>
                        </a:spcAft>
                      </a:pPr>
                      <a:r>
                        <a:rPr lang="it-IT" sz="1100">
                          <a:effectLst/>
                        </a:rPr>
                        <a:t>Municipio 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40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023813110"/>
                  </a:ext>
                </a:extLst>
              </a:tr>
              <a:tr h="0">
                <a:tc>
                  <a:txBody>
                    <a:bodyPr/>
                    <a:lstStyle/>
                    <a:p>
                      <a:pPr>
                        <a:spcAft>
                          <a:spcPts val="600"/>
                        </a:spcAft>
                      </a:pPr>
                      <a:r>
                        <a:rPr lang="it-IT" sz="1100">
                          <a:effectLst/>
                        </a:rPr>
                        <a:t>Municipio 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40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60254443"/>
                  </a:ext>
                </a:extLst>
              </a:tr>
              <a:tr h="0">
                <a:tc>
                  <a:txBody>
                    <a:bodyPr/>
                    <a:lstStyle/>
                    <a:p>
                      <a:pPr algn="just">
                        <a:spcAft>
                          <a:spcPts val="600"/>
                        </a:spcAft>
                      </a:pPr>
                      <a:r>
                        <a:rPr lang="it-IT" sz="1100">
                          <a:effectLst/>
                        </a:rPr>
                        <a:t>Municipio 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16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52980166"/>
                  </a:ext>
                </a:extLst>
              </a:tr>
              <a:tr h="0">
                <a:tc>
                  <a:txBody>
                    <a:bodyPr/>
                    <a:lstStyle/>
                    <a:p>
                      <a:pPr algn="just">
                        <a:spcAft>
                          <a:spcPts val="600"/>
                        </a:spcAft>
                      </a:pPr>
                      <a:r>
                        <a:rPr lang="it-IT" sz="1100">
                          <a:effectLst/>
                        </a:rPr>
                        <a:t>Municipio 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38</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490310078"/>
                  </a:ext>
                </a:extLst>
              </a:tr>
              <a:tr h="0">
                <a:tc>
                  <a:txBody>
                    <a:bodyPr/>
                    <a:lstStyle/>
                    <a:p>
                      <a:pPr algn="just">
                        <a:spcAft>
                          <a:spcPts val="600"/>
                        </a:spcAft>
                      </a:pPr>
                      <a:r>
                        <a:rPr lang="it-IT" sz="1100">
                          <a:effectLst/>
                        </a:rPr>
                        <a:t>Municipio 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060700193"/>
                  </a:ext>
                </a:extLst>
              </a:tr>
              <a:tr h="0">
                <a:tc>
                  <a:txBody>
                    <a:bodyPr/>
                    <a:lstStyle/>
                    <a:p>
                      <a:pPr algn="ctr">
                        <a:spcAft>
                          <a:spcPts val="600"/>
                        </a:spcAft>
                      </a:pPr>
                      <a:r>
                        <a:rPr lang="it-IT" sz="1100" b="1">
                          <a:effectLst/>
                        </a:rPr>
                        <a:t>TOTALE</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a:effectLst/>
                        </a:rPr>
                        <a:t>100</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a:effectLst/>
                        </a:rPr>
                        <a:t>100</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200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74656571"/>
                  </a:ext>
                </a:extLst>
              </a:tr>
            </a:tbl>
          </a:graphicData>
        </a:graphic>
      </p:graphicFrame>
      <p:graphicFrame>
        <p:nvGraphicFramePr>
          <p:cNvPr id="7" name="Tabella 6"/>
          <p:cNvGraphicFramePr>
            <a:graphicFrameLocks noGrp="1"/>
          </p:cNvGraphicFramePr>
          <p:nvPr>
            <p:extLst>
              <p:ext uri="{D42A27DB-BD31-4B8C-83A1-F6EECF244321}">
                <p14:modId xmlns:p14="http://schemas.microsoft.com/office/powerpoint/2010/main" val="1986796911"/>
              </p:ext>
            </p:extLst>
          </p:nvPr>
        </p:nvGraphicFramePr>
        <p:xfrm>
          <a:off x="1857314" y="2535854"/>
          <a:ext cx="8201085" cy="1005840"/>
        </p:xfrm>
        <a:graphic>
          <a:graphicData uri="http://schemas.openxmlformats.org/drawingml/2006/table">
            <a:tbl>
              <a:tblPr firstRow="1" firstCol="1" bandRow="1">
                <a:tableStyleId>{93296810-A885-4BE3-A3E7-6D5BEEA58F35}</a:tableStyleId>
              </a:tblPr>
              <a:tblGrid>
                <a:gridCol w="1685486">
                  <a:extLst>
                    <a:ext uri="{9D8B030D-6E8A-4147-A177-3AD203B41FA5}">
                      <a16:colId xmlns:a16="http://schemas.microsoft.com/office/drawing/2014/main" val="783993691"/>
                    </a:ext>
                  </a:extLst>
                </a:gridCol>
                <a:gridCol w="2228884">
                  <a:extLst>
                    <a:ext uri="{9D8B030D-6E8A-4147-A177-3AD203B41FA5}">
                      <a16:colId xmlns:a16="http://schemas.microsoft.com/office/drawing/2014/main" val="4164694338"/>
                    </a:ext>
                  </a:extLst>
                </a:gridCol>
                <a:gridCol w="2082020">
                  <a:extLst>
                    <a:ext uri="{9D8B030D-6E8A-4147-A177-3AD203B41FA5}">
                      <a16:colId xmlns:a16="http://schemas.microsoft.com/office/drawing/2014/main" val="1485330733"/>
                    </a:ext>
                  </a:extLst>
                </a:gridCol>
                <a:gridCol w="2204695">
                  <a:extLst>
                    <a:ext uri="{9D8B030D-6E8A-4147-A177-3AD203B41FA5}">
                      <a16:colId xmlns:a16="http://schemas.microsoft.com/office/drawing/2014/main" val="818311377"/>
                    </a:ext>
                  </a:extLst>
                </a:gridCol>
              </a:tblGrid>
              <a:tr h="0">
                <a:tc>
                  <a:txBody>
                    <a:bodyPr/>
                    <a:lstStyle/>
                    <a:p>
                      <a:pPr>
                        <a:spcAft>
                          <a:spcPts val="600"/>
                        </a:spcAft>
                      </a:pPr>
                      <a:r>
                        <a:rPr lang="it-IT" sz="1100" u="none" strike="noStrike">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600"/>
                        </a:spcAft>
                      </a:pPr>
                      <a:r>
                        <a:rPr lang="it-IT" sz="1100">
                          <a:effectLst/>
                        </a:rPr>
                        <a:t>N° alloggi Comune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600"/>
                        </a:spcAft>
                      </a:pPr>
                      <a:r>
                        <a:rPr lang="it-IT" sz="1100">
                          <a:effectLst/>
                        </a:rPr>
                        <a:t>N° alloggi ALER</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600"/>
                        </a:spcAft>
                      </a:pPr>
                      <a:r>
                        <a:rPr lang="it-IT" sz="1100">
                          <a:effectLst/>
                        </a:rPr>
                        <a:t>N° ALLOGGI Comune di Cinisello Balsamo</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28417486"/>
                  </a:ext>
                </a:extLst>
              </a:tr>
              <a:tr h="0">
                <a:tc>
                  <a:txBody>
                    <a:bodyPr/>
                    <a:lstStyle/>
                    <a:p>
                      <a:pPr>
                        <a:spcAft>
                          <a:spcPts val="600"/>
                        </a:spcAft>
                      </a:pPr>
                      <a:r>
                        <a:rPr lang="it-IT" sz="1100">
                          <a:effectLst/>
                        </a:rPr>
                        <a:t>SAP</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25531*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32296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15363850"/>
                  </a:ext>
                </a:extLst>
              </a:tr>
              <a:tr h="0">
                <a:tc>
                  <a:txBody>
                    <a:bodyPr/>
                    <a:lstStyle/>
                    <a:p>
                      <a:pPr>
                        <a:spcAft>
                          <a:spcPts val="600"/>
                        </a:spcAft>
                      </a:pPr>
                      <a:r>
                        <a:rPr lang="it-IT" sz="1100">
                          <a:effectLst/>
                        </a:rPr>
                        <a:t>SAS</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454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1411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97355355"/>
                  </a:ext>
                </a:extLst>
              </a:tr>
              <a:tr h="0">
                <a:tc>
                  <a:txBody>
                    <a:bodyPr/>
                    <a:lstStyle/>
                    <a:p>
                      <a:pPr>
                        <a:spcAft>
                          <a:spcPts val="600"/>
                        </a:spcAft>
                      </a:pPr>
                      <a:r>
                        <a:rPr lang="it-IT" sz="1100">
                          <a:effectLst/>
                        </a:rPr>
                        <a:t>ALTRI USI RESIDENZIALI</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1972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2.004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5526192"/>
                  </a:ext>
                </a:extLst>
              </a:tr>
              <a:tr h="0">
                <a:tc>
                  <a:txBody>
                    <a:bodyPr/>
                    <a:lstStyle/>
                    <a:p>
                      <a:pPr>
                        <a:spcAft>
                          <a:spcPts val="600"/>
                        </a:spcAft>
                      </a:pPr>
                      <a:r>
                        <a:rPr lang="it-IT" sz="1100" b="1" dirty="0">
                          <a:effectLst/>
                        </a:rPr>
                        <a:t>TOTALE</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27957</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a:effectLst/>
                        </a:rPr>
                        <a:t>35.711</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1</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70708591"/>
                  </a:ext>
                </a:extLst>
              </a:tr>
            </a:tbl>
          </a:graphicData>
        </a:graphic>
      </p:graphicFrame>
      <p:sp>
        <p:nvSpPr>
          <p:cNvPr id="4" name="CasellaDiTesto 3"/>
          <p:cNvSpPr txBox="1"/>
          <p:nvPr/>
        </p:nvSpPr>
        <p:spPr>
          <a:xfrm>
            <a:off x="1784885" y="3578126"/>
            <a:ext cx="7952818" cy="215444"/>
          </a:xfrm>
          <a:prstGeom prst="rect">
            <a:avLst/>
          </a:prstGeom>
          <a:noFill/>
        </p:spPr>
        <p:txBody>
          <a:bodyPr wrap="none" rtlCol="0">
            <a:spAutoFit/>
          </a:bodyPr>
          <a:lstStyle/>
          <a:p>
            <a:r>
              <a:rPr lang="it-IT" sz="800" dirty="0"/>
              <a:t>*N. 316 alloggi sono temporaneamente destinati a SAS nell’ambito del progetto di valorizzazione “</a:t>
            </a:r>
            <a:r>
              <a:rPr lang="it-IT" sz="800" b="1" dirty="0"/>
              <a:t>Casa ai Lavoratori”, </a:t>
            </a:r>
            <a:r>
              <a:rPr lang="it-IT" sz="800" dirty="0"/>
              <a:t>approvato da Regione Lombardia con D.G.R. n. 380 del 29.05.2023. </a:t>
            </a:r>
          </a:p>
        </p:txBody>
      </p:sp>
    </p:spTree>
    <p:extLst>
      <p:ext uri="{BB962C8B-B14F-4D97-AF65-F5344CB8AC3E}">
        <p14:creationId xmlns:p14="http://schemas.microsoft.com/office/powerpoint/2010/main" val="3948324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660400" y="274935"/>
            <a:ext cx="10909300" cy="646331"/>
          </a:xfrm>
          <a:prstGeom prst="rect">
            <a:avLst/>
          </a:prstGeom>
        </p:spPr>
        <p:txBody>
          <a:bodyPr wrap="square">
            <a:spAutoFit/>
          </a:bodyPr>
          <a:lstStyle/>
          <a:p>
            <a:pPr marL="342900" indent="-342900" algn="just">
              <a:spcAft>
                <a:spcPts val="600"/>
              </a:spcAft>
              <a:buFont typeface="+mj-lt"/>
              <a:buAutoNum type="alphaLcParenR" startAt="3"/>
            </a:pPr>
            <a:r>
              <a:rPr lang="it-IT" b="1" dirty="0">
                <a:ea typeface="Times" panose="02020603050405020304" pitchFamily="18" charset="0"/>
                <a:cs typeface="Times New Roman" panose="02020603050405020304" pitchFamily="18" charset="0"/>
              </a:rPr>
              <a:t>Unità abitative assegnabili per SAP, oggetto di piani e programmi già formalizzati di ristrutturazione, recupero e riqualificazione</a:t>
            </a:r>
            <a:endParaRPr lang="it-IT" dirty="0">
              <a:ea typeface="Times" panose="02020603050405020304" pitchFamily="18" charset="0"/>
              <a:cs typeface="Times New Roman" panose="02020603050405020304" pitchFamily="18" charset="0"/>
            </a:endParaRPr>
          </a:p>
        </p:txBody>
      </p:sp>
      <p:sp>
        <p:nvSpPr>
          <p:cNvPr id="9" name="Rettangolo 8"/>
          <p:cNvSpPr/>
          <p:nvPr/>
        </p:nvSpPr>
        <p:spPr>
          <a:xfrm>
            <a:off x="660400" y="4354781"/>
            <a:ext cx="10579100" cy="1046440"/>
          </a:xfrm>
          <a:prstGeom prst="rect">
            <a:avLst/>
          </a:prstGeom>
        </p:spPr>
        <p:txBody>
          <a:bodyPr wrap="square">
            <a:spAutoFit/>
          </a:bodyPr>
          <a:lstStyle/>
          <a:p>
            <a:pPr marL="342900" lvl="0" indent="-342900" algn="just">
              <a:spcAft>
                <a:spcPts val="600"/>
              </a:spcAft>
              <a:buFont typeface="+mj-lt"/>
              <a:buAutoNum type="alphaLcParenR" startAt="4"/>
            </a:pPr>
            <a:r>
              <a:rPr lang="it-IT" b="1" dirty="0">
                <a:ea typeface="Times" panose="02020603050405020304" pitchFamily="18" charset="0"/>
                <a:cs typeface="Times New Roman" panose="02020603050405020304" pitchFamily="18" charset="0"/>
              </a:rPr>
              <a:t>Unità abitative assegnabili per SAP, oggetto dei piani e programmi già formalizzati di nuova edificazione</a:t>
            </a:r>
            <a:endParaRPr lang="it-IT" dirty="0">
              <a:ea typeface="Times" panose="02020603050405020304" pitchFamily="18" charset="0"/>
              <a:cs typeface="Times New Roman" panose="02020603050405020304" pitchFamily="18" charset="0"/>
            </a:endParaRPr>
          </a:p>
          <a:p>
            <a:pPr algn="just">
              <a:spcAft>
                <a:spcPts val="600"/>
              </a:spcAft>
            </a:pPr>
            <a:r>
              <a:rPr lang="it-IT" b="1" dirty="0">
                <a:ea typeface="Times" panose="02020603050405020304" pitchFamily="18" charset="0"/>
                <a:cs typeface="Times New Roman" panose="02020603050405020304" pitchFamily="18" charset="0"/>
              </a:rPr>
              <a:t> </a:t>
            </a:r>
            <a:endParaRPr lang="it-IT" dirty="0">
              <a:ea typeface="Times" panose="02020603050405020304" pitchFamily="18" charset="0"/>
              <a:cs typeface="Times New Roman" panose="02020603050405020304" pitchFamily="18" charset="0"/>
            </a:endParaRPr>
          </a:p>
          <a:p>
            <a:pPr algn="ctr">
              <a:spcAft>
                <a:spcPts val="600"/>
              </a:spcAft>
            </a:pPr>
            <a:r>
              <a:rPr lang="it-IT" sz="1600" dirty="0">
                <a:effectLst/>
                <a:ea typeface="Times" panose="02020603050405020304" pitchFamily="18" charset="0"/>
                <a:cs typeface="Times New Roman" panose="02020603050405020304" pitchFamily="18" charset="0"/>
              </a:rPr>
              <a:t>NULLA DA SEGNALARE</a:t>
            </a:r>
            <a:endParaRPr lang="it-IT" dirty="0">
              <a:ea typeface="Times" panose="02020603050405020304" pitchFamily="18" charset="0"/>
              <a:cs typeface="Times New Roman" panose="02020603050405020304" pitchFamily="18" charset="0"/>
            </a:endParaRPr>
          </a:p>
        </p:txBody>
      </p:sp>
      <p:graphicFrame>
        <p:nvGraphicFramePr>
          <p:cNvPr id="4" name="Tabella 3"/>
          <p:cNvGraphicFramePr>
            <a:graphicFrameLocks noGrp="1"/>
          </p:cNvGraphicFramePr>
          <p:nvPr>
            <p:extLst>
              <p:ext uri="{D42A27DB-BD31-4B8C-83A1-F6EECF244321}">
                <p14:modId xmlns:p14="http://schemas.microsoft.com/office/powerpoint/2010/main" val="441690641"/>
              </p:ext>
            </p:extLst>
          </p:nvPr>
        </p:nvGraphicFramePr>
        <p:xfrm>
          <a:off x="2032635" y="1214346"/>
          <a:ext cx="6714551" cy="2574881"/>
        </p:xfrm>
        <a:graphic>
          <a:graphicData uri="http://schemas.openxmlformats.org/drawingml/2006/table">
            <a:tbl>
              <a:tblPr firstRow="1" firstCol="1" bandRow="1">
                <a:tableStyleId>{93296810-A885-4BE3-A3E7-6D5BEEA58F35}</a:tableStyleId>
              </a:tblPr>
              <a:tblGrid>
                <a:gridCol w="1606918">
                  <a:extLst>
                    <a:ext uri="{9D8B030D-6E8A-4147-A177-3AD203B41FA5}">
                      <a16:colId xmlns:a16="http://schemas.microsoft.com/office/drawing/2014/main" val="2332966728"/>
                    </a:ext>
                  </a:extLst>
                </a:gridCol>
                <a:gridCol w="2205707">
                  <a:extLst>
                    <a:ext uri="{9D8B030D-6E8A-4147-A177-3AD203B41FA5}">
                      <a16:colId xmlns:a16="http://schemas.microsoft.com/office/drawing/2014/main" val="3313350128"/>
                    </a:ext>
                  </a:extLst>
                </a:gridCol>
                <a:gridCol w="1917477">
                  <a:extLst>
                    <a:ext uri="{9D8B030D-6E8A-4147-A177-3AD203B41FA5}">
                      <a16:colId xmlns:a16="http://schemas.microsoft.com/office/drawing/2014/main" val="1271046050"/>
                    </a:ext>
                  </a:extLst>
                </a:gridCol>
                <a:gridCol w="984449">
                  <a:extLst>
                    <a:ext uri="{9D8B030D-6E8A-4147-A177-3AD203B41FA5}">
                      <a16:colId xmlns:a16="http://schemas.microsoft.com/office/drawing/2014/main" val="1354058833"/>
                    </a:ext>
                  </a:extLst>
                </a:gridCol>
              </a:tblGrid>
              <a:tr h="235867">
                <a:tc>
                  <a:txBody>
                    <a:bodyPr/>
                    <a:lstStyle/>
                    <a:p>
                      <a:pPr algn="just">
                        <a:spcAft>
                          <a:spcPts val="600"/>
                        </a:spcAft>
                      </a:pPr>
                      <a:r>
                        <a:rPr lang="it-IT" sz="1100" dirty="0">
                          <a:effectLst/>
                          <a:highlight>
                            <a:srgbClr val="FFFF00"/>
                          </a:highligh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N° alloggi Comune</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N° alloggi ALER</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063628012"/>
                  </a:ext>
                </a:extLst>
              </a:tr>
              <a:tr h="235867">
                <a:tc>
                  <a:txBody>
                    <a:bodyPr/>
                    <a:lstStyle/>
                    <a:p>
                      <a:pPr>
                        <a:spcAft>
                          <a:spcPts val="600"/>
                        </a:spcAft>
                      </a:pPr>
                      <a:r>
                        <a:rPr lang="it-IT" sz="1100">
                          <a:effectLst/>
                        </a:rPr>
                        <a:t>Municipio 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4 (4)*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821071618"/>
                  </a:ext>
                </a:extLst>
              </a:tr>
              <a:tr h="235867">
                <a:tc>
                  <a:txBody>
                    <a:bodyPr/>
                    <a:lstStyle/>
                    <a:p>
                      <a:pPr>
                        <a:spcAft>
                          <a:spcPts val="600"/>
                        </a:spcAft>
                      </a:pPr>
                      <a:r>
                        <a:rPr lang="it-IT" sz="1100">
                          <a:effectLst/>
                        </a:rPr>
                        <a:t>Municipio 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9</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63813688"/>
                  </a:ext>
                </a:extLst>
              </a:tr>
              <a:tr h="235867">
                <a:tc>
                  <a:txBody>
                    <a:bodyPr/>
                    <a:lstStyle/>
                    <a:p>
                      <a:pPr>
                        <a:spcAft>
                          <a:spcPts val="600"/>
                        </a:spcAft>
                      </a:pPr>
                      <a:r>
                        <a:rPr lang="it-IT" sz="1100">
                          <a:effectLst/>
                        </a:rPr>
                        <a:t>Municipio 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2354488"/>
                  </a:ext>
                </a:extLst>
              </a:tr>
              <a:tr h="235867">
                <a:tc>
                  <a:txBody>
                    <a:bodyPr/>
                    <a:lstStyle/>
                    <a:p>
                      <a:pPr>
                        <a:spcAft>
                          <a:spcPts val="600"/>
                        </a:spcAft>
                      </a:pPr>
                      <a:r>
                        <a:rPr lang="it-IT" sz="1100">
                          <a:effectLst/>
                        </a:rPr>
                        <a:t>Municipio 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30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250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35989527"/>
                  </a:ext>
                </a:extLst>
              </a:tr>
              <a:tr h="235867">
                <a:tc>
                  <a:txBody>
                    <a:bodyPr/>
                    <a:lstStyle/>
                    <a:p>
                      <a:pPr>
                        <a:spcAft>
                          <a:spcPts val="600"/>
                        </a:spcAft>
                      </a:pPr>
                      <a:r>
                        <a:rPr lang="it-IT" sz="1100" dirty="0">
                          <a:effectLst/>
                        </a:rPr>
                        <a:t>Municipio 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35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60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92487565"/>
                  </a:ext>
                </a:extLst>
              </a:tr>
              <a:tr h="235867">
                <a:tc>
                  <a:txBody>
                    <a:bodyPr/>
                    <a:lstStyle/>
                    <a:p>
                      <a:pPr>
                        <a:spcAft>
                          <a:spcPts val="600"/>
                        </a:spcAft>
                      </a:pPr>
                      <a:r>
                        <a:rPr lang="it-IT" sz="1100">
                          <a:effectLst/>
                        </a:rPr>
                        <a:t>Municipio 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20 (3)*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208</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616724097"/>
                  </a:ext>
                </a:extLst>
              </a:tr>
              <a:tr h="235867">
                <a:tc>
                  <a:txBody>
                    <a:bodyPr/>
                    <a:lstStyle/>
                    <a:p>
                      <a:pPr algn="just">
                        <a:spcAft>
                          <a:spcPts val="600"/>
                        </a:spcAft>
                      </a:pPr>
                      <a:r>
                        <a:rPr lang="it-IT" sz="1100">
                          <a:effectLst/>
                        </a:rPr>
                        <a:t>Municipio 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70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250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890548689"/>
                  </a:ext>
                </a:extLst>
              </a:tr>
              <a:tr h="235867">
                <a:tc>
                  <a:txBody>
                    <a:bodyPr/>
                    <a:lstStyle/>
                    <a:p>
                      <a:pPr algn="just">
                        <a:spcAft>
                          <a:spcPts val="600"/>
                        </a:spcAft>
                      </a:pPr>
                      <a:r>
                        <a:rPr lang="it-IT" sz="1100">
                          <a:effectLst/>
                        </a:rPr>
                        <a:t>Municipio 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115 (3)*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10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dirty="0">
                          <a:effectLs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09902"/>
                  </a:ext>
                </a:extLst>
              </a:tr>
              <a:tr h="235867">
                <a:tc>
                  <a:txBody>
                    <a:bodyPr/>
                    <a:lstStyle/>
                    <a:p>
                      <a:pPr algn="just">
                        <a:spcAft>
                          <a:spcPts val="600"/>
                        </a:spcAft>
                      </a:pPr>
                      <a:r>
                        <a:rPr lang="it-IT" sz="1100">
                          <a:effectLst/>
                        </a:rPr>
                        <a:t>Municipio 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70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dirty="0">
                          <a:effectLs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836108408"/>
                  </a:ext>
                </a:extLst>
              </a:tr>
              <a:tr h="216211">
                <a:tc>
                  <a:txBody>
                    <a:bodyPr/>
                    <a:lstStyle/>
                    <a:p>
                      <a:pPr algn="ctr">
                        <a:spcAft>
                          <a:spcPts val="600"/>
                        </a:spcAft>
                      </a:pPr>
                      <a:r>
                        <a:rPr lang="it-IT" sz="1100">
                          <a:effectLst/>
                        </a:rPr>
                        <a:t>TOTALE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a:effectLst/>
                        </a:rPr>
                        <a:t>360</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a:effectLst/>
                        </a:rPr>
                        <a:t>800</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1160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96154105"/>
                  </a:ext>
                </a:extLst>
              </a:tr>
            </a:tbl>
          </a:graphicData>
        </a:graphic>
      </p:graphicFrame>
      <p:sp>
        <p:nvSpPr>
          <p:cNvPr id="5" name="Rectangle 1"/>
          <p:cNvSpPr>
            <a:spLocks noChangeArrowheads="1"/>
          </p:cNvSpPr>
          <p:nvPr/>
        </p:nvSpPr>
        <p:spPr bwMode="auto">
          <a:xfrm>
            <a:off x="1944077" y="3815475"/>
            <a:ext cx="638648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it-IT" altLang="it-IT" sz="1000" b="1" i="0" u="none" strike="noStrike" cap="none" normalizeH="0" baseline="0" dirty="0">
                <a:ln>
                  <a:noFill/>
                </a:ln>
                <a:solidFill>
                  <a:srgbClr val="000000"/>
                </a:solidFill>
                <a:effectLst/>
                <a:latin typeface="Arial" panose="020B0604020202020204" pitchFamily="34" charset="0"/>
                <a:ea typeface="Times" panose="02020603050405020304" pitchFamily="18" charset="0"/>
                <a:cs typeface="Times New Roman" panose="02020603050405020304" pitchFamily="18" charset="0"/>
              </a:rPr>
              <a:t>(*) </a:t>
            </a:r>
            <a:r>
              <a:rPr kumimoji="0" lang="it-IT" altLang="it-IT" sz="1000" b="0" i="0" u="none" strike="noStrike" cap="none" normalizeH="0" baseline="0" dirty="0">
                <a:ln>
                  <a:noFill/>
                </a:ln>
                <a:solidFill>
                  <a:srgbClr val="000000"/>
                </a:solidFill>
                <a:effectLst/>
                <a:latin typeface="Arial" panose="020B0604020202020204" pitchFamily="34" charset="0"/>
                <a:ea typeface="Times" panose="02020603050405020304" pitchFamily="18" charset="0"/>
                <a:cs typeface="Times New Roman" panose="02020603050405020304" pitchFamily="18" charset="0"/>
              </a:rPr>
              <a:t>evidenziato in parentesi nr. alloggi senza presenza di barriere architettoniche</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03132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p:cNvSpPr/>
          <p:nvPr/>
        </p:nvSpPr>
        <p:spPr>
          <a:xfrm>
            <a:off x="463462" y="121335"/>
            <a:ext cx="10801437" cy="646331"/>
          </a:xfrm>
          <a:prstGeom prst="rect">
            <a:avLst/>
          </a:prstGeom>
        </p:spPr>
        <p:txBody>
          <a:bodyPr wrap="square">
            <a:spAutoFit/>
          </a:bodyPr>
          <a:lstStyle/>
          <a:p>
            <a:pPr marL="342900" indent="-342900">
              <a:buFont typeface="+mj-lt"/>
              <a:buAutoNum type="alphaLcParenR" startAt="5"/>
            </a:pPr>
            <a:r>
              <a:rPr lang="it-IT" b="1" dirty="0">
                <a:ea typeface="Times" panose="02020603050405020304" pitchFamily="18" charset="0"/>
                <a:cs typeface="Times New Roman" panose="02020603050405020304" pitchFamily="18" charset="0"/>
              </a:rPr>
              <a:t>Unità abitative assegnabili per SAP già libere o che si libereranno nel corso dell’anno per effetto di avvicendamento (turn-over)</a:t>
            </a:r>
          </a:p>
        </p:txBody>
      </p:sp>
      <p:sp>
        <p:nvSpPr>
          <p:cNvPr id="9" name="Rettangolo 8"/>
          <p:cNvSpPr/>
          <p:nvPr/>
        </p:nvSpPr>
        <p:spPr>
          <a:xfrm>
            <a:off x="463462" y="4222041"/>
            <a:ext cx="10421655" cy="1431161"/>
          </a:xfrm>
          <a:prstGeom prst="rect">
            <a:avLst/>
          </a:prstGeom>
        </p:spPr>
        <p:txBody>
          <a:bodyPr wrap="square">
            <a:spAutoFit/>
          </a:bodyPr>
          <a:lstStyle/>
          <a:p>
            <a:pPr marL="252730" indent="-342900">
              <a:spcAft>
                <a:spcPts val="600"/>
              </a:spcAft>
              <a:buFont typeface="+mj-lt"/>
              <a:buAutoNum type="alphaLcParenR" startAt="6"/>
            </a:pPr>
            <a:r>
              <a:rPr lang="it-IT" b="1" dirty="0">
                <a:effectLst/>
                <a:ea typeface="Times" panose="02020603050405020304" pitchFamily="18" charset="0"/>
                <a:cs typeface="Times New Roman" panose="02020603050405020304" pitchFamily="18" charset="0"/>
              </a:rPr>
              <a:t>Unità abitative assegnabili per SAP conferite da soggetti privati</a:t>
            </a:r>
            <a:endParaRPr lang="it-IT" dirty="0">
              <a:effectLst/>
              <a:ea typeface="Times" panose="02020603050405020304" pitchFamily="18" charset="0"/>
              <a:cs typeface="Times New Roman" panose="02020603050405020304" pitchFamily="18" charset="0"/>
            </a:endParaRPr>
          </a:p>
          <a:p>
            <a:pPr indent="-90170">
              <a:spcAft>
                <a:spcPts val="600"/>
              </a:spcAft>
            </a:pPr>
            <a:r>
              <a:rPr lang="it-IT" dirty="0">
                <a:ea typeface="Times" panose="02020603050405020304" pitchFamily="18" charset="0"/>
                <a:cs typeface="Times New Roman" panose="02020603050405020304" pitchFamily="18" charset="0"/>
              </a:rPr>
              <a:t> Allo stato attuale non vi sono convenzioni operative con privati.</a:t>
            </a:r>
            <a:endParaRPr lang="it-IT" dirty="0">
              <a:effectLst/>
              <a:ea typeface="Times" panose="02020603050405020304" pitchFamily="18" charset="0"/>
              <a:cs typeface="Times New Roman" panose="02020603050405020304" pitchFamily="18" charset="0"/>
            </a:endParaRPr>
          </a:p>
          <a:p>
            <a:pPr indent="-90170" algn="ctr">
              <a:spcAft>
                <a:spcPts val="600"/>
              </a:spcAft>
            </a:pPr>
            <a:r>
              <a:rPr lang="it-IT" dirty="0">
                <a:ea typeface="Times" panose="02020603050405020304" pitchFamily="18" charset="0"/>
                <a:cs typeface="Times New Roman" panose="02020603050405020304" pitchFamily="18" charset="0"/>
              </a:rPr>
              <a:t> </a:t>
            </a:r>
            <a:endParaRPr lang="it-IT" dirty="0">
              <a:effectLst/>
              <a:ea typeface="Times" panose="02020603050405020304" pitchFamily="18" charset="0"/>
              <a:cs typeface="Times New Roman" panose="02020603050405020304" pitchFamily="18" charset="0"/>
            </a:endParaRPr>
          </a:p>
          <a:p>
            <a:pPr algn="ctr"/>
            <a:r>
              <a:rPr lang="it-IT" dirty="0">
                <a:ea typeface="Times" panose="02020603050405020304" pitchFamily="18" charset="0"/>
                <a:cs typeface="Times New Roman" panose="02020603050405020304" pitchFamily="18" charset="0"/>
              </a:rPr>
              <a:t>NULLA DA SEGNALARE</a:t>
            </a:r>
            <a:endParaRPr lang="it-IT" dirty="0"/>
          </a:p>
        </p:txBody>
      </p:sp>
      <p:graphicFrame>
        <p:nvGraphicFramePr>
          <p:cNvPr id="3" name="Tabella 2"/>
          <p:cNvGraphicFramePr>
            <a:graphicFrameLocks noGrp="1"/>
          </p:cNvGraphicFramePr>
          <p:nvPr>
            <p:extLst>
              <p:ext uri="{D42A27DB-BD31-4B8C-83A1-F6EECF244321}">
                <p14:modId xmlns:p14="http://schemas.microsoft.com/office/powerpoint/2010/main" val="3404961261"/>
              </p:ext>
            </p:extLst>
          </p:nvPr>
        </p:nvGraphicFramePr>
        <p:xfrm>
          <a:off x="1793034" y="767668"/>
          <a:ext cx="7997933" cy="2993448"/>
        </p:xfrm>
        <a:graphic>
          <a:graphicData uri="http://schemas.openxmlformats.org/drawingml/2006/table">
            <a:tbl>
              <a:tblPr firstRow="1" firstCol="1" bandRow="1">
                <a:tableStyleId>{93296810-A885-4BE3-A3E7-6D5BEEA58F35}</a:tableStyleId>
              </a:tblPr>
              <a:tblGrid>
                <a:gridCol w="1943653">
                  <a:extLst>
                    <a:ext uri="{9D8B030D-6E8A-4147-A177-3AD203B41FA5}">
                      <a16:colId xmlns:a16="http://schemas.microsoft.com/office/drawing/2014/main" val="3276631081"/>
                    </a:ext>
                  </a:extLst>
                </a:gridCol>
                <a:gridCol w="2667613">
                  <a:extLst>
                    <a:ext uri="{9D8B030D-6E8A-4147-A177-3AD203B41FA5}">
                      <a16:colId xmlns:a16="http://schemas.microsoft.com/office/drawing/2014/main" val="2874354120"/>
                    </a:ext>
                  </a:extLst>
                </a:gridCol>
                <a:gridCol w="2319131">
                  <a:extLst>
                    <a:ext uri="{9D8B030D-6E8A-4147-A177-3AD203B41FA5}">
                      <a16:colId xmlns:a16="http://schemas.microsoft.com/office/drawing/2014/main" val="4275079203"/>
                    </a:ext>
                  </a:extLst>
                </a:gridCol>
                <a:gridCol w="1067536">
                  <a:extLst>
                    <a:ext uri="{9D8B030D-6E8A-4147-A177-3AD203B41FA5}">
                      <a16:colId xmlns:a16="http://schemas.microsoft.com/office/drawing/2014/main" val="3430232030"/>
                    </a:ext>
                  </a:extLst>
                </a:gridCol>
              </a:tblGrid>
              <a:tr h="274209">
                <a:tc>
                  <a:txBody>
                    <a:bodyPr/>
                    <a:lstStyle/>
                    <a:p>
                      <a:pPr algn="just">
                        <a:spcAft>
                          <a:spcPts val="600"/>
                        </a:spcAft>
                      </a:pPr>
                      <a:r>
                        <a:rPr lang="it-IT" sz="1100" dirty="0">
                          <a:effectLst/>
                          <a:highlight>
                            <a:srgbClr val="FFFF00"/>
                          </a:highligh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N° alloggi Comune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N° alloggi ALER</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108430411"/>
                  </a:ext>
                </a:extLst>
              </a:tr>
              <a:tr h="274209">
                <a:tc>
                  <a:txBody>
                    <a:bodyPr/>
                    <a:lstStyle/>
                    <a:p>
                      <a:pPr>
                        <a:spcAft>
                          <a:spcPts val="600"/>
                        </a:spcAft>
                      </a:pPr>
                      <a:r>
                        <a:rPr lang="it-IT" sz="1100">
                          <a:effectLst/>
                        </a:rPr>
                        <a:t>Municipio 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655746459"/>
                  </a:ext>
                </a:extLst>
              </a:tr>
              <a:tr h="274209">
                <a:tc>
                  <a:txBody>
                    <a:bodyPr/>
                    <a:lstStyle/>
                    <a:p>
                      <a:pPr>
                        <a:spcAft>
                          <a:spcPts val="600"/>
                        </a:spcAft>
                      </a:pPr>
                      <a:r>
                        <a:rPr lang="it-IT" sz="1100">
                          <a:effectLst/>
                        </a:rPr>
                        <a:t>Municipio 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15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173793775"/>
                  </a:ext>
                </a:extLst>
              </a:tr>
              <a:tr h="274209">
                <a:tc>
                  <a:txBody>
                    <a:bodyPr/>
                    <a:lstStyle/>
                    <a:p>
                      <a:pPr>
                        <a:spcAft>
                          <a:spcPts val="600"/>
                        </a:spcAft>
                      </a:pPr>
                      <a:r>
                        <a:rPr lang="it-IT" sz="1100">
                          <a:effectLst/>
                        </a:rPr>
                        <a:t>Municipio 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139108935"/>
                  </a:ext>
                </a:extLst>
              </a:tr>
              <a:tr h="274209">
                <a:tc>
                  <a:txBody>
                    <a:bodyPr/>
                    <a:lstStyle/>
                    <a:p>
                      <a:pPr>
                        <a:spcAft>
                          <a:spcPts val="600"/>
                        </a:spcAft>
                      </a:pPr>
                      <a:r>
                        <a:rPr lang="it-IT" sz="1100">
                          <a:effectLst/>
                        </a:rPr>
                        <a:t>Municipio 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30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80009330"/>
                  </a:ext>
                </a:extLst>
              </a:tr>
              <a:tr h="274209">
                <a:tc>
                  <a:txBody>
                    <a:bodyPr/>
                    <a:lstStyle/>
                    <a:p>
                      <a:pPr>
                        <a:spcAft>
                          <a:spcPts val="600"/>
                        </a:spcAft>
                      </a:pPr>
                      <a:r>
                        <a:rPr lang="it-IT" sz="1100">
                          <a:effectLst/>
                        </a:rPr>
                        <a:t>Municipio 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40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780326830"/>
                  </a:ext>
                </a:extLst>
              </a:tr>
              <a:tr h="274209">
                <a:tc>
                  <a:txBody>
                    <a:bodyPr/>
                    <a:lstStyle/>
                    <a:p>
                      <a:pPr>
                        <a:spcAft>
                          <a:spcPts val="600"/>
                        </a:spcAft>
                      </a:pPr>
                      <a:r>
                        <a:rPr lang="it-IT" sz="1100">
                          <a:effectLst/>
                        </a:rPr>
                        <a:t>Municipio 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25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17233637"/>
                  </a:ext>
                </a:extLst>
              </a:tr>
              <a:tr h="274209">
                <a:tc>
                  <a:txBody>
                    <a:bodyPr/>
                    <a:lstStyle/>
                    <a:p>
                      <a:pPr algn="just">
                        <a:spcAft>
                          <a:spcPts val="600"/>
                        </a:spcAft>
                      </a:pPr>
                      <a:r>
                        <a:rPr lang="it-IT" sz="1100">
                          <a:effectLst/>
                        </a:rPr>
                        <a:t>Municipio 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30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429519921"/>
                  </a:ext>
                </a:extLst>
              </a:tr>
              <a:tr h="274209">
                <a:tc>
                  <a:txBody>
                    <a:bodyPr/>
                    <a:lstStyle/>
                    <a:p>
                      <a:pPr algn="just">
                        <a:spcAft>
                          <a:spcPts val="600"/>
                        </a:spcAft>
                      </a:pPr>
                      <a:r>
                        <a:rPr lang="it-IT" sz="1100">
                          <a:effectLst/>
                        </a:rPr>
                        <a:t>Municipio 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80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502276758"/>
                  </a:ext>
                </a:extLst>
              </a:tr>
              <a:tr h="274209">
                <a:tc>
                  <a:txBody>
                    <a:bodyPr/>
                    <a:lstStyle/>
                    <a:p>
                      <a:pPr algn="just">
                        <a:spcAft>
                          <a:spcPts val="600"/>
                        </a:spcAft>
                      </a:pPr>
                      <a:r>
                        <a:rPr lang="it-IT" sz="1100">
                          <a:effectLst/>
                        </a:rPr>
                        <a:t>Municipio 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88244099"/>
                  </a:ext>
                </a:extLst>
              </a:tr>
              <a:tr h="251358">
                <a:tc>
                  <a:txBody>
                    <a:bodyPr/>
                    <a:lstStyle/>
                    <a:p>
                      <a:pPr algn="ctr">
                        <a:spcAft>
                          <a:spcPts val="600"/>
                        </a:spcAft>
                      </a:pPr>
                      <a:r>
                        <a:rPr lang="it-IT" sz="1100" b="1" dirty="0">
                          <a:effectLst/>
                        </a:rPr>
                        <a:t>TOTALE</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b="1" dirty="0">
                          <a:effectLst/>
                        </a:rPr>
                        <a:t>100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b="1" dirty="0">
                          <a:effectLst/>
                        </a:rPr>
                        <a:t>200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b="1" dirty="0">
                          <a:effectLst/>
                        </a:rPr>
                        <a:t>300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71599650"/>
                  </a:ext>
                </a:extLst>
              </a:tr>
            </a:tbl>
          </a:graphicData>
        </a:graphic>
      </p:graphicFrame>
    </p:spTree>
    <p:extLst>
      <p:ext uri="{BB962C8B-B14F-4D97-AF65-F5344CB8AC3E}">
        <p14:creationId xmlns:p14="http://schemas.microsoft.com/office/powerpoint/2010/main" val="4004385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55530" y="274953"/>
            <a:ext cx="11073007" cy="646331"/>
          </a:xfrm>
          <a:prstGeom prst="rect">
            <a:avLst/>
          </a:prstGeom>
        </p:spPr>
        <p:txBody>
          <a:bodyPr wrap="square">
            <a:spAutoFit/>
          </a:bodyPr>
          <a:lstStyle/>
          <a:p>
            <a:pPr marL="252730" indent="-342900" algn="just">
              <a:buFont typeface="+mj-lt"/>
              <a:buAutoNum type="alphaLcParenR" startAt="7"/>
            </a:pPr>
            <a:r>
              <a:rPr lang="it-IT" b="1" dirty="0">
                <a:ea typeface="Times" panose="02020603050405020304" pitchFamily="18" charset="0"/>
                <a:cs typeface="Times New Roman" panose="02020603050405020304" pitchFamily="18" charset="0"/>
              </a:rPr>
              <a:t>Unità abitative assegnabili per SAP, come totale dal numero di unità di cui alle precedenti lettere da b) a f)</a:t>
            </a:r>
          </a:p>
          <a:p>
            <a:pPr indent="-90170" algn="just"/>
            <a:r>
              <a:rPr lang="it-IT" b="1" dirty="0">
                <a:ea typeface="Times" panose="02020603050405020304" pitchFamily="18" charset="0"/>
                <a:cs typeface="Times New Roman" panose="02020603050405020304" pitchFamily="18" charset="0"/>
              </a:rPr>
              <a:t> </a:t>
            </a:r>
            <a:endParaRPr lang="it-IT" sz="1600" dirty="0">
              <a:effectLst/>
              <a:latin typeface="Times" panose="02020603050405020304" pitchFamily="18" charset="0"/>
              <a:ea typeface="Times" panose="02020603050405020304" pitchFamily="18" charset="0"/>
              <a:cs typeface="Times New Roman" panose="02020603050405020304" pitchFamily="18" charset="0"/>
            </a:endParaRPr>
          </a:p>
        </p:txBody>
      </p:sp>
      <p:sp>
        <p:nvSpPr>
          <p:cNvPr id="7" name="Rettangolo 6"/>
          <p:cNvSpPr/>
          <p:nvPr/>
        </p:nvSpPr>
        <p:spPr>
          <a:xfrm>
            <a:off x="821062" y="4551170"/>
            <a:ext cx="11073007" cy="369332"/>
          </a:xfrm>
          <a:prstGeom prst="rect">
            <a:avLst/>
          </a:prstGeom>
        </p:spPr>
        <p:txBody>
          <a:bodyPr wrap="square">
            <a:spAutoFit/>
          </a:bodyPr>
          <a:lstStyle/>
          <a:p>
            <a:pPr indent="-90170" algn="just">
              <a:spcAft>
                <a:spcPts val="600"/>
              </a:spcAft>
            </a:pPr>
            <a:r>
              <a:rPr lang="it-IT" b="1" dirty="0">
                <a:ea typeface="Times" panose="02020603050405020304" pitchFamily="18" charset="0"/>
                <a:cs typeface="Times New Roman" panose="02020603050405020304" pitchFamily="18" charset="0"/>
              </a:rPr>
              <a:t>3. Totale unità assegnabili SAP + SAT per il 2023</a:t>
            </a:r>
            <a:endParaRPr lang="it-IT" sz="1600" dirty="0">
              <a:effectLst/>
              <a:latin typeface="Times" panose="02020603050405020304" pitchFamily="18" charset="0"/>
              <a:ea typeface="Times" panose="02020603050405020304" pitchFamily="18" charset="0"/>
              <a:cs typeface="Times New Roman" panose="02020603050405020304" pitchFamily="18"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3659348700"/>
              </p:ext>
            </p:extLst>
          </p:nvPr>
        </p:nvGraphicFramePr>
        <p:xfrm>
          <a:off x="2356196" y="5091026"/>
          <a:ext cx="7213600" cy="1314450"/>
        </p:xfrm>
        <a:graphic>
          <a:graphicData uri="http://schemas.openxmlformats.org/drawingml/2006/table">
            <a:tbl>
              <a:tblPr firstRow="1" firstCol="1" bandRow="1">
                <a:tableStyleId>{93296810-A885-4BE3-A3E7-6D5BEEA58F35}</a:tableStyleId>
              </a:tblPr>
              <a:tblGrid>
                <a:gridCol w="1460500">
                  <a:extLst>
                    <a:ext uri="{9D8B030D-6E8A-4147-A177-3AD203B41FA5}">
                      <a16:colId xmlns:a16="http://schemas.microsoft.com/office/drawing/2014/main" val="2423385757"/>
                    </a:ext>
                  </a:extLst>
                </a:gridCol>
                <a:gridCol w="1917700">
                  <a:extLst>
                    <a:ext uri="{9D8B030D-6E8A-4147-A177-3AD203B41FA5}">
                      <a16:colId xmlns:a16="http://schemas.microsoft.com/office/drawing/2014/main" val="421633969"/>
                    </a:ext>
                  </a:extLst>
                </a:gridCol>
                <a:gridCol w="1917700">
                  <a:extLst>
                    <a:ext uri="{9D8B030D-6E8A-4147-A177-3AD203B41FA5}">
                      <a16:colId xmlns:a16="http://schemas.microsoft.com/office/drawing/2014/main" val="4034393541"/>
                    </a:ext>
                  </a:extLst>
                </a:gridCol>
                <a:gridCol w="1917700">
                  <a:extLst>
                    <a:ext uri="{9D8B030D-6E8A-4147-A177-3AD203B41FA5}">
                      <a16:colId xmlns:a16="http://schemas.microsoft.com/office/drawing/2014/main" val="3655847311"/>
                    </a:ext>
                  </a:extLst>
                </a:gridCol>
              </a:tblGrid>
              <a:tr h="419100">
                <a:tc>
                  <a:txBody>
                    <a:bodyPr/>
                    <a:lstStyle/>
                    <a:p>
                      <a:pPr algn="just" fontAlgn="t"/>
                      <a:r>
                        <a:rPr lang="it-IT" sz="1800" u="none" strike="noStrike" dirty="0">
                          <a:effectLst/>
                        </a:rPr>
                        <a:t> </a:t>
                      </a:r>
                      <a:endParaRPr lang="it-IT" sz="1800" b="0" i="0" u="none" strike="noStrike" dirty="0">
                        <a:solidFill>
                          <a:srgbClr val="000000"/>
                        </a:solidFill>
                        <a:effectLst/>
                        <a:latin typeface="Arial" panose="020B0604020202020204" pitchFamily="34" charset="0"/>
                      </a:endParaRPr>
                    </a:p>
                  </a:txBody>
                  <a:tcPr marL="9525" marR="9525" marT="9525" marB="0"/>
                </a:tc>
                <a:tc>
                  <a:txBody>
                    <a:bodyPr/>
                    <a:lstStyle/>
                    <a:p>
                      <a:pPr algn="ctr" rtl="0" fontAlgn="ctr"/>
                      <a:r>
                        <a:rPr lang="it-IT" sz="1100" u="none" strike="noStrike">
                          <a:effectLst/>
                        </a:rPr>
                        <a:t>SAP</a:t>
                      </a:r>
                      <a:endParaRPr lang="it-IT"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a:effectLst/>
                        </a:rPr>
                        <a:t>SAT (vedi par. 7)</a:t>
                      </a:r>
                      <a:endParaRPr lang="it-IT"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a:effectLst/>
                        </a:rPr>
                        <a:t>TOTALE</a:t>
                      </a:r>
                      <a:endParaRPr lang="it-IT" sz="1100" b="1" i="0" u="none" strike="noStrike">
                        <a:solidFill>
                          <a:srgbClr val="FFFFFF"/>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57764929"/>
                  </a:ext>
                </a:extLst>
              </a:tr>
              <a:tr h="295275">
                <a:tc>
                  <a:txBody>
                    <a:bodyPr/>
                    <a:lstStyle/>
                    <a:p>
                      <a:pPr algn="just" rtl="0" fontAlgn="ctr"/>
                      <a:r>
                        <a:rPr lang="it-IT" sz="1100" u="none" strike="noStrike">
                          <a:effectLst/>
                        </a:rPr>
                        <a:t>Comune di Milano</a:t>
                      </a:r>
                      <a:endParaRPr lang="it-IT"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dirty="0">
                          <a:effectLst/>
                        </a:rPr>
                        <a:t>560</a:t>
                      </a:r>
                      <a:endParaRPr lang="it-IT" sz="1100" b="0" i="0" u="none" strike="noStrike" dirty="0">
                        <a:solidFill>
                          <a:srgbClr val="FF0000"/>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dirty="0">
                          <a:effectLst/>
                        </a:rPr>
                        <a:t>140</a:t>
                      </a:r>
                      <a:endParaRPr lang="it-IT" sz="1100" b="0" i="0" u="none" strike="noStrike" dirty="0">
                        <a:solidFill>
                          <a:srgbClr val="FF0000"/>
                        </a:solidFill>
                        <a:effectLst/>
                        <a:latin typeface="Calibri" panose="020F0502020204030204" pitchFamily="34" charset="0"/>
                      </a:endParaRPr>
                    </a:p>
                  </a:txBody>
                  <a:tcPr marL="9525" marR="9525" marT="9525" marB="0" anchor="ctr"/>
                </a:tc>
                <a:tc>
                  <a:txBody>
                    <a:bodyPr/>
                    <a:lstStyle/>
                    <a:p>
                      <a:pPr algn="ctr" rtl="0" fontAlgn="ctr"/>
                      <a:r>
                        <a:rPr lang="it-IT" sz="1100" b="1" u="none" strike="noStrike" dirty="0">
                          <a:effectLst/>
                        </a:rPr>
                        <a:t>700</a:t>
                      </a:r>
                      <a:endParaRPr lang="it-IT" sz="1100" b="1" i="0" u="none" strike="noStrike" dirty="0">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8814827"/>
                  </a:ext>
                </a:extLst>
              </a:tr>
              <a:tr h="295275">
                <a:tc>
                  <a:txBody>
                    <a:bodyPr/>
                    <a:lstStyle/>
                    <a:p>
                      <a:pPr algn="just" rtl="0" fontAlgn="ctr"/>
                      <a:r>
                        <a:rPr lang="it-IT" sz="1100" u="none" strike="noStrike">
                          <a:effectLst/>
                        </a:rPr>
                        <a:t>ALER Milano</a:t>
                      </a:r>
                      <a:endParaRPr lang="it-IT"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dirty="0">
                          <a:effectLst/>
                        </a:rPr>
                        <a:t>1.100</a:t>
                      </a:r>
                      <a:endParaRPr lang="it-IT" sz="1100" b="0" i="0" u="none" strike="noStrike" dirty="0">
                        <a:solidFill>
                          <a:srgbClr val="FF0000"/>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dirty="0">
                          <a:effectLst/>
                        </a:rPr>
                        <a:t>100</a:t>
                      </a:r>
                      <a:endParaRPr lang="it-IT" sz="1100" b="0" i="0" u="none" strike="noStrike" dirty="0">
                        <a:solidFill>
                          <a:srgbClr val="FF0000"/>
                        </a:solidFill>
                        <a:effectLst/>
                        <a:latin typeface="Calibri" panose="020F0502020204030204" pitchFamily="34" charset="0"/>
                      </a:endParaRPr>
                    </a:p>
                  </a:txBody>
                  <a:tcPr marL="9525" marR="9525" marT="9525" marB="0" anchor="ctr"/>
                </a:tc>
                <a:tc>
                  <a:txBody>
                    <a:bodyPr/>
                    <a:lstStyle/>
                    <a:p>
                      <a:pPr algn="ctr" rtl="0" fontAlgn="ctr"/>
                      <a:r>
                        <a:rPr lang="it-IT" sz="1100" b="1" u="none" strike="noStrike" dirty="0">
                          <a:effectLst/>
                        </a:rPr>
                        <a:t>1.200</a:t>
                      </a:r>
                      <a:endParaRPr lang="it-IT" sz="1100" b="1" i="0" u="none" strike="noStrike" dirty="0">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5578989"/>
                  </a:ext>
                </a:extLst>
              </a:tr>
              <a:tr h="304800">
                <a:tc>
                  <a:txBody>
                    <a:bodyPr/>
                    <a:lstStyle/>
                    <a:p>
                      <a:pPr algn="ctr" fontAlgn="t"/>
                      <a:r>
                        <a:rPr lang="it-IT" sz="1800" u="none" strike="noStrike">
                          <a:effectLst/>
                        </a:rPr>
                        <a:t> </a:t>
                      </a:r>
                      <a:endParaRPr lang="it-IT" sz="1800" b="0" i="0" u="none" strike="noStrike">
                        <a:solidFill>
                          <a:srgbClr val="000000"/>
                        </a:solidFill>
                        <a:effectLst/>
                        <a:latin typeface="Arial" panose="020B0604020202020204" pitchFamily="34" charset="0"/>
                      </a:endParaRPr>
                    </a:p>
                  </a:txBody>
                  <a:tcPr marL="9525" marR="9525" marT="9525" marB="0"/>
                </a:tc>
                <a:tc>
                  <a:txBody>
                    <a:bodyPr/>
                    <a:lstStyle/>
                    <a:p>
                      <a:pPr algn="ctr" fontAlgn="t"/>
                      <a:r>
                        <a:rPr lang="it-IT" sz="1800" u="none" strike="noStrike">
                          <a:effectLst/>
                        </a:rPr>
                        <a:t> </a:t>
                      </a:r>
                      <a:endParaRPr lang="it-IT" sz="1800" b="0" i="0" u="none" strike="noStrike">
                        <a:solidFill>
                          <a:srgbClr val="FF0000"/>
                        </a:solidFill>
                        <a:effectLst/>
                        <a:latin typeface="Arial" panose="020B0604020202020204" pitchFamily="34" charset="0"/>
                      </a:endParaRPr>
                    </a:p>
                  </a:txBody>
                  <a:tcPr marL="9525" marR="9525" marT="9525" marB="0"/>
                </a:tc>
                <a:tc>
                  <a:txBody>
                    <a:bodyPr/>
                    <a:lstStyle/>
                    <a:p>
                      <a:pPr algn="ctr" fontAlgn="t"/>
                      <a:r>
                        <a:rPr lang="it-IT" sz="1800" u="none" strike="noStrike">
                          <a:effectLst/>
                        </a:rPr>
                        <a:t> </a:t>
                      </a:r>
                      <a:endParaRPr lang="it-IT" sz="1800" b="0" i="0" u="none" strike="noStrike">
                        <a:solidFill>
                          <a:srgbClr val="FF0000"/>
                        </a:solidFill>
                        <a:effectLst/>
                        <a:latin typeface="Arial" panose="020B0604020202020204" pitchFamily="34" charset="0"/>
                      </a:endParaRPr>
                    </a:p>
                  </a:txBody>
                  <a:tcPr marL="9525" marR="9525" marT="9525" marB="0"/>
                </a:tc>
                <a:tc>
                  <a:txBody>
                    <a:bodyPr/>
                    <a:lstStyle/>
                    <a:p>
                      <a:pPr algn="ctr" rtl="0" fontAlgn="ctr"/>
                      <a:r>
                        <a:rPr lang="it-IT" sz="1100" b="1" u="none" strike="noStrike" dirty="0">
                          <a:effectLst/>
                        </a:rPr>
                        <a:t>1.900</a:t>
                      </a:r>
                      <a:endParaRPr lang="it-IT" sz="1100" b="1" i="0" u="none" strike="noStrike" dirty="0">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22368468"/>
                  </a:ext>
                </a:extLst>
              </a:tr>
            </a:tbl>
          </a:graphicData>
        </a:graphic>
      </p:graphicFrame>
      <p:graphicFrame>
        <p:nvGraphicFramePr>
          <p:cNvPr id="3" name="Tabella 2"/>
          <p:cNvGraphicFramePr>
            <a:graphicFrameLocks noGrp="1"/>
          </p:cNvGraphicFramePr>
          <p:nvPr>
            <p:extLst>
              <p:ext uri="{D42A27DB-BD31-4B8C-83A1-F6EECF244321}">
                <p14:modId xmlns:p14="http://schemas.microsoft.com/office/powerpoint/2010/main" val="1105819991"/>
              </p:ext>
            </p:extLst>
          </p:nvPr>
        </p:nvGraphicFramePr>
        <p:xfrm>
          <a:off x="2356196" y="706973"/>
          <a:ext cx="7279510" cy="2993760"/>
        </p:xfrm>
        <a:graphic>
          <a:graphicData uri="http://schemas.openxmlformats.org/drawingml/2006/table">
            <a:tbl>
              <a:tblPr firstRow="1" firstCol="1" bandRow="1">
                <a:tableStyleId>{93296810-A885-4BE3-A3E7-6D5BEEA58F35}</a:tableStyleId>
              </a:tblPr>
              <a:tblGrid>
                <a:gridCol w="1742124">
                  <a:extLst>
                    <a:ext uri="{9D8B030D-6E8A-4147-A177-3AD203B41FA5}">
                      <a16:colId xmlns:a16="http://schemas.microsoft.com/office/drawing/2014/main" val="1832546950"/>
                    </a:ext>
                  </a:extLst>
                </a:gridCol>
                <a:gridCol w="2391294">
                  <a:extLst>
                    <a:ext uri="{9D8B030D-6E8A-4147-A177-3AD203B41FA5}">
                      <a16:colId xmlns:a16="http://schemas.microsoft.com/office/drawing/2014/main" val="3527127610"/>
                    </a:ext>
                  </a:extLst>
                </a:gridCol>
                <a:gridCol w="2078812">
                  <a:extLst>
                    <a:ext uri="{9D8B030D-6E8A-4147-A177-3AD203B41FA5}">
                      <a16:colId xmlns:a16="http://schemas.microsoft.com/office/drawing/2014/main" val="1540425593"/>
                    </a:ext>
                  </a:extLst>
                </a:gridCol>
                <a:gridCol w="1067280">
                  <a:extLst>
                    <a:ext uri="{9D8B030D-6E8A-4147-A177-3AD203B41FA5}">
                      <a16:colId xmlns:a16="http://schemas.microsoft.com/office/drawing/2014/main" val="25644976"/>
                    </a:ext>
                  </a:extLst>
                </a:gridCol>
              </a:tblGrid>
              <a:tr h="269186">
                <a:tc>
                  <a:txBody>
                    <a:bodyPr/>
                    <a:lstStyle/>
                    <a:p>
                      <a:pPr algn="just">
                        <a:spcAft>
                          <a:spcPts val="600"/>
                        </a:spcAft>
                      </a:pPr>
                      <a:r>
                        <a:rPr lang="it-IT" sz="1100">
                          <a:effectLst/>
                          <a:highlight>
                            <a:srgbClr val="FFFF00"/>
                          </a:highligh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N° alloggi Comune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N° alloggi ALER</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045146697"/>
                  </a:ext>
                </a:extLst>
              </a:tr>
              <a:tr h="269186">
                <a:tc>
                  <a:txBody>
                    <a:bodyPr/>
                    <a:lstStyle/>
                    <a:p>
                      <a:pPr>
                        <a:spcAft>
                          <a:spcPts val="600"/>
                        </a:spcAft>
                      </a:pPr>
                      <a:r>
                        <a:rPr lang="it-IT" sz="1100">
                          <a:effectLst/>
                        </a:rPr>
                        <a:t>Municipio 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284797675"/>
                  </a:ext>
                </a:extLst>
              </a:tr>
              <a:tr h="269186">
                <a:tc>
                  <a:txBody>
                    <a:bodyPr/>
                    <a:lstStyle/>
                    <a:p>
                      <a:pPr>
                        <a:spcAft>
                          <a:spcPts val="600"/>
                        </a:spcAft>
                      </a:pPr>
                      <a:r>
                        <a:rPr lang="it-IT" sz="1100">
                          <a:effectLst/>
                        </a:rPr>
                        <a:t>Municipio 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75071175"/>
                  </a:ext>
                </a:extLst>
              </a:tr>
              <a:tr h="269186">
                <a:tc>
                  <a:txBody>
                    <a:bodyPr/>
                    <a:lstStyle/>
                    <a:p>
                      <a:pPr>
                        <a:spcAft>
                          <a:spcPts val="600"/>
                        </a:spcAft>
                      </a:pPr>
                      <a:r>
                        <a:rPr lang="it-IT" sz="1100">
                          <a:effectLst/>
                        </a:rPr>
                        <a:t>Municipio 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30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062459913"/>
                  </a:ext>
                </a:extLst>
              </a:tr>
              <a:tr h="269186">
                <a:tc>
                  <a:txBody>
                    <a:bodyPr/>
                    <a:lstStyle/>
                    <a:p>
                      <a:pPr>
                        <a:spcAft>
                          <a:spcPts val="600"/>
                        </a:spcAft>
                      </a:pPr>
                      <a:r>
                        <a:rPr lang="it-IT" sz="1100" dirty="0">
                          <a:effectLst/>
                        </a:rPr>
                        <a:t>Municipio 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42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284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379702581"/>
                  </a:ext>
                </a:extLst>
              </a:tr>
              <a:tr h="269186">
                <a:tc>
                  <a:txBody>
                    <a:bodyPr/>
                    <a:lstStyle/>
                    <a:p>
                      <a:pPr>
                        <a:spcAft>
                          <a:spcPts val="600"/>
                        </a:spcAft>
                      </a:pPr>
                      <a:r>
                        <a:rPr lang="it-IT" sz="1100">
                          <a:effectLst/>
                        </a:rPr>
                        <a:t>Municipio 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39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140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97412787"/>
                  </a:ext>
                </a:extLst>
              </a:tr>
              <a:tr h="269186">
                <a:tc>
                  <a:txBody>
                    <a:bodyPr/>
                    <a:lstStyle/>
                    <a:p>
                      <a:pPr>
                        <a:spcAft>
                          <a:spcPts val="600"/>
                        </a:spcAft>
                      </a:pPr>
                      <a:r>
                        <a:rPr lang="it-IT" sz="1100">
                          <a:effectLst/>
                        </a:rPr>
                        <a:t>Municipio 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30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273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426448980"/>
                  </a:ext>
                </a:extLst>
              </a:tr>
              <a:tr h="269186">
                <a:tc>
                  <a:txBody>
                    <a:bodyPr/>
                    <a:lstStyle/>
                    <a:p>
                      <a:pPr algn="just">
                        <a:spcAft>
                          <a:spcPts val="600"/>
                        </a:spcAft>
                      </a:pPr>
                      <a:r>
                        <a:rPr lang="it-IT" sz="1100">
                          <a:effectLst/>
                        </a:rPr>
                        <a:t>Municipio 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106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292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56972685"/>
                  </a:ext>
                </a:extLst>
              </a:tr>
              <a:tr h="269186">
                <a:tc>
                  <a:txBody>
                    <a:bodyPr/>
                    <a:lstStyle/>
                    <a:p>
                      <a:pPr algn="just">
                        <a:spcAft>
                          <a:spcPts val="600"/>
                        </a:spcAft>
                      </a:pPr>
                      <a:r>
                        <a:rPr lang="it-IT" sz="1100">
                          <a:effectLst/>
                        </a:rPr>
                        <a:t>Municipio 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233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31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850975907"/>
                  </a:ext>
                </a:extLst>
              </a:tr>
              <a:tr h="324332">
                <a:tc>
                  <a:txBody>
                    <a:bodyPr/>
                    <a:lstStyle/>
                    <a:p>
                      <a:pPr algn="just">
                        <a:spcAft>
                          <a:spcPts val="600"/>
                        </a:spcAft>
                      </a:pPr>
                      <a:r>
                        <a:rPr lang="it-IT" sz="1100">
                          <a:effectLst/>
                        </a:rPr>
                        <a:t>Municipio 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90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32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857035075"/>
                  </a:ext>
                </a:extLst>
              </a:tr>
              <a:tr h="246754">
                <a:tc>
                  <a:txBody>
                    <a:bodyPr/>
                    <a:lstStyle/>
                    <a:p>
                      <a:pPr algn="ctr">
                        <a:spcAft>
                          <a:spcPts val="600"/>
                        </a:spcAft>
                      </a:pPr>
                      <a:r>
                        <a:rPr lang="it-IT" sz="1100" b="1">
                          <a:effectLst/>
                        </a:rPr>
                        <a:t>TOTALE</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560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a:effectLst/>
                        </a:rPr>
                        <a:t>*1100</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600"/>
                        </a:spcAft>
                      </a:pPr>
                      <a:r>
                        <a:rPr lang="it-IT" sz="1100" b="1" dirty="0">
                          <a:effectLst/>
                        </a:rPr>
                        <a:t>1660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02542927"/>
                  </a:ext>
                </a:extLst>
              </a:tr>
            </a:tbl>
          </a:graphicData>
        </a:graphic>
      </p:graphicFrame>
      <p:sp>
        <p:nvSpPr>
          <p:cNvPr id="4" name="Rettangolo 3"/>
          <p:cNvSpPr/>
          <p:nvPr/>
        </p:nvSpPr>
        <p:spPr>
          <a:xfrm>
            <a:off x="2356196" y="3700733"/>
            <a:ext cx="3453189" cy="276999"/>
          </a:xfrm>
          <a:prstGeom prst="rect">
            <a:avLst/>
          </a:prstGeom>
        </p:spPr>
        <p:txBody>
          <a:bodyPr wrap="none">
            <a:spAutoFit/>
          </a:bodyPr>
          <a:lstStyle/>
          <a:p>
            <a:pPr algn="just">
              <a:spcAft>
                <a:spcPts val="0"/>
              </a:spcAft>
            </a:pPr>
            <a:r>
              <a:rPr lang="it-IT" sz="1200" dirty="0">
                <a:solidFill>
                  <a:srgbClr val="000000"/>
                </a:solidFill>
                <a:latin typeface="Times" panose="02020603050405020304" pitchFamily="18" charset="0"/>
                <a:ea typeface="Times" panose="02020603050405020304" pitchFamily="18" charset="0"/>
                <a:cs typeface="Times New Roman" panose="02020603050405020304" pitchFamily="18" charset="0"/>
              </a:rPr>
              <a:t>*n.15 alloggi non presentano barriere architettoniche</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5730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rot="10800000" flipV="1">
            <a:off x="655530" y="611266"/>
            <a:ext cx="11110586" cy="369332"/>
          </a:xfrm>
          <a:prstGeom prst="rect">
            <a:avLst/>
          </a:prstGeom>
        </p:spPr>
        <p:txBody>
          <a:bodyPr wrap="square">
            <a:spAutoFit/>
          </a:bodyPr>
          <a:lstStyle/>
          <a:p>
            <a:r>
              <a:rPr lang="it-IT" b="1" dirty="0">
                <a:solidFill>
                  <a:srgbClr val="000000"/>
                </a:solidFill>
                <a:ea typeface="Times" panose="02020603050405020304" pitchFamily="18" charset="0"/>
                <a:cs typeface="Times New Roman" panose="02020603050405020304" pitchFamily="18" charset="0"/>
              </a:rPr>
              <a:t>4. ASSEGNAZIONE DI UNITA’ ABITATIVE NELLO STATO DI FATTO </a:t>
            </a:r>
            <a:r>
              <a:rPr lang="it-IT" dirty="0">
                <a:solidFill>
                  <a:srgbClr val="000000"/>
                </a:solidFill>
                <a:ea typeface="Times" panose="02020603050405020304" pitchFamily="18" charset="0"/>
                <a:cs typeface="Times New Roman" panose="02020603050405020304" pitchFamily="18" charset="0"/>
              </a:rPr>
              <a:t>( art. 10 del Regolamento – </a:t>
            </a:r>
            <a:r>
              <a:rPr lang="it-IT" dirty="0" err="1">
                <a:solidFill>
                  <a:srgbClr val="000000"/>
                </a:solidFill>
                <a:ea typeface="Times" panose="02020603050405020304" pitchFamily="18" charset="0"/>
                <a:cs typeface="Times New Roman" panose="02020603050405020304" pitchFamily="18" charset="0"/>
              </a:rPr>
              <a:t>rif.</a:t>
            </a:r>
            <a:r>
              <a:rPr lang="it-IT" dirty="0">
                <a:solidFill>
                  <a:srgbClr val="000000"/>
                </a:solidFill>
                <a:ea typeface="Times" panose="02020603050405020304" pitchFamily="18" charset="0"/>
                <a:cs typeface="Times New Roman" panose="02020603050405020304" pitchFamily="18" charset="0"/>
              </a:rPr>
              <a:t> tabella b)</a:t>
            </a:r>
            <a:endParaRPr lang="it-IT" dirty="0"/>
          </a:p>
        </p:txBody>
      </p:sp>
      <p:sp>
        <p:nvSpPr>
          <p:cNvPr id="5" name="Rettangolo 4"/>
          <p:cNvSpPr/>
          <p:nvPr/>
        </p:nvSpPr>
        <p:spPr>
          <a:xfrm>
            <a:off x="655530" y="1138157"/>
            <a:ext cx="10379897" cy="2769989"/>
          </a:xfrm>
          <a:prstGeom prst="rect">
            <a:avLst/>
          </a:prstGeom>
        </p:spPr>
        <p:txBody>
          <a:bodyPr wrap="square">
            <a:spAutoFit/>
          </a:bodyPr>
          <a:lstStyle/>
          <a:p>
            <a:pPr algn="just">
              <a:spcAft>
                <a:spcPts val="600"/>
              </a:spcAft>
            </a:pPr>
            <a:r>
              <a:rPr lang="it-IT" sz="1400" dirty="0">
                <a:ea typeface="Times" panose="02020603050405020304" pitchFamily="18" charset="0"/>
                <a:cs typeface="Times New Roman" panose="02020603050405020304" pitchFamily="18" charset="0"/>
              </a:rPr>
              <a:t>E’ possibile assegnare alloggi in carenza manutentiva, i cui lavori di adeguamento devono essere realizzati a spese del soggetto assegnatario per un massimo di € 8.000,00, € IVA inclusa, con decurtazione dal canone di locazione, entro un periodo massimo di 36 mesi.</a:t>
            </a:r>
            <a:endParaRPr lang="it-IT" sz="1400" dirty="0">
              <a:effectLst/>
              <a:ea typeface="Times" panose="02020603050405020304" pitchFamily="18" charset="0"/>
              <a:cs typeface="Times New Roman" panose="02020603050405020304" pitchFamily="18" charset="0"/>
            </a:endParaRPr>
          </a:p>
          <a:p>
            <a:pPr algn="just">
              <a:spcAft>
                <a:spcPts val="600"/>
              </a:spcAft>
            </a:pPr>
            <a:r>
              <a:rPr lang="it-IT" sz="1400" dirty="0">
                <a:cs typeface="Times New Roman" panose="02020603050405020304" pitchFamily="18" charset="0"/>
              </a:rPr>
              <a:t>Al fine di garantire uniformità di impostazione e trattamento, anche per le unità abitative comunali sarà utilizzato l’elenco dei prezzi ufficiale di ALER Milano per quantificare i costi massimi rimborsabili dei lavori di adeguamento.</a:t>
            </a:r>
          </a:p>
          <a:p>
            <a:pPr algn="just">
              <a:spcAft>
                <a:spcPts val="600"/>
              </a:spcAft>
            </a:pPr>
            <a:r>
              <a:rPr lang="it-IT" sz="1400" dirty="0">
                <a:cs typeface="Times New Roman" panose="02020603050405020304" pitchFamily="18" charset="0"/>
              </a:rPr>
              <a:t>Dal 2022 è possibile emanare avvisi riservati per l’assegnazione di soli alloggi in carenza manutentiva a seguito di recenti interventi di modifica in tal senso della L.R. 16/2016 e del R.R. 4/17.</a:t>
            </a:r>
          </a:p>
          <a:p>
            <a:pPr algn="just">
              <a:spcAft>
                <a:spcPts val="600"/>
              </a:spcAft>
            </a:pPr>
            <a:r>
              <a:rPr lang="it-IT" sz="1400" dirty="0">
                <a:cs typeface="Times New Roman" panose="02020603050405020304" pitchFamily="18" charset="0"/>
              </a:rPr>
              <a:t>L’Amministrazione comunale di Milano, di concerto con Aler Milano, ha pubblicato, in data 11 maggio 2023, l’avviso speciale n. 7440, riservato per l’assegnazione di n. 66 alloggi, di proprietà di Comune di Milano e di Aler Milano, non assegnabili per carenza di manutenzione, incrementati, per ulteriori disponibilità di alloggi di medesima tipologia sopravvenute dopo la pubblicazione dell’avviso, ad un numero complessivo di alloggi offerti pari a 110.</a:t>
            </a:r>
          </a:p>
          <a:p>
            <a:pPr algn="just">
              <a:spcAft>
                <a:spcPts val="600"/>
              </a:spcAft>
            </a:pPr>
            <a:endParaRPr lang="it-IT" sz="1400" dirty="0">
              <a:effectLst/>
              <a:ea typeface="Times" panose="02020603050405020304" pitchFamily="18" charset="0"/>
              <a:cs typeface="Times New Roman" panose="02020603050405020304" pitchFamily="18" charset="0"/>
            </a:endParaRPr>
          </a:p>
        </p:txBody>
      </p:sp>
      <p:sp>
        <p:nvSpPr>
          <p:cNvPr id="8" name="Rettangolo 7"/>
          <p:cNvSpPr/>
          <p:nvPr/>
        </p:nvSpPr>
        <p:spPr>
          <a:xfrm>
            <a:off x="655530" y="4008310"/>
            <a:ext cx="11235846" cy="369332"/>
          </a:xfrm>
          <a:prstGeom prst="rect">
            <a:avLst/>
          </a:prstGeom>
        </p:spPr>
        <p:txBody>
          <a:bodyPr wrap="square">
            <a:spAutoFit/>
          </a:bodyPr>
          <a:lstStyle/>
          <a:p>
            <a:r>
              <a:rPr lang="it-IT" b="1" dirty="0">
                <a:solidFill>
                  <a:srgbClr val="000000"/>
                </a:solidFill>
                <a:ea typeface="Times" panose="02020603050405020304" pitchFamily="18" charset="0"/>
                <a:cs typeface="Times New Roman" panose="02020603050405020304" pitchFamily="18" charset="0"/>
              </a:rPr>
              <a:t>5.</a:t>
            </a:r>
            <a:r>
              <a:rPr lang="it-IT" b="1" dirty="0">
                <a:solidFill>
                  <a:srgbClr val="000000"/>
                </a:solidFill>
                <a:effectLst/>
                <a:ea typeface="Times" panose="02020603050405020304" pitchFamily="18" charset="0"/>
                <a:cs typeface="Times New Roman" panose="02020603050405020304" pitchFamily="18" charset="0"/>
              </a:rPr>
              <a:t> </a:t>
            </a:r>
            <a:r>
              <a:rPr lang="it-IT" b="1" dirty="0">
                <a:solidFill>
                  <a:srgbClr val="000000"/>
                </a:solidFill>
                <a:ea typeface="Times" panose="02020603050405020304" pitchFamily="18" charset="0"/>
                <a:cs typeface="Times New Roman" panose="02020603050405020304" pitchFamily="18" charset="0"/>
              </a:rPr>
              <a:t>ASSEGNAZIONI A FAVORE DI NUCLEI FAMILIARI  IN CONDIZIONI DI INDIGENZA </a:t>
            </a:r>
            <a:r>
              <a:rPr lang="it-IT" dirty="0">
                <a:solidFill>
                  <a:srgbClr val="000000"/>
                </a:solidFill>
                <a:ea typeface="Times" panose="02020603050405020304" pitchFamily="18" charset="0"/>
                <a:cs typeface="Times New Roman" panose="02020603050405020304" pitchFamily="18" charset="0"/>
              </a:rPr>
              <a:t>(art. 13 del Regolamento)</a:t>
            </a:r>
            <a:endParaRPr lang="it-IT" dirty="0"/>
          </a:p>
        </p:txBody>
      </p:sp>
      <p:sp>
        <p:nvSpPr>
          <p:cNvPr id="9" name="Rettangolo 8"/>
          <p:cNvSpPr/>
          <p:nvPr/>
        </p:nvSpPr>
        <p:spPr>
          <a:xfrm>
            <a:off x="655530" y="4535584"/>
            <a:ext cx="10797435" cy="954107"/>
          </a:xfrm>
          <a:prstGeom prst="rect">
            <a:avLst/>
          </a:prstGeom>
        </p:spPr>
        <p:txBody>
          <a:bodyPr wrap="square">
            <a:spAutoFit/>
          </a:bodyPr>
          <a:lstStyle/>
          <a:p>
            <a:pPr algn="just">
              <a:spcAft>
                <a:spcPts val="0"/>
              </a:spcAft>
            </a:pPr>
            <a:r>
              <a:rPr lang="it-IT" sz="1400" dirty="0">
                <a:ea typeface="Times" panose="02020603050405020304" pitchFamily="18" charset="0"/>
                <a:cs typeface="Times New Roman" panose="02020603050405020304" pitchFamily="18" charset="0"/>
              </a:rPr>
              <a:t>Sono considerati nuclei familiari in condizioni di indigenza i </a:t>
            </a:r>
            <a:r>
              <a:rPr lang="it-IT" sz="1400" b="1" dirty="0">
                <a:ea typeface="Times" panose="02020603050405020304" pitchFamily="18" charset="0"/>
                <a:cs typeface="Times New Roman" panose="02020603050405020304" pitchFamily="18" charset="0"/>
              </a:rPr>
              <a:t>nuclei che presentano una condizione economica pari o inferiore a 3.000 euro ISEE.</a:t>
            </a:r>
            <a:r>
              <a:rPr lang="it-IT" sz="1400" dirty="0">
                <a:ea typeface="Times" panose="02020603050405020304" pitchFamily="18" charset="0"/>
                <a:cs typeface="Times New Roman" panose="02020603050405020304" pitchFamily="18" charset="0"/>
              </a:rPr>
              <a:t> </a:t>
            </a:r>
            <a:endParaRPr lang="it-IT" sz="1400" dirty="0">
              <a:effectLst/>
              <a:ea typeface="Times" panose="02020603050405020304" pitchFamily="18" charset="0"/>
              <a:cs typeface="Times New Roman" panose="02020603050405020304" pitchFamily="18" charset="0"/>
            </a:endParaRPr>
          </a:p>
          <a:p>
            <a:pPr algn="just">
              <a:spcAft>
                <a:spcPts val="0"/>
              </a:spcAft>
            </a:pPr>
            <a:r>
              <a:rPr lang="it-IT" sz="1400" dirty="0">
                <a:ea typeface="Times" panose="02020603050405020304" pitchFamily="18" charset="0"/>
                <a:cs typeface="Times New Roman" panose="02020603050405020304" pitchFamily="18" charset="0"/>
              </a:rPr>
              <a:t> </a:t>
            </a:r>
            <a:endParaRPr lang="it-IT" sz="1400" dirty="0">
              <a:effectLst/>
              <a:ea typeface="Times" panose="02020603050405020304" pitchFamily="18" charset="0"/>
              <a:cs typeface="Times New Roman" panose="02020603050405020304" pitchFamily="18" charset="0"/>
            </a:endParaRPr>
          </a:p>
          <a:p>
            <a:pPr algn="just">
              <a:spcAft>
                <a:spcPts val="0"/>
              </a:spcAft>
            </a:pPr>
            <a:r>
              <a:rPr lang="it-IT" sz="1400" dirty="0">
                <a:ea typeface="Times" panose="02020603050405020304" pitchFamily="18" charset="0"/>
                <a:cs typeface="Times New Roman" panose="02020603050405020304" pitchFamily="18" charset="0"/>
              </a:rPr>
              <a:t>Per  l’anno 2024, le unità abitative di proprietà del Comune di Milano e  di ALER Milano da assegnare a tali nuclei sono indicate entro la soglia prevista dalla normativa in vigore, ovvero il </a:t>
            </a:r>
            <a:r>
              <a:rPr lang="it-IT" sz="1400" b="1" dirty="0">
                <a:ea typeface="Times" panose="02020603050405020304" pitchFamily="18" charset="0"/>
                <a:cs typeface="Times New Roman" panose="02020603050405020304" pitchFamily="18" charset="0"/>
              </a:rPr>
              <a:t>20 per cento delle unità annualmente disponibili.</a:t>
            </a:r>
          </a:p>
        </p:txBody>
      </p:sp>
    </p:spTree>
    <p:extLst>
      <p:ext uri="{BB962C8B-B14F-4D97-AF65-F5344CB8AC3E}">
        <p14:creationId xmlns:p14="http://schemas.microsoft.com/office/powerpoint/2010/main" val="2918050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88307" y="815675"/>
            <a:ext cx="10528124" cy="369332"/>
          </a:xfrm>
          <a:prstGeom prst="rect">
            <a:avLst/>
          </a:prstGeom>
        </p:spPr>
        <p:txBody>
          <a:bodyPr wrap="square">
            <a:spAutoFit/>
          </a:bodyPr>
          <a:lstStyle/>
          <a:p>
            <a:r>
              <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rPr>
              <a:t>6</a:t>
            </a:r>
            <a:r>
              <a:rPr lang="it-IT" sz="1400" b="1"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a:t>
            </a:r>
            <a:r>
              <a:rPr lang="it-IT" b="1" dirty="0">
                <a:solidFill>
                  <a:srgbClr val="000000"/>
                </a:solidFill>
                <a:ea typeface="Times" panose="02020603050405020304" pitchFamily="18" charset="0"/>
                <a:cs typeface="Times New Roman" panose="02020603050405020304" pitchFamily="18" charset="0"/>
              </a:rPr>
              <a:t>CATEGORIE DIVERSIFICATE PER L’INTEGRAZIONE SOCIALE      </a:t>
            </a:r>
            <a:r>
              <a:rPr lang="it-IT" dirty="0">
                <a:solidFill>
                  <a:srgbClr val="000000"/>
                </a:solidFill>
                <a:ea typeface="Times" panose="02020603050405020304" pitchFamily="18" charset="0"/>
                <a:cs typeface="Times New Roman" panose="02020603050405020304" pitchFamily="18" charset="0"/>
              </a:rPr>
              <a:t>( art. 14 del Regolamento)</a:t>
            </a:r>
            <a:endParaRPr lang="it-IT" dirty="0"/>
          </a:p>
        </p:txBody>
      </p:sp>
      <p:sp>
        <p:nvSpPr>
          <p:cNvPr id="5" name="Rettangolo 4"/>
          <p:cNvSpPr/>
          <p:nvPr/>
        </p:nvSpPr>
        <p:spPr>
          <a:xfrm>
            <a:off x="388307" y="1673364"/>
            <a:ext cx="10997855" cy="3539430"/>
          </a:xfrm>
          <a:prstGeom prst="rect">
            <a:avLst/>
          </a:prstGeom>
        </p:spPr>
        <p:txBody>
          <a:bodyPr wrap="square">
            <a:spAutoFit/>
          </a:bodyPr>
          <a:lstStyle/>
          <a:p>
            <a:pPr marL="285750" indent="-285750" algn="just">
              <a:spcAft>
                <a:spcPts val="0"/>
              </a:spcAft>
              <a:buFont typeface="Arial" panose="020B0604020202020204" pitchFamily="34" charset="0"/>
              <a:buChar char="•"/>
            </a:pPr>
            <a:r>
              <a:rPr lang="it-IT" b="1" dirty="0">
                <a:ea typeface="Times" panose="02020603050405020304" pitchFamily="18" charset="0"/>
                <a:cs typeface="Times New Roman" panose="02020603050405020304" pitchFamily="18" charset="0"/>
              </a:rPr>
              <a:t>Forze di Polizia e Corpo nazionale dei Vigli del fuoco:</a:t>
            </a:r>
          </a:p>
          <a:p>
            <a:pPr algn="just"/>
            <a:r>
              <a:rPr lang="it-IT" sz="1400" dirty="0">
                <a:latin typeface="Times" panose="02020603050405020304" pitchFamily="18" charset="0"/>
                <a:cs typeface="Times" panose="02020603050405020304" pitchFamily="18" charset="0"/>
              </a:rPr>
              <a:t>Per quanto attiene invece la quota percentuale delle unità disponibili da destinare ai nuclei familiari appartenenti alle “Forze di Polizia e Corpo Nazionale dei Vigili del Fuoco” per il 2024, l’Amministrazione Comunale propone una disponibilità di alloggi pari al 5% (la percentuale massima prevista dal Regolamento è del 10%).   </a:t>
            </a:r>
          </a:p>
          <a:p>
            <a:pPr algn="just"/>
            <a:r>
              <a:rPr lang="it-IT" sz="1400" dirty="0">
                <a:latin typeface="Times" panose="02020603050405020304" pitchFamily="18" charset="0"/>
                <a:cs typeface="Times" panose="02020603050405020304" pitchFamily="18" charset="0"/>
              </a:rPr>
              <a:t>ALER Milano, per il 2024, propone la percentuale pari al 10 %.</a:t>
            </a:r>
          </a:p>
          <a:p>
            <a:pPr algn="just"/>
            <a:r>
              <a:rPr lang="it-IT" sz="1400" dirty="0">
                <a:solidFill>
                  <a:srgbClr val="FF0000"/>
                </a:solidFill>
                <a:cs typeface="Times New Roman" panose="02020603050405020304" pitchFamily="18" charset="0"/>
              </a:rPr>
              <a:t>    </a:t>
            </a:r>
            <a:endParaRPr lang="it-IT" dirty="0">
              <a:ea typeface="Times"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it-IT" b="1" dirty="0">
                <a:ea typeface="Times" panose="02020603050405020304" pitchFamily="18" charset="0"/>
                <a:cs typeface="Times New Roman" panose="02020603050405020304" pitchFamily="18" charset="0"/>
              </a:rPr>
              <a:t>Altra categoria di particolare e motivata rilevanza sociale:</a:t>
            </a:r>
          </a:p>
          <a:p>
            <a:pPr algn="just"/>
            <a:r>
              <a:rPr lang="it-IT" sz="1400" dirty="0">
                <a:ea typeface="Times" panose="02020603050405020304" pitchFamily="18" charset="0"/>
                <a:cs typeface="Times New Roman" panose="02020603050405020304" pitchFamily="18" charset="0"/>
              </a:rPr>
              <a:t>si conferma la categoria di particolare rilevanza sociale, già approvata con deliberazione di CC. N. 2 del 31.01.2022 di approvazione del piano annuale dell’offerta abitativa 2022: </a:t>
            </a:r>
            <a:r>
              <a:rPr lang="it-IT" sz="14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a:t>
            </a:r>
            <a:r>
              <a:rPr lang="it-IT" sz="1400" i="1"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Nuclei familiari che non rientrano nelle condizioni familiari previste ai punti 1, 2, 3 dall’Allegato 1 RR 4/2017 (anziani, famiglie di nuova formazione, nuclei familiari di un componente con un eventuale minore o più a carico) e che siano ospitati temporaneamente, da almeno 6 mesi alla data della domanda, presso alloggi AUTE/RST, strutture gestite dal Comune di Milano o presso strutture/alloggi gestiti da enti che operano in collaborazione con il Comune stesso per via di contratti, concessioni, convenzioni o accreditamenti finalizzati alla cura del disagio abitativo, sociale ed economico.”</a:t>
            </a:r>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lvl="1" algn="just"/>
            <a:endParaRPr lang="it-IT" sz="1400" b="1" dirty="0">
              <a:ea typeface="Times" panose="02020603050405020304" pitchFamily="18" charset="0"/>
              <a:cs typeface="Times New Roman" panose="02020603050405020304" pitchFamily="18" charset="0"/>
            </a:endParaRPr>
          </a:p>
          <a:p>
            <a:pPr algn="just">
              <a:spcAft>
                <a:spcPts val="0"/>
              </a:spcAft>
            </a:pPr>
            <a:endParaRPr lang="it-IT" sz="2000" dirty="0">
              <a:effectLst/>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0134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88307" y="212942"/>
            <a:ext cx="11073008" cy="369332"/>
          </a:xfrm>
          <a:prstGeom prst="rect">
            <a:avLst/>
          </a:prstGeom>
        </p:spPr>
        <p:txBody>
          <a:bodyPr wrap="square">
            <a:spAutoFit/>
          </a:bodyPr>
          <a:lstStyle/>
          <a:p>
            <a:r>
              <a:rPr lang="it-IT" b="1" dirty="0">
                <a:solidFill>
                  <a:srgbClr val="000000"/>
                </a:solidFill>
                <a:ea typeface="Times" panose="02020603050405020304" pitchFamily="18" charset="0"/>
                <a:cs typeface="Times New Roman" panose="02020603050405020304" pitchFamily="18" charset="0"/>
              </a:rPr>
              <a:t>7</a:t>
            </a:r>
            <a:r>
              <a:rPr lang="it-IT" b="1" dirty="0">
                <a:solidFill>
                  <a:srgbClr val="000000"/>
                </a:solidFill>
                <a:effectLst/>
                <a:ea typeface="Times" panose="02020603050405020304" pitchFamily="18" charset="0"/>
                <a:cs typeface="Times New Roman" panose="02020603050405020304" pitchFamily="18" charset="0"/>
              </a:rPr>
              <a:t>. </a:t>
            </a:r>
            <a:r>
              <a:rPr lang="it-IT" b="1" dirty="0">
                <a:solidFill>
                  <a:srgbClr val="000000"/>
                </a:solidFill>
                <a:ea typeface="Times" panose="02020603050405020304" pitchFamily="18" charset="0"/>
                <a:cs typeface="Times New Roman" panose="02020603050405020304" pitchFamily="18" charset="0"/>
              </a:rPr>
              <a:t>SERVIZI ABITATIVI TRANSITORI (SAT)</a:t>
            </a:r>
            <a:endParaRPr lang="it-IT" dirty="0"/>
          </a:p>
        </p:txBody>
      </p:sp>
      <p:sp>
        <p:nvSpPr>
          <p:cNvPr id="5" name="Rettangolo 4"/>
          <p:cNvSpPr/>
          <p:nvPr/>
        </p:nvSpPr>
        <p:spPr>
          <a:xfrm>
            <a:off x="388307" y="569748"/>
            <a:ext cx="11311003" cy="6401753"/>
          </a:xfrm>
          <a:prstGeom prst="rect">
            <a:avLst/>
          </a:prstGeom>
        </p:spPr>
        <p:txBody>
          <a:bodyPr wrap="square">
            <a:spAutoFit/>
          </a:bodyPr>
          <a:lstStyle/>
          <a:p>
            <a:pPr algn="just">
              <a:spcAft>
                <a:spcPts val="0"/>
              </a:spcAft>
            </a:pPr>
            <a:endParaRPr lang="it-IT" dirty="0">
              <a:ea typeface="Times" panose="02020603050405020304" pitchFamily="18" charset="0"/>
              <a:cs typeface="Times New Roman" panose="02020603050405020304" pitchFamily="18" charset="0"/>
            </a:endParaRPr>
          </a:p>
          <a:p>
            <a:pPr algn="just">
              <a:spcAft>
                <a:spcPts val="0"/>
              </a:spcAft>
            </a:pPr>
            <a:r>
              <a:rPr lang="it-IT" dirty="0">
                <a:ea typeface="Times" panose="02020603050405020304" pitchFamily="18" charset="0"/>
                <a:cs typeface="Times New Roman" panose="02020603050405020304" pitchFamily="18" charset="0"/>
              </a:rPr>
              <a:t>Riferimenti normativi:</a:t>
            </a:r>
          </a:p>
          <a:p>
            <a:pPr algn="just">
              <a:spcAft>
                <a:spcPts val="0"/>
              </a:spcAft>
            </a:pPr>
            <a:endParaRPr lang="it-IT" dirty="0">
              <a:ea typeface="Times"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it-IT" dirty="0">
                <a:ea typeface="Times" panose="02020603050405020304" pitchFamily="18" charset="0"/>
                <a:cs typeface="Times New Roman" panose="02020603050405020304" pitchFamily="18" charset="0"/>
              </a:rPr>
              <a:t>art. 23, comma 13, della L.R. 16/2016 disciplina regionale dei servizi abitativi;</a:t>
            </a:r>
          </a:p>
          <a:p>
            <a:pPr marL="285750" indent="-285750" algn="just">
              <a:spcAft>
                <a:spcPts val="0"/>
              </a:spcAft>
              <a:buFont typeface="Arial" panose="020B0604020202020204" pitchFamily="34" charset="0"/>
              <a:buChar char="•"/>
            </a:pPr>
            <a:r>
              <a:rPr lang="it-IT" dirty="0">
                <a:ea typeface="Times" panose="02020603050405020304" pitchFamily="18" charset="0"/>
                <a:cs typeface="Times New Roman" panose="02020603050405020304" pitchFamily="18" charset="0"/>
              </a:rPr>
              <a:t>Deliberazione della Giunta Regione Lombardia n. XI/6101 del 14/03/2022.</a:t>
            </a:r>
          </a:p>
          <a:p>
            <a:pPr algn="just">
              <a:spcAft>
                <a:spcPts val="0"/>
              </a:spcAft>
            </a:pPr>
            <a:endParaRPr lang="it-IT" dirty="0">
              <a:ea typeface="Times" panose="02020603050405020304" pitchFamily="18" charset="0"/>
              <a:cs typeface="Times New Roman" panose="02020603050405020304" pitchFamily="18" charset="0"/>
            </a:endParaRPr>
          </a:p>
          <a:p>
            <a:pPr algn="just">
              <a:spcAft>
                <a:spcPts val="0"/>
              </a:spcAft>
            </a:pPr>
            <a:r>
              <a:rPr lang="it-IT" dirty="0">
                <a:ea typeface="Times" panose="02020603050405020304" pitchFamily="18" charset="0"/>
                <a:cs typeface="Times New Roman" panose="02020603050405020304" pitchFamily="18" charset="0"/>
              </a:rPr>
              <a:t>Limite di destinazione dei SAT:</a:t>
            </a:r>
          </a:p>
          <a:p>
            <a:pPr algn="just">
              <a:spcAft>
                <a:spcPts val="0"/>
              </a:spcAft>
            </a:pPr>
            <a:endParaRPr lang="it-IT" dirty="0">
              <a:ea typeface="Times"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it-IT" b="1" dirty="0">
                <a:ea typeface="Times" panose="02020603050405020304" pitchFamily="18" charset="0"/>
                <a:cs typeface="Times New Roman" panose="02020603050405020304" pitchFamily="18" charset="0"/>
              </a:rPr>
              <a:t>Limite generale del 10 per cento delle unità abitative SAP complessivamente possedute a titolo di proprietà alla data di entrata in vigore della Legge (luglio 2016).</a:t>
            </a:r>
          </a:p>
          <a:p>
            <a:pPr algn="just">
              <a:spcAft>
                <a:spcPts val="0"/>
              </a:spcAft>
            </a:pPr>
            <a:r>
              <a:rPr lang="it-IT" dirty="0">
                <a:ea typeface="Times" panose="02020603050405020304" pitchFamily="18" charset="0"/>
                <a:cs typeface="Times New Roman" panose="02020603050405020304" pitchFamily="18" charset="0"/>
              </a:rPr>
              <a:t>      In particolare, per il Comune di Milano tale limite è pari al 10 per cento di 26949 unità abitative, e per ALER Milano </a:t>
            </a:r>
          </a:p>
          <a:p>
            <a:pPr algn="just">
              <a:spcAft>
                <a:spcPts val="0"/>
              </a:spcAft>
            </a:pPr>
            <a:r>
              <a:rPr lang="it-IT" dirty="0">
                <a:ea typeface="Times" panose="02020603050405020304" pitchFamily="18" charset="0"/>
                <a:cs typeface="Times New Roman" panose="02020603050405020304" pitchFamily="18" charset="0"/>
              </a:rPr>
              <a:t>      è pari al 10 per cento di 34.117 unità abitative.</a:t>
            </a:r>
          </a:p>
          <a:p>
            <a:pPr algn="just">
              <a:spcAft>
                <a:spcPts val="0"/>
              </a:spcAft>
            </a:pPr>
            <a:endParaRPr lang="it-IT" dirty="0">
              <a:ea typeface="Times"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it-IT" b="1" dirty="0">
                <a:ea typeface="Times" panose="02020603050405020304" pitchFamily="18" charset="0"/>
                <a:cs typeface="Times New Roman" panose="02020603050405020304" pitchFamily="18" charset="0"/>
              </a:rPr>
              <a:t>Limite annuale del 25 per cento delle unità abitative destinate a servizi abitativi pubblici che si rendono disponibili nel corso dell’anno.    </a:t>
            </a:r>
          </a:p>
          <a:p>
            <a:pPr marL="266700" algn="just">
              <a:spcAft>
                <a:spcPts val="0"/>
              </a:spcAft>
            </a:pPr>
            <a:r>
              <a:rPr lang="it-IT" sz="1500" dirty="0">
                <a:ea typeface="Times" panose="02020603050405020304" pitchFamily="18" charset="0"/>
                <a:cs typeface="Times New Roman" panose="02020603050405020304" pitchFamily="18" charset="0"/>
              </a:rPr>
              <a:t>Nel </a:t>
            </a:r>
            <a:r>
              <a:rPr lang="it-IT" sz="1500" b="1" dirty="0">
                <a:ea typeface="Times" panose="02020603050405020304" pitchFamily="18" charset="0"/>
                <a:cs typeface="Times New Roman" panose="02020603050405020304" pitchFamily="18" charset="0"/>
              </a:rPr>
              <a:t>Piano annuale 2024</a:t>
            </a:r>
            <a:r>
              <a:rPr lang="it-IT" sz="1500" dirty="0">
                <a:ea typeface="Times" panose="02020603050405020304" pitchFamily="18" charset="0"/>
                <a:cs typeface="Times New Roman" panose="02020603050405020304" pitchFamily="18" charset="0"/>
              </a:rPr>
              <a:t>, per quanto attiene al </a:t>
            </a:r>
            <a:r>
              <a:rPr lang="it-IT" sz="1500" b="1" dirty="0">
                <a:ea typeface="Times" panose="02020603050405020304" pitchFamily="18" charset="0"/>
                <a:cs typeface="Times New Roman" panose="02020603050405020304" pitchFamily="18" charset="0"/>
              </a:rPr>
              <a:t>Comune di Milano, si indica una percentuale pari al 25 % </a:t>
            </a:r>
            <a:r>
              <a:rPr lang="it-IT" sz="1500" dirty="0">
                <a:ea typeface="Times" panose="02020603050405020304" pitchFamily="18" charset="0"/>
                <a:cs typeface="Times New Roman" panose="02020603050405020304" pitchFamily="18" charset="0"/>
              </a:rPr>
              <a:t>di unità da destinare a servizi abitativi transitori, </a:t>
            </a:r>
            <a:r>
              <a:rPr lang="it-IT" sz="1500" b="1" dirty="0">
                <a:ea typeface="Times" panose="02020603050405020304" pitchFamily="18" charset="0"/>
                <a:cs typeface="Times New Roman" panose="02020603050405020304" pitchFamily="18" charset="0"/>
              </a:rPr>
              <a:t>pari a n. 140 unità </a:t>
            </a:r>
            <a:r>
              <a:rPr lang="it-IT" sz="1500" dirty="0">
                <a:ea typeface="Times" panose="02020603050405020304" pitchFamily="18" charset="0"/>
                <a:cs typeface="Times New Roman" panose="02020603050405020304" pitchFamily="18" charset="0"/>
              </a:rPr>
              <a:t>(560 x 0,25); per quanto attiene, invece, ad </a:t>
            </a:r>
            <a:r>
              <a:rPr lang="it-IT" sz="1500" b="1" dirty="0">
                <a:ea typeface="Times" panose="02020603050405020304" pitchFamily="18" charset="0"/>
                <a:cs typeface="Times New Roman" panose="02020603050405020304" pitchFamily="18" charset="0"/>
              </a:rPr>
              <a:t>ALER Milano</a:t>
            </a:r>
            <a:r>
              <a:rPr lang="it-IT" sz="1500" dirty="0">
                <a:ea typeface="Times" panose="02020603050405020304" pitchFamily="18" charset="0"/>
                <a:cs typeface="Times New Roman" panose="02020603050405020304" pitchFamily="18" charset="0"/>
              </a:rPr>
              <a:t>, ci è stata indicata dalla stessa (riferimento a mail PEC del 2023), </a:t>
            </a:r>
            <a:r>
              <a:rPr lang="it-IT" sz="1500" b="1" dirty="0">
                <a:ea typeface="Times" panose="02020603050405020304" pitchFamily="18" charset="0"/>
                <a:cs typeface="Times New Roman" panose="02020603050405020304" pitchFamily="18" charset="0"/>
              </a:rPr>
              <a:t>una percentuale del 9,091%, pari a n. 100 unità </a:t>
            </a:r>
            <a:r>
              <a:rPr lang="it-IT" sz="1500" dirty="0">
                <a:ea typeface="Times" panose="02020603050405020304" pitchFamily="18" charset="0"/>
                <a:cs typeface="Times New Roman" panose="02020603050405020304" pitchFamily="18" charset="0"/>
              </a:rPr>
              <a:t>(1.100 x 0,091).</a:t>
            </a:r>
            <a:r>
              <a:rPr lang="it-IT" dirty="0">
                <a:ea typeface="Times" panose="02020603050405020304" pitchFamily="18" charset="0"/>
                <a:cs typeface="Times New Roman" panose="02020603050405020304" pitchFamily="18" charset="0"/>
              </a:rPr>
              <a:t> </a:t>
            </a:r>
          </a:p>
          <a:p>
            <a:pPr marL="266700" algn="just">
              <a:spcAft>
                <a:spcPts val="0"/>
              </a:spcAft>
            </a:pPr>
            <a:endParaRPr lang="it-IT" dirty="0">
              <a:ea typeface="Times" panose="02020603050405020304" pitchFamily="18" charset="0"/>
              <a:cs typeface="Times New Roman" panose="02020603050405020304" pitchFamily="18" charset="0"/>
            </a:endParaRPr>
          </a:p>
          <a:p>
            <a:pPr algn="just"/>
            <a:r>
              <a:rPr lang="it-IT" sz="1500" dirty="0">
                <a:latin typeface="Calibri" panose="020F0502020204030204" pitchFamily="34" charset="0"/>
                <a:ea typeface="Times" panose="02020603050405020304" pitchFamily="18" charset="0"/>
                <a:cs typeface="Calibri" panose="020F0502020204030204" pitchFamily="34" charset="0"/>
              </a:rPr>
              <a:t>N.B:</a:t>
            </a:r>
          </a:p>
          <a:p>
            <a:pPr algn="just"/>
            <a:r>
              <a:rPr lang="it-IT" sz="1500" dirty="0">
                <a:latin typeface="Calibri" panose="020F0502020204030204" pitchFamily="34" charset="0"/>
                <a:ea typeface="Times" panose="02020603050405020304" pitchFamily="18" charset="0"/>
                <a:cs typeface="Calibri" panose="020F0502020204030204" pitchFamily="34" charset="0"/>
              </a:rPr>
              <a:t>Le complessive 240 unità destinate a SAT non sono state ricomprese nelle tabelle di cui al precedente capitolo 3.</a:t>
            </a:r>
          </a:p>
          <a:p>
            <a:pPr marL="266700" algn="just">
              <a:spcAft>
                <a:spcPts val="0"/>
              </a:spcAft>
            </a:pPr>
            <a:endParaRPr lang="it-IT" dirty="0">
              <a:ea typeface="Times" panose="02020603050405020304" pitchFamily="18" charset="0"/>
              <a:cs typeface="Times New Roman" panose="02020603050405020304" pitchFamily="18" charset="0"/>
            </a:endParaRPr>
          </a:p>
          <a:p>
            <a:pPr algn="just"/>
            <a:endParaRPr lang="it-IT" sz="2000" dirty="0">
              <a:effectLst/>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884412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2818</TotalTime>
  <Words>4295</Words>
  <Application>Microsoft Office PowerPoint</Application>
  <PresentationFormat>Widescreen</PresentationFormat>
  <Paragraphs>606</Paragraphs>
  <Slides>20</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20</vt:i4>
      </vt:variant>
    </vt:vector>
  </HeadingPairs>
  <TitlesOfParts>
    <vt:vector size="26" baseType="lpstr">
      <vt:lpstr>Arial</vt:lpstr>
      <vt:lpstr>Calibri</vt:lpstr>
      <vt:lpstr>Calibri Light</vt:lpstr>
      <vt:lpstr>Times</vt:lpstr>
      <vt:lpstr>Times New Roman</vt:lpstr>
      <vt:lpstr>Tema di Office</vt:lpstr>
      <vt:lpstr>Direzione Casa Area Assegnazione Alloggi ERP</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Direzione Casa Area Assegnazione Alloggi ERP</vt:lpstr>
    </vt:vector>
  </TitlesOfParts>
  <Company>Comune di Milano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COMUNE DI MILANO</dc:title>
  <dc:creator>Orlando Ausilio</dc:creator>
  <cp:lastModifiedBy>Massimo Marzolla</cp:lastModifiedBy>
  <cp:revision>402</cp:revision>
  <cp:lastPrinted>2024-02-26T10:37:37Z</cp:lastPrinted>
  <dcterms:created xsi:type="dcterms:W3CDTF">2022-01-05T11:12:25Z</dcterms:created>
  <dcterms:modified xsi:type="dcterms:W3CDTF">2024-03-20T17:32:03Z</dcterms:modified>
</cp:coreProperties>
</file>