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0" r:id="rId8"/>
    <p:sldId id="262" r:id="rId9"/>
    <p:sldId id="263" r:id="rId10"/>
    <p:sldId id="264" r:id="rId11"/>
    <p:sldId id="283" r:id="rId12"/>
    <p:sldId id="284" r:id="rId13"/>
    <p:sldId id="285" r:id="rId14"/>
    <p:sldId id="287" r:id="rId15"/>
    <p:sldId id="269" r:id="rId16"/>
    <p:sldId id="272" r:id="rId17"/>
    <p:sldId id="273" r:id="rId18"/>
    <p:sldId id="281" r:id="rId19"/>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A980CE7C-9ECF-413B-BC61-0CA193E49C31}">
          <p14:sldIdLst>
            <p14:sldId id="256"/>
            <p14:sldId id="257"/>
            <p14:sldId id="258"/>
            <p14:sldId id="259"/>
            <p14:sldId id="260"/>
            <p14:sldId id="261"/>
            <p14:sldId id="280"/>
          </p14:sldIdLst>
        </p14:section>
        <p14:section name="Sezione senza titolo" id="{5D23FEE5-E2CE-4264-BE62-7C181B5CF1C4}">
          <p14:sldIdLst>
            <p14:sldId id="262"/>
            <p14:sldId id="263"/>
            <p14:sldId id="264"/>
            <p14:sldId id="283"/>
            <p14:sldId id="284"/>
            <p14:sldId id="285"/>
            <p14:sldId id="287"/>
            <p14:sldId id="269"/>
            <p14:sldId id="272"/>
            <p14:sldId id="273"/>
            <p14:sldId id="281"/>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6F4174-911C-4A6F-AF19-5E356F5E8554}" v="1" dt="2024-02-29T10:26:17.384"/>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13" autoAdjust="0"/>
    <p:restoredTop sz="95233" autoAdjust="0"/>
  </p:normalViewPr>
  <p:slideViewPr>
    <p:cSldViewPr snapToGrid="0">
      <p:cViewPr varScale="1">
        <p:scale>
          <a:sx n="83" d="100"/>
          <a:sy n="83" d="100"/>
        </p:scale>
        <p:origin x="605"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agatella" userId="2c00a3e5-a475-43f2-8722-138ab9a08bad" providerId="ADAL" clId="{156F4174-911C-4A6F-AF19-5E356F5E8554}"/>
    <pc:docChg chg="modSld">
      <pc:chgData name="Pamela Bagatella" userId="2c00a3e5-a475-43f2-8722-138ab9a08bad" providerId="ADAL" clId="{156F4174-911C-4A6F-AF19-5E356F5E8554}" dt="2024-02-29T10:27:23.665" v="180" actId="20577"/>
      <pc:docMkLst>
        <pc:docMk/>
      </pc:docMkLst>
      <pc:sldChg chg="modSp mod">
        <pc:chgData name="Pamela Bagatella" userId="2c00a3e5-a475-43f2-8722-138ab9a08bad" providerId="ADAL" clId="{156F4174-911C-4A6F-AF19-5E356F5E8554}" dt="2024-02-29T10:15:57.089" v="105" actId="20577"/>
        <pc:sldMkLst>
          <pc:docMk/>
          <pc:sldMk cId="3588745581" sldId="272"/>
        </pc:sldMkLst>
        <pc:spChg chg="mod">
          <ac:chgData name="Pamela Bagatella" userId="2c00a3e5-a475-43f2-8722-138ab9a08bad" providerId="ADAL" clId="{156F4174-911C-4A6F-AF19-5E356F5E8554}" dt="2024-02-29T09:51:12.990" v="1" actId="20577"/>
          <ac:spMkLst>
            <pc:docMk/>
            <pc:sldMk cId="3588745581" sldId="272"/>
            <ac:spMk id="2" creationId="{00000000-0000-0000-0000-000000000000}"/>
          </ac:spMkLst>
        </pc:spChg>
        <pc:graphicFrameChg chg="modGraphic">
          <ac:chgData name="Pamela Bagatella" userId="2c00a3e5-a475-43f2-8722-138ab9a08bad" providerId="ADAL" clId="{156F4174-911C-4A6F-AF19-5E356F5E8554}" dt="2024-02-29T09:51:24.138" v="18" actId="20577"/>
          <ac:graphicFrameMkLst>
            <pc:docMk/>
            <pc:sldMk cId="3588745581" sldId="272"/>
            <ac:graphicFrameMk id="3" creationId="{00000000-0000-0000-0000-000000000000}"/>
          </ac:graphicFrameMkLst>
        </pc:graphicFrameChg>
        <pc:graphicFrameChg chg="modGraphic">
          <ac:chgData name="Pamela Bagatella" userId="2c00a3e5-a475-43f2-8722-138ab9a08bad" providerId="ADAL" clId="{156F4174-911C-4A6F-AF19-5E356F5E8554}" dt="2024-02-29T10:15:57.089" v="105" actId="20577"/>
          <ac:graphicFrameMkLst>
            <pc:docMk/>
            <pc:sldMk cId="3588745581" sldId="272"/>
            <ac:graphicFrameMk id="4" creationId="{00000000-0000-0000-0000-000000000000}"/>
          </ac:graphicFrameMkLst>
        </pc:graphicFrameChg>
      </pc:sldChg>
      <pc:sldChg chg="delSp modSp mod">
        <pc:chgData name="Pamela Bagatella" userId="2c00a3e5-a475-43f2-8722-138ab9a08bad" providerId="ADAL" clId="{156F4174-911C-4A6F-AF19-5E356F5E8554}" dt="2024-02-29T10:27:23.665" v="180" actId="20577"/>
        <pc:sldMkLst>
          <pc:docMk/>
          <pc:sldMk cId="2041699403" sldId="273"/>
        </pc:sldMkLst>
        <pc:spChg chg="mod">
          <ac:chgData name="Pamela Bagatella" userId="2c00a3e5-a475-43f2-8722-138ab9a08bad" providerId="ADAL" clId="{156F4174-911C-4A6F-AF19-5E356F5E8554}" dt="2024-02-29T10:26:17.384" v="137" actId="338"/>
          <ac:spMkLst>
            <pc:docMk/>
            <pc:sldMk cId="2041699403" sldId="273"/>
            <ac:spMk id="2" creationId="{00000000-0000-0000-0000-000000000000}"/>
          </ac:spMkLst>
        </pc:spChg>
        <pc:spChg chg="mod">
          <ac:chgData name="Pamela Bagatella" userId="2c00a3e5-a475-43f2-8722-138ab9a08bad" providerId="ADAL" clId="{156F4174-911C-4A6F-AF19-5E356F5E8554}" dt="2024-02-29T10:26:17.384" v="137" actId="338"/>
          <ac:spMkLst>
            <pc:docMk/>
            <pc:sldMk cId="2041699403" sldId="273"/>
            <ac:spMk id="3" creationId="{00000000-0000-0000-0000-000000000000}"/>
          </ac:spMkLst>
        </pc:spChg>
        <pc:spChg chg="mod">
          <ac:chgData name="Pamela Bagatella" userId="2c00a3e5-a475-43f2-8722-138ab9a08bad" providerId="ADAL" clId="{156F4174-911C-4A6F-AF19-5E356F5E8554}" dt="2024-02-29T10:26:17.384" v="137" actId="338"/>
          <ac:spMkLst>
            <pc:docMk/>
            <pc:sldMk cId="2041699403" sldId="273"/>
            <ac:spMk id="6" creationId="{7D54E07F-3CB1-47B8-06B9-664D7AB3089A}"/>
          </ac:spMkLst>
        </pc:spChg>
        <pc:spChg chg="mod">
          <ac:chgData name="Pamela Bagatella" userId="2c00a3e5-a475-43f2-8722-138ab9a08bad" providerId="ADAL" clId="{156F4174-911C-4A6F-AF19-5E356F5E8554}" dt="2024-02-29T10:26:17.384" v="137" actId="338"/>
          <ac:spMkLst>
            <pc:docMk/>
            <pc:sldMk cId="2041699403" sldId="273"/>
            <ac:spMk id="7" creationId="{BE96B686-AB0D-EB55-99B7-BFD2450363A3}"/>
          </ac:spMkLst>
        </pc:spChg>
        <pc:spChg chg="mod">
          <ac:chgData name="Pamela Bagatella" userId="2c00a3e5-a475-43f2-8722-138ab9a08bad" providerId="ADAL" clId="{156F4174-911C-4A6F-AF19-5E356F5E8554}" dt="2024-02-29T10:26:17.384" v="137" actId="338"/>
          <ac:spMkLst>
            <pc:docMk/>
            <pc:sldMk cId="2041699403" sldId="273"/>
            <ac:spMk id="9" creationId="{533B27EE-C2CA-E446-903D-5D77F3F96265}"/>
          </ac:spMkLst>
        </pc:spChg>
        <pc:spChg chg="mod">
          <ac:chgData name="Pamela Bagatella" userId="2c00a3e5-a475-43f2-8722-138ab9a08bad" providerId="ADAL" clId="{156F4174-911C-4A6F-AF19-5E356F5E8554}" dt="2024-02-29T10:26:17.384" v="137" actId="338"/>
          <ac:spMkLst>
            <pc:docMk/>
            <pc:sldMk cId="2041699403" sldId="273"/>
            <ac:spMk id="10" creationId="{A8BD4C55-6449-B3EE-5326-DC305EA7D0D5}"/>
          </ac:spMkLst>
        </pc:spChg>
        <pc:spChg chg="mod">
          <ac:chgData name="Pamela Bagatella" userId="2c00a3e5-a475-43f2-8722-138ab9a08bad" providerId="ADAL" clId="{156F4174-911C-4A6F-AF19-5E356F5E8554}" dt="2024-02-29T10:26:17.384" v="137" actId="338"/>
          <ac:spMkLst>
            <pc:docMk/>
            <pc:sldMk cId="2041699403" sldId="273"/>
            <ac:spMk id="11" creationId="{04ECCA57-2642-520B-01BD-D4E84E0E83D4}"/>
          </ac:spMkLst>
        </pc:spChg>
        <pc:spChg chg="mod">
          <ac:chgData name="Pamela Bagatella" userId="2c00a3e5-a475-43f2-8722-138ab9a08bad" providerId="ADAL" clId="{156F4174-911C-4A6F-AF19-5E356F5E8554}" dt="2024-02-29T10:26:17.384" v="137" actId="338"/>
          <ac:spMkLst>
            <pc:docMk/>
            <pc:sldMk cId="2041699403" sldId="273"/>
            <ac:spMk id="12" creationId="{D53FBB72-E146-5352-7A5B-642BB47BE62E}"/>
          </ac:spMkLst>
        </pc:spChg>
        <pc:spChg chg="mod">
          <ac:chgData name="Pamela Bagatella" userId="2c00a3e5-a475-43f2-8722-138ab9a08bad" providerId="ADAL" clId="{156F4174-911C-4A6F-AF19-5E356F5E8554}" dt="2024-02-29T10:26:17.384" v="137" actId="338"/>
          <ac:spMkLst>
            <pc:docMk/>
            <pc:sldMk cId="2041699403" sldId="273"/>
            <ac:spMk id="13" creationId="{BA39007C-0AC7-3C73-2482-F621B9C87F31}"/>
          </ac:spMkLst>
        </pc:spChg>
        <pc:spChg chg="mod">
          <ac:chgData name="Pamela Bagatella" userId="2c00a3e5-a475-43f2-8722-138ab9a08bad" providerId="ADAL" clId="{156F4174-911C-4A6F-AF19-5E356F5E8554}" dt="2024-02-29T10:26:17.384" v="137" actId="338"/>
          <ac:spMkLst>
            <pc:docMk/>
            <pc:sldMk cId="2041699403" sldId="273"/>
            <ac:spMk id="14" creationId="{3A2652D0-B922-5D26-B120-C4A7807B1596}"/>
          </ac:spMkLst>
        </pc:spChg>
        <pc:spChg chg="mod">
          <ac:chgData name="Pamela Bagatella" userId="2c00a3e5-a475-43f2-8722-138ab9a08bad" providerId="ADAL" clId="{156F4174-911C-4A6F-AF19-5E356F5E8554}" dt="2024-02-29T10:26:17.384" v="137" actId="338"/>
          <ac:spMkLst>
            <pc:docMk/>
            <pc:sldMk cId="2041699403" sldId="273"/>
            <ac:spMk id="15" creationId="{EBE07961-A937-4CBC-5965-E1CDFDDF3869}"/>
          </ac:spMkLst>
        </pc:spChg>
        <pc:spChg chg="mod">
          <ac:chgData name="Pamela Bagatella" userId="2c00a3e5-a475-43f2-8722-138ab9a08bad" providerId="ADAL" clId="{156F4174-911C-4A6F-AF19-5E356F5E8554}" dt="2024-02-29T10:26:17.384" v="137" actId="338"/>
          <ac:spMkLst>
            <pc:docMk/>
            <pc:sldMk cId="2041699403" sldId="273"/>
            <ac:spMk id="16" creationId="{3E087646-F004-A4E6-53FA-9013DB9273C8}"/>
          </ac:spMkLst>
        </pc:spChg>
        <pc:spChg chg="mod">
          <ac:chgData name="Pamela Bagatella" userId="2c00a3e5-a475-43f2-8722-138ab9a08bad" providerId="ADAL" clId="{156F4174-911C-4A6F-AF19-5E356F5E8554}" dt="2024-02-29T10:26:17.384" v="137" actId="338"/>
          <ac:spMkLst>
            <pc:docMk/>
            <pc:sldMk cId="2041699403" sldId="273"/>
            <ac:spMk id="17" creationId="{9C0A77D6-D2E6-2294-D414-5A8DED96AC66}"/>
          </ac:spMkLst>
        </pc:spChg>
        <pc:spChg chg="mod">
          <ac:chgData name="Pamela Bagatella" userId="2c00a3e5-a475-43f2-8722-138ab9a08bad" providerId="ADAL" clId="{156F4174-911C-4A6F-AF19-5E356F5E8554}" dt="2024-02-29T10:26:17.384" v="137" actId="338"/>
          <ac:spMkLst>
            <pc:docMk/>
            <pc:sldMk cId="2041699403" sldId="273"/>
            <ac:spMk id="18" creationId="{D9A77F30-AD14-049C-35F8-F4D1EBCC7DA1}"/>
          </ac:spMkLst>
        </pc:spChg>
        <pc:spChg chg="mod">
          <ac:chgData name="Pamela Bagatella" userId="2c00a3e5-a475-43f2-8722-138ab9a08bad" providerId="ADAL" clId="{156F4174-911C-4A6F-AF19-5E356F5E8554}" dt="2024-02-29T10:26:17.384" v="137" actId="338"/>
          <ac:spMkLst>
            <pc:docMk/>
            <pc:sldMk cId="2041699403" sldId="273"/>
            <ac:spMk id="19" creationId="{B2EC27CA-544A-0DE0-7CBA-8E24CFD028A0}"/>
          </ac:spMkLst>
        </pc:spChg>
        <pc:spChg chg="mod">
          <ac:chgData name="Pamela Bagatella" userId="2c00a3e5-a475-43f2-8722-138ab9a08bad" providerId="ADAL" clId="{156F4174-911C-4A6F-AF19-5E356F5E8554}" dt="2024-02-29T10:26:17.384" v="137" actId="338"/>
          <ac:spMkLst>
            <pc:docMk/>
            <pc:sldMk cId="2041699403" sldId="273"/>
            <ac:spMk id="20" creationId="{DFA65F08-658A-EC7A-1CDC-27CCC3811480}"/>
          </ac:spMkLst>
        </pc:spChg>
        <pc:spChg chg="mod">
          <ac:chgData name="Pamela Bagatella" userId="2c00a3e5-a475-43f2-8722-138ab9a08bad" providerId="ADAL" clId="{156F4174-911C-4A6F-AF19-5E356F5E8554}" dt="2024-02-29T10:26:17.384" v="137" actId="338"/>
          <ac:spMkLst>
            <pc:docMk/>
            <pc:sldMk cId="2041699403" sldId="273"/>
            <ac:spMk id="21" creationId="{CBCE7450-DD79-1FFF-5E4F-9D8AF822F6C8}"/>
          </ac:spMkLst>
        </pc:spChg>
        <pc:spChg chg="mod">
          <ac:chgData name="Pamela Bagatella" userId="2c00a3e5-a475-43f2-8722-138ab9a08bad" providerId="ADAL" clId="{156F4174-911C-4A6F-AF19-5E356F5E8554}" dt="2024-02-29T10:26:17.384" v="137" actId="338"/>
          <ac:spMkLst>
            <pc:docMk/>
            <pc:sldMk cId="2041699403" sldId="273"/>
            <ac:spMk id="22" creationId="{10A3E943-912B-4D27-D7FE-A301A74E51BD}"/>
          </ac:spMkLst>
        </pc:spChg>
        <pc:spChg chg="mod">
          <ac:chgData name="Pamela Bagatella" userId="2c00a3e5-a475-43f2-8722-138ab9a08bad" providerId="ADAL" clId="{156F4174-911C-4A6F-AF19-5E356F5E8554}" dt="2024-02-29T10:26:17.384" v="137" actId="338"/>
          <ac:spMkLst>
            <pc:docMk/>
            <pc:sldMk cId="2041699403" sldId="273"/>
            <ac:spMk id="23" creationId="{67DB4011-427E-274D-95F3-0FC9CDB24B5D}"/>
          </ac:spMkLst>
        </pc:spChg>
        <pc:spChg chg="mod">
          <ac:chgData name="Pamela Bagatella" userId="2c00a3e5-a475-43f2-8722-138ab9a08bad" providerId="ADAL" clId="{156F4174-911C-4A6F-AF19-5E356F5E8554}" dt="2024-02-29T10:26:17.384" v="137" actId="338"/>
          <ac:spMkLst>
            <pc:docMk/>
            <pc:sldMk cId="2041699403" sldId="273"/>
            <ac:spMk id="24" creationId="{BD2F30FE-88B3-CEC7-E5DD-1A3146FFDC42}"/>
          </ac:spMkLst>
        </pc:spChg>
        <pc:spChg chg="mod">
          <ac:chgData name="Pamela Bagatella" userId="2c00a3e5-a475-43f2-8722-138ab9a08bad" providerId="ADAL" clId="{156F4174-911C-4A6F-AF19-5E356F5E8554}" dt="2024-02-29T10:26:17.384" v="137" actId="338"/>
          <ac:spMkLst>
            <pc:docMk/>
            <pc:sldMk cId="2041699403" sldId="273"/>
            <ac:spMk id="25" creationId="{34FE2D1D-B18A-094A-009E-C96624456BA6}"/>
          </ac:spMkLst>
        </pc:spChg>
        <pc:spChg chg="mod">
          <ac:chgData name="Pamela Bagatella" userId="2c00a3e5-a475-43f2-8722-138ab9a08bad" providerId="ADAL" clId="{156F4174-911C-4A6F-AF19-5E356F5E8554}" dt="2024-02-29T10:26:17.384" v="137" actId="338"/>
          <ac:spMkLst>
            <pc:docMk/>
            <pc:sldMk cId="2041699403" sldId="273"/>
            <ac:spMk id="26" creationId="{F25B9AD7-999E-F908-9CB0-3C68A2C636D1}"/>
          </ac:spMkLst>
        </pc:spChg>
        <pc:spChg chg="mod">
          <ac:chgData name="Pamela Bagatella" userId="2c00a3e5-a475-43f2-8722-138ab9a08bad" providerId="ADAL" clId="{156F4174-911C-4A6F-AF19-5E356F5E8554}" dt="2024-02-29T10:26:17.384" v="137" actId="338"/>
          <ac:spMkLst>
            <pc:docMk/>
            <pc:sldMk cId="2041699403" sldId="273"/>
            <ac:spMk id="27" creationId="{5BFCE09A-EE17-952D-5851-E8144D1DDDFA}"/>
          </ac:spMkLst>
        </pc:spChg>
        <pc:spChg chg="mod">
          <ac:chgData name="Pamela Bagatella" userId="2c00a3e5-a475-43f2-8722-138ab9a08bad" providerId="ADAL" clId="{156F4174-911C-4A6F-AF19-5E356F5E8554}" dt="2024-02-29T10:26:17.384" v="137" actId="338"/>
          <ac:spMkLst>
            <pc:docMk/>
            <pc:sldMk cId="2041699403" sldId="273"/>
            <ac:spMk id="28" creationId="{B226E32D-1200-2B18-20E9-4CF3511C02D6}"/>
          </ac:spMkLst>
        </pc:spChg>
        <pc:spChg chg="mod">
          <ac:chgData name="Pamela Bagatella" userId="2c00a3e5-a475-43f2-8722-138ab9a08bad" providerId="ADAL" clId="{156F4174-911C-4A6F-AF19-5E356F5E8554}" dt="2024-02-29T10:26:17.384" v="137" actId="338"/>
          <ac:spMkLst>
            <pc:docMk/>
            <pc:sldMk cId="2041699403" sldId="273"/>
            <ac:spMk id="29" creationId="{248600EF-8A45-2EA0-2612-9C6A4E5D040C}"/>
          </ac:spMkLst>
        </pc:spChg>
        <pc:spChg chg="mod">
          <ac:chgData name="Pamela Bagatella" userId="2c00a3e5-a475-43f2-8722-138ab9a08bad" providerId="ADAL" clId="{156F4174-911C-4A6F-AF19-5E356F5E8554}" dt="2024-02-29T10:26:17.384" v="137" actId="338"/>
          <ac:spMkLst>
            <pc:docMk/>
            <pc:sldMk cId="2041699403" sldId="273"/>
            <ac:spMk id="30" creationId="{CB2FB16E-149A-7A24-129F-5CD4CF5B9DF1}"/>
          </ac:spMkLst>
        </pc:spChg>
        <pc:spChg chg="mod">
          <ac:chgData name="Pamela Bagatella" userId="2c00a3e5-a475-43f2-8722-138ab9a08bad" providerId="ADAL" clId="{156F4174-911C-4A6F-AF19-5E356F5E8554}" dt="2024-02-29T10:26:17.384" v="137" actId="338"/>
          <ac:spMkLst>
            <pc:docMk/>
            <pc:sldMk cId="2041699403" sldId="273"/>
            <ac:spMk id="31" creationId="{4EF0B2D9-2286-4CAA-6ABA-3F80B70B3EB0}"/>
          </ac:spMkLst>
        </pc:spChg>
        <pc:spChg chg="mod">
          <ac:chgData name="Pamela Bagatella" userId="2c00a3e5-a475-43f2-8722-138ab9a08bad" providerId="ADAL" clId="{156F4174-911C-4A6F-AF19-5E356F5E8554}" dt="2024-02-29T10:26:17.384" v="137" actId="338"/>
          <ac:spMkLst>
            <pc:docMk/>
            <pc:sldMk cId="2041699403" sldId="273"/>
            <ac:spMk id="32" creationId="{840FCB29-BB4C-DF59-23FA-2B5CC91CF835}"/>
          </ac:spMkLst>
        </pc:spChg>
        <pc:spChg chg="mod">
          <ac:chgData name="Pamela Bagatella" userId="2c00a3e5-a475-43f2-8722-138ab9a08bad" providerId="ADAL" clId="{156F4174-911C-4A6F-AF19-5E356F5E8554}" dt="2024-02-29T10:26:17.384" v="137" actId="338"/>
          <ac:spMkLst>
            <pc:docMk/>
            <pc:sldMk cId="2041699403" sldId="273"/>
            <ac:spMk id="33" creationId="{0AB7A3D1-7EEE-71EB-DB55-86730F985229}"/>
          </ac:spMkLst>
        </pc:spChg>
        <pc:spChg chg="mod">
          <ac:chgData name="Pamela Bagatella" userId="2c00a3e5-a475-43f2-8722-138ab9a08bad" providerId="ADAL" clId="{156F4174-911C-4A6F-AF19-5E356F5E8554}" dt="2024-02-29T10:26:17.384" v="137" actId="338"/>
          <ac:spMkLst>
            <pc:docMk/>
            <pc:sldMk cId="2041699403" sldId="273"/>
            <ac:spMk id="34" creationId="{79870C3F-E159-CDDC-0325-665A606A9DE4}"/>
          </ac:spMkLst>
        </pc:spChg>
        <pc:spChg chg="mod">
          <ac:chgData name="Pamela Bagatella" userId="2c00a3e5-a475-43f2-8722-138ab9a08bad" providerId="ADAL" clId="{156F4174-911C-4A6F-AF19-5E356F5E8554}" dt="2024-02-29T10:26:17.384" v="137" actId="338"/>
          <ac:spMkLst>
            <pc:docMk/>
            <pc:sldMk cId="2041699403" sldId="273"/>
            <ac:spMk id="35" creationId="{E67F11CD-2875-886A-7907-10FADF3DA096}"/>
          </ac:spMkLst>
        </pc:spChg>
        <pc:spChg chg="mod">
          <ac:chgData name="Pamela Bagatella" userId="2c00a3e5-a475-43f2-8722-138ab9a08bad" providerId="ADAL" clId="{156F4174-911C-4A6F-AF19-5E356F5E8554}" dt="2024-02-29T10:26:17.384" v="137" actId="338"/>
          <ac:spMkLst>
            <pc:docMk/>
            <pc:sldMk cId="2041699403" sldId="273"/>
            <ac:spMk id="36" creationId="{5C53634F-FB2E-9ACF-509D-44CD60F15541}"/>
          </ac:spMkLst>
        </pc:spChg>
        <pc:spChg chg="mod">
          <ac:chgData name="Pamela Bagatella" userId="2c00a3e5-a475-43f2-8722-138ab9a08bad" providerId="ADAL" clId="{156F4174-911C-4A6F-AF19-5E356F5E8554}" dt="2024-02-29T10:26:17.384" v="137" actId="338"/>
          <ac:spMkLst>
            <pc:docMk/>
            <pc:sldMk cId="2041699403" sldId="273"/>
            <ac:spMk id="37" creationId="{A073C430-E972-5C24-D478-7A1F69092B5F}"/>
          </ac:spMkLst>
        </pc:spChg>
        <pc:spChg chg="mod">
          <ac:chgData name="Pamela Bagatella" userId="2c00a3e5-a475-43f2-8722-138ab9a08bad" providerId="ADAL" clId="{156F4174-911C-4A6F-AF19-5E356F5E8554}" dt="2024-02-29T10:26:17.384" v="137" actId="338"/>
          <ac:spMkLst>
            <pc:docMk/>
            <pc:sldMk cId="2041699403" sldId="273"/>
            <ac:spMk id="38" creationId="{1122F218-2366-FE39-8631-D804F375FC09}"/>
          </ac:spMkLst>
        </pc:spChg>
        <pc:spChg chg="mod">
          <ac:chgData name="Pamela Bagatella" userId="2c00a3e5-a475-43f2-8722-138ab9a08bad" providerId="ADAL" clId="{156F4174-911C-4A6F-AF19-5E356F5E8554}" dt="2024-02-29T10:26:17.384" v="137" actId="338"/>
          <ac:spMkLst>
            <pc:docMk/>
            <pc:sldMk cId="2041699403" sldId="273"/>
            <ac:spMk id="39" creationId="{F544A902-2293-5440-E3F1-5A48D30B7668}"/>
          </ac:spMkLst>
        </pc:spChg>
        <pc:spChg chg="mod">
          <ac:chgData name="Pamela Bagatella" userId="2c00a3e5-a475-43f2-8722-138ab9a08bad" providerId="ADAL" clId="{156F4174-911C-4A6F-AF19-5E356F5E8554}" dt="2024-02-29T10:26:17.384" v="137" actId="338"/>
          <ac:spMkLst>
            <pc:docMk/>
            <pc:sldMk cId="2041699403" sldId="273"/>
            <ac:spMk id="40" creationId="{A927F8BC-9457-F9CF-2A99-F5FD05AC0E25}"/>
          </ac:spMkLst>
        </pc:spChg>
        <pc:spChg chg="mod">
          <ac:chgData name="Pamela Bagatella" userId="2c00a3e5-a475-43f2-8722-138ab9a08bad" providerId="ADAL" clId="{156F4174-911C-4A6F-AF19-5E356F5E8554}" dt="2024-02-29T10:26:17.384" v="137" actId="338"/>
          <ac:spMkLst>
            <pc:docMk/>
            <pc:sldMk cId="2041699403" sldId="273"/>
            <ac:spMk id="41" creationId="{8C4F9D27-A2A3-9D39-8CB9-E78D8523D267}"/>
          </ac:spMkLst>
        </pc:spChg>
        <pc:spChg chg="mod">
          <ac:chgData name="Pamela Bagatella" userId="2c00a3e5-a475-43f2-8722-138ab9a08bad" providerId="ADAL" clId="{156F4174-911C-4A6F-AF19-5E356F5E8554}" dt="2024-02-29T10:26:17.384" v="137" actId="338"/>
          <ac:spMkLst>
            <pc:docMk/>
            <pc:sldMk cId="2041699403" sldId="273"/>
            <ac:spMk id="42" creationId="{88745503-262C-EE3D-06C0-2917CFC527D0}"/>
          </ac:spMkLst>
        </pc:spChg>
        <pc:spChg chg="mod">
          <ac:chgData name="Pamela Bagatella" userId="2c00a3e5-a475-43f2-8722-138ab9a08bad" providerId="ADAL" clId="{156F4174-911C-4A6F-AF19-5E356F5E8554}" dt="2024-02-29T10:26:17.384" v="137" actId="338"/>
          <ac:spMkLst>
            <pc:docMk/>
            <pc:sldMk cId="2041699403" sldId="273"/>
            <ac:spMk id="43" creationId="{0DA4A2D8-F5CD-028A-F17B-2A2A4A1235F2}"/>
          </ac:spMkLst>
        </pc:spChg>
        <pc:spChg chg="mod">
          <ac:chgData name="Pamela Bagatella" userId="2c00a3e5-a475-43f2-8722-138ab9a08bad" providerId="ADAL" clId="{156F4174-911C-4A6F-AF19-5E356F5E8554}" dt="2024-02-29T10:26:17.384" v="137" actId="338"/>
          <ac:spMkLst>
            <pc:docMk/>
            <pc:sldMk cId="2041699403" sldId="273"/>
            <ac:spMk id="44" creationId="{1C3268E0-CA40-4D67-03F7-6D583182EF2F}"/>
          </ac:spMkLst>
        </pc:spChg>
        <pc:spChg chg="mod">
          <ac:chgData name="Pamela Bagatella" userId="2c00a3e5-a475-43f2-8722-138ab9a08bad" providerId="ADAL" clId="{156F4174-911C-4A6F-AF19-5E356F5E8554}" dt="2024-02-29T10:26:17.384" v="137" actId="338"/>
          <ac:spMkLst>
            <pc:docMk/>
            <pc:sldMk cId="2041699403" sldId="273"/>
            <ac:spMk id="45" creationId="{32CCF551-7D8A-72B5-1463-2711AB87E732}"/>
          </ac:spMkLst>
        </pc:spChg>
        <pc:spChg chg="mod">
          <ac:chgData name="Pamela Bagatella" userId="2c00a3e5-a475-43f2-8722-138ab9a08bad" providerId="ADAL" clId="{156F4174-911C-4A6F-AF19-5E356F5E8554}" dt="2024-02-29T10:26:17.384" v="137" actId="338"/>
          <ac:spMkLst>
            <pc:docMk/>
            <pc:sldMk cId="2041699403" sldId="273"/>
            <ac:spMk id="46" creationId="{4A391C77-FDE5-EB4B-3E55-DE2CC72F8487}"/>
          </ac:spMkLst>
        </pc:spChg>
        <pc:spChg chg="mod">
          <ac:chgData name="Pamela Bagatella" userId="2c00a3e5-a475-43f2-8722-138ab9a08bad" providerId="ADAL" clId="{156F4174-911C-4A6F-AF19-5E356F5E8554}" dt="2024-02-29T10:26:17.384" v="137" actId="338"/>
          <ac:spMkLst>
            <pc:docMk/>
            <pc:sldMk cId="2041699403" sldId="273"/>
            <ac:spMk id="47" creationId="{449C3332-4DCA-7C4D-C564-EB6E12DA6FBD}"/>
          </ac:spMkLst>
        </pc:spChg>
        <pc:spChg chg="mod">
          <ac:chgData name="Pamela Bagatella" userId="2c00a3e5-a475-43f2-8722-138ab9a08bad" providerId="ADAL" clId="{156F4174-911C-4A6F-AF19-5E356F5E8554}" dt="2024-02-29T10:26:17.384" v="137" actId="338"/>
          <ac:spMkLst>
            <pc:docMk/>
            <pc:sldMk cId="2041699403" sldId="273"/>
            <ac:spMk id="48" creationId="{A8F91679-82A4-DC6F-0FE6-A58AE8C1570B}"/>
          </ac:spMkLst>
        </pc:spChg>
        <pc:spChg chg="mod">
          <ac:chgData name="Pamela Bagatella" userId="2c00a3e5-a475-43f2-8722-138ab9a08bad" providerId="ADAL" clId="{156F4174-911C-4A6F-AF19-5E356F5E8554}" dt="2024-02-29T10:26:17.384" v="137" actId="338"/>
          <ac:spMkLst>
            <pc:docMk/>
            <pc:sldMk cId="2041699403" sldId="273"/>
            <ac:spMk id="49" creationId="{B48D2F29-DB5D-6F40-DFB1-C453639F18AC}"/>
          </ac:spMkLst>
        </pc:spChg>
        <pc:spChg chg="mod">
          <ac:chgData name="Pamela Bagatella" userId="2c00a3e5-a475-43f2-8722-138ab9a08bad" providerId="ADAL" clId="{156F4174-911C-4A6F-AF19-5E356F5E8554}" dt="2024-02-29T10:26:17.384" v="137" actId="338"/>
          <ac:spMkLst>
            <pc:docMk/>
            <pc:sldMk cId="2041699403" sldId="273"/>
            <ac:spMk id="50" creationId="{F40B9227-7CBE-D08D-83B9-6F1276177C0E}"/>
          </ac:spMkLst>
        </pc:spChg>
        <pc:spChg chg="mod">
          <ac:chgData name="Pamela Bagatella" userId="2c00a3e5-a475-43f2-8722-138ab9a08bad" providerId="ADAL" clId="{156F4174-911C-4A6F-AF19-5E356F5E8554}" dt="2024-02-29T10:26:17.384" v="137" actId="338"/>
          <ac:spMkLst>
            <pc:docMk/>
            <pc:sldMk cId="2041699403" sldId="273"/>
            <ac:spMk id="51" creationId="{ECFA742D-DE1E-41F9-A6AB-F7E05C521DE9}"/>
          </ac:spMkLst>
        </pc:spChg>
        <pc:spChg chg="mod">
          <ac:chgData name="Pamela Bagatella" userId="2c00a3e5-a475-43f2-8722-138ab9a08bad" providerId="ADAL" clId="{156F4174-911C-4A6F-AF19-5E356F5E8554}" dt="2024-02-29T10:26:17.384" v="137" actId="338"/>
          <ac:spMkLst>
            <pc:docMk/>
            <pc:sldMk cId="2041699403" sldId="273"/>
            <ac:spMk id="52" creationId="{60DACE25-CC47-B89E-CC7B-6BE709002817}"/>
          </ac:spMkLst>
        </pc:spChg>
        <pc:spChg chg="mod">
          <ac:chgData name="Pamela Bagatella" userId="2c00a3e5-a475-43f2-8722-138ab9a08bad" providerId="ADAL" clId="{156F4174-911C-4A6F-AF19-5E356F5E8554}" dt="2024-02-29T10:26:17.384" v="137" actId="338"/>
          <ac:spMkLst>
            <pc:docMk/>
            <pc:sldMk cId="2041699403" sldId="273"/>
            <ac:spMk id="53" creationId="{3715AC70-4CD4-59E1-27A5-9016688C61EE}"/>
          </ac:spMkLst>
        </pc:spChg>
        <pc:spChg chg="mod">
          <ac:chgData name="Pamela Bagatella" userId="2c00a3e5-a475-43f2-8722-138ab9a08bad" providerId="ADAL" clId="{156F4174-911C-4A6F-AF19-5E356F5E8554}" dt="2024-02-29T10:26:17.384" v="137" actId="338"/>
          <ac:spMkLst>
            <pc:docMk/>
            <pc:sldMk cId="2041699403" sldId="273"/>
            <ac:spMk id="54" creationId="{32477402-9FB6-8EC3-1012-E26857062CD2}"/>
          </ac:spMkLst>
        </pc:spChg>
        <pc:spChg chg="mod">
          <ac:chgData name="Pamela Bagatella" userId="2c00a3e5-a475-43f2-8722-138ab9a08bad" providerId="ADAL" clId="{156F4174-911C-4A6F-AF19-5E356F5E8554}" dt="2024-02-29T10:26:17.384" v="137" actId="338"/>
          <ac:spMkLst>
            <pc:docMk/>
            <pc:sldMk cId="2041699403" sldId="273"/>
            <ac:spMk id="55" creationId="{53A5E59A-A9B1-3F7B-29D1-00FB03AB55BF}"/>
          </ac:spMkLst>
        </pc:spChg>
        <pc:spChg chg="mod">
          <ac:chgData name="Pamela Bagatella" userId="2c00a3e5-a475-43f2-8722-138ab9a08bad" providerId="ADAL" clId="{156F4174-911C-4A6F-AF19-5E356F5E8554}" dt="2024-02-29T10:26:17.384" v="137" actId="338"/>
          <ac:spMkLst>
            <pc:docMk/>
            <pc:sldMk cId="2041699403" sldId="273"/>
            <ac:spMk id="56" creationId="{A871C189-7D41-3E99-2AEE-CCFC5D61CC0A}"/>
          </ac:spMkLst>
        </pc:spChg>
        <pc:spChg chg="mod">
          <ac:chgData name="Pamela Bagatella" userId="2c00a3e5-a475-43f2-8722-138ab9a08bad" providerId="ADAL" clId="{156F4174-911C-4A6F-AF19-5E356F5E8554}" dt="2024-02-29T10:26:17.384" v="137" actId="338"/>
          <ac:spMkLst>
            <pc:docMk/>
            <pc:sldMk cId="2041699403" sldId="273"/>
            <ac:spMk id="57" creationId="{876B51EF-4287-0E29-EB33-A36450A97932}"/>
          </ac:spMkLst>
        </pc:spChg>
        <pc:spChg chg="mod">
          <ac:chgData name="Pamela Bagatella" userId="2c00a3e5-a475-43f2-8722-138ab9a08bad" providerId="ADAL" clId="{156F4174-911C-4A6F-AF19-5E356F5E8554}" dt="2024-02-29T10:26:17.384" v="137" actId="338"/>
          <ac:spMkLst>
            <pc:docMk/>
            <pc:sldMk cId="2041699403" sldId="273"/>
            <ac:spMk id="58" creationId="{FBB0E096-8BC0-3794-99AF-3B3402D8E2EA}"/>
          </ac:spMkLst>
        </pc:spChg>
        <pc:spChg chg="mod">
          <ac:chgData name="Pamela Bagatella" userId="2c00a3e5-a475-43f2-8722-138ab9a08bad" providerId="ADAL" clId="{156F4174-911C-4A6F-AF19-5E356F5E8554}" dt="2024-02-29T10:26:17.384" v="137" actId="338"/>
          <ac:spMkLst>
            <pc:docMk/>
            <pc:sldMk cId="2041699403" sldId="273"/>
            <ac:spMk id="59" creationId="{F89ED620-89C7-9A1D-FC54-146AAB8839B0}"/>
          </ac:spMkLst>
        </pc:spChg>
        <pc:spChg chg="mod">
          <ac:chgData name="Pamela Bagatella" userId="2c00a3e5-a475-43f2-8722-138ab9a08bad" providerId="ADAL" clId="{156F4174-911C-4A6F-AF19-5E356F5E8554}" dt="2024-02-29T10:26:17.384" v="137" actId="338"/>
          <ac:spMkLst>
            <pc:docMk/>
            <pc:sldMk cId="2041699403" sldId="273"/>
            <ac:spMk id="60" creationId="{2E208CE8-F439-0B6D-C4E6-AFB673CC361C}"/>
          </ac:spMkLst>
        </pc:spChg>
        <pc:spChg chg="mod">
          <ac:chgData name="Pamela Bagatella" userId="2c00a3e5-a475-43f2-8722-138ab9a08bad" providerId="ADAL" clId="{156F4174-911C-4A6F-AF19-5E356F5E8554}" dt="2024-02-29T10:26:17.384" v="137" actId="338"/>
          <ac:spMkLst>
            <pc:docMk/>
            <pc:sldMk cId="2041699403" sldId="273"/>
            <ac:spMk id="61" creationId="{0CC836C1-BB2D-2330-372B-176D7BB9960E}"/>
          </ac:spMkLst>
        </pc:spChg>
        <pc:spChg chg="mod">
          <ac:chgData name="Pamela Bagatella" userId="2c00a3e5-a475-43f2-8722-138ab9a08bad" providerId="ADAL" clId="{156F4174-911C-4A6F-AF19-5E356F5E8554}" dt="2024-02-29T10:26:17.384" v="137" actId="338"/>
          <ac:spMkLst>
            <pc:docMk/>
            <pc:sldMk cId="2041699403" sldId="273"/>
            <ac:spMk id="62" creationId="{428D772E-D8AE-C633-7DC7-571FE1879E59}"/>
          </ac:spMkLst>
        </pc:spChg>
        <pc:spChg chg="mod">
          <ac:chgData name="Pamela Bagatella" userId="2c00a3e5-a475-43f2-8722-138ab9a08bad" providerId="ADAL" clId="{156F4174-911C-4A6F-AF19-5E356F5E8554}" dt="2024-02-29T10:26:17.384" v="137" actId="338"/>
          <ac:spMkLst>
            <pc:docMk/>
            <pc:sldMk cId="2041699403" sldId="273"/>
            <ac:spMk id="63" creationId="{D50217B2-453F-2967-9CF7-A3E7A3E632DF}"/>
          </ac:spMkLst>
        </pc:spChg>
        <pc:spChg chg="mod">
          <ac:chgData name="Pamela Bagatella" userId="2c00a3e5-a475-43f2-8722-138ab9a08bad" providerId="ADAL" clId="{156F4174-911C-4A6F-AF19-5E356F5E8554}" dt="2024-02-29T10:26:17.384" v="137" actId="338"/>
          <ac:spMkLst>
            <pc:docMk/>
            <pc:sldMk cId="2041699403" sldId="273"/>
            <ac:spMk id="64" creationId="{0318D881-0AA0-4457-8A61-1F97E5045E40}"/>
          </ac:spMkLst>
        </pc:spChg>
        <pc:spChg chg="mod">
          <ac:chgData name="Pamela Bagatella" userId="2c00a3e5-a475-43f2-8722-138ab9a08bad" providerId="ADAL" clId="{156F4174-911C-4A6F-AF19-5E356F5E8554}" dt="2024-02-29T10:26:17.384" v="137" actId="338"/>
          <ac:spMkLst>
            <pc:docMk/>
            <pc:sldMk cId="2041699403" sldId="273"/>
            <ac:spMk id="65" creationId="{74E1C204-E198-12CF-9A63-26D8EDA8B920}"/>
          </ac:spMkLst>
        </pc:spChg>
        <pc:spChg chg="mod">
          <ac:chgData name="Pamela Bagatella" userId="2c00a3e5-a475-43f2-8722-138ab9a08bad" providerId="ADAL" clId="{156F4174-911C-4A6F-AF19-5E356F5E8554}" dt="2024-02-29T10:26:17.384" v="137" actId="338"/>
          <ac:spMkLst>
            <pc:docMk/>
            <pc:sldMk cId="2041699403" sldId="273"/>
            <ac:spMk id="66" creationId="{1E3F179C-90F4-304C-CD37-C9CFCCEEFE7F}"/>
          </ac:spMkLst>
        </pc:spChg>
        <pc:spChg chg="mod">
          <ac:chgData name="Pamela Bagatella" userId="2c00a3e5-a475-43f2-8722-138ab9a08bad" providerId="ADAL" clId="{156F4174-911C-4A6F-AF19-5E356F5E8554}" dt="2024-02-29T10:26:17.384" v="137" actId="338"/>
          <ac:spMkLst>
            <pc:docMk/>
            <pc:sldMk cId="2041699403" sldId="273"/>
            <ac:spMk id="67" creationId="{67B840C0-2A08-E67B-917A-2D77A862C41F}"/>
          </ac:spMkLst>
        </pc:spChg>
        <pc:spChg chg="mod">
          <ac:chgData name="Pamela Bagatella" userId="2c00a3e5-a475-43f2-8722-138ab9a08bad" providerId="ADAL" clId="{156F4174-911C-4A6F-AF19-5E356F5E8554}" dt="2024-02-29T10:26:17.384" v="137" actId="338"/>
          <ac:spMkLst>
            <pc:docMk/>
            <pc:sldMk cId="2041699403" sldId="273"/>
            <ac:spMk id="68" creationId="{A6A79EEB-22C4-F866-47F9-93CAF6986F31}"/>
          </ac:spMkLst>
        </pc:spChg>
        <pc:spChg chg="mod">
          <ac:chgData name="Pamela Bagatella" userId="2c00a3e5-a475-43f2-8722-138ab9a08bad" providerId="ADAL" clId="{156F4174-911C-4A6F-AF19-5E356F5E8554}" dt="2024-02-29T10:26:17.384" v="137" actId="338"/>
          <ac:spMkLst>
            <pc:docMk/>
            <pc:sldMk cId="2041699403" sldId="273"/>
            <ac:spMk id="69" creationId="{C07D0EBF-43CE-CB15-75A1-5A595BB7C8C1}"/>
          </ac:spMkLst>
        </pc:spChg>
        <pc:spChg chg="mod">
          <ac:chgData name="Pamela Bagatella" userId="2c00a3e5-a475-43f2-8722-138ab9a08bad" providerId="ADAL" clId="{156F4174-911C-4A6F-AF19-5E356F5E8554}" dt="2024-02-29T10:26:17.384" v="137" actId="338"/>
          <ac:spMkLst>
            <pc:docMk/>
            <pc:sldMk cId="2041699403" sldId="273"/>
            <ac:spMk id="70" creationId="{F7F1AA80-6BE4-B894-0D3C-82E23A280397}"/>
          </ac:spMkLst>
        </pc:spChg>
        <pc:spChg chg="mod">
          <ac:chgData name="Pamela Bagatella" userId="2c00a3e5-a475-43f2-8722-138ab9a08bad" providerId="ADAL" clId="{156F4174-911C-4A6F-AF19-5E356F5E8554}" dt="2024-02-29T10:26:17.384" v="137" actId="338"/>
          <ac:spMkLst>
            <pc:docMk/>
            <pc:sldMk cId="2041699403" sldId="273"/>
            <ac:spMk id="71" creationId="{ED890489-3ADA-F5A8-5311-6C3AB3E587D4}"/>
          </ac:spMkLst>
        </pc:spChg>
        <pc:spChg chg="mod">
          <ac:chgData name="Pamela Bagatella" userId="2c00a3e5-a475-43f2-8722-138ab9a08bad" providerId="ADAL" clId="{156F4174-911C-4A6F-AF19-5E356F5E8554}" dt="2024-02-29T10:26:17.384" v="137" actId="338"/>
          <ac:spMkLst>
            <pc:docMk/>
            <pc:sldMk cId="2041699403" sldId="273"/>
            <ac:spMk id="72" creationId="{05F4C7C6-426C-97C0-5BAD-8785D08EAA8D}"/>
          </ac:spMkLst>
        </pc:spChg>
        <pc:spChg chg="mod">
          <ac:chgData name="Pamela Bagatella" userId="2c00a3e5-a475-43f2-8722-138ab9a08bad" providerId="ADAL" clId="{156F4174-911C-4A6F-AF19-5E356F5E8554}" dt="2024-02-29T10:26:17.384" v="137" actId="338"/>
          <ac:spMkLst>
            <pc:docMk/>
            <pc:sldMk cId="2041699403" sldId="273"/>
            <ac:spMk id="73" creationId="{E63BAF90-6CD1-46B5-3029-4CAD75DF16A7}"/>
          </ac:spMkLst>
        </pc:spChg>
        <pc:spChg chg="mod">
          <ac:chgData name="Pamela Bagatella" userId="2c00a3e5-a475-43f2-8722-138ab9a08bad" providerId="ADAL" clId="{156F4174-911C-4A6F-AF19-5E356F5E8554}" dt="2024-02-29T10:26:17.384" v="137" actId="338"/>
          <ac:spMkLst>
            <pc:docMk/>
            <pc:sldMk cId="2041699403" sldId="273"/>
            <ac:spMk id="74" creationId="{2655996B-D954-33EC-69F0-298CA561ED5A}"/>
          </ac:spMkLst>
        </pc:spChg>
        <pc:spChg chg="mod">
          <ac:chgData name="Pamela Bagatella" userId="2c00a3e5-a475-43f2-8722-138ab9a08bad" providerId="ADAL" clId="{156F4174-911C-4A6F-AF19-5E356F5E8554}" dt="2024-02-29T10:26:17.384" v="137" actId="338"/>
          <ac:spMkLst>
            <pc:docMk/>
            <pc:sldMk cId="2041699403" sldId="273"/>
            <ac:spMk id="75" creationId="{951DE357-8BAF-BE44-877B-3614D874F03C}"/>
          </ac:spMkLst>
        </pc:spChg>
        <pc:spChg chg="mod">
          <ac:chgData name="Pamela Bagatella" userId="2c00a3e5-a475-43f2-8722-138ab9a08bad" providerId="ADAL" clId="{156F4174-911C-4A6F-AF19-5E356F5E8554}" dt="2024-02-29T10:26:17.384" v="137" actId="338"/>
          <ac:spMkLst>
            <pc:docMk/>
            <pc:sldMk cId="2041699403" sldId="273"/>
            <ac:spMk id="76" creationId="{D1E4E5E9-E0BC-1A07-8DD5-9FE003B99EE5}"/>
          </ac:spMkLst>
        </pc:spChg>
        <pc:spChg chg="mod">
          <ac:chgData name="Pamela Bagatella" userId="2c00a3e5-a475-43f2-8722-138ab9a08bad" providerId="ADAL" clId="{156F4174-911C-4A6F-AF19-5E356F5E8554}" dt="2024-02-29T10:26:17.384" v="137" actId="338"/>
          <ac:spMkLst>
            <pc:docMk/>
            <pc:sldMk cId="2041699403" sldId="273"/>
            <ac:spMk id="77" creationId="{B30A2B39-1023-91D9-2099-D710C4D8B920}"/>
          </ac:spMkLst>
        </pc:spChg>
        <pc:spChg chg="mod">
          <ac:chgData name="Pamela Bagatella" userId="2c00a3e5-a475-43f2-8722-138ab9a08bad" providerId="ADAL" clId="{156F4174-911C-4A6F-AF19-5E356F5E8554}" dt="2024-02-29T10:26:17.384" v="137" actId="338"/>
          <ac:spMkLst>
            <pc:docMk/>
            <pc:sldMk cId="2041699403" sldId="273"/>
            <ac:spMk id="78" creationId="{4108D26C-4F24-F234-AD90-4831598828E4}"/>
          </ac:spMkLst>
        </pc:spChg>
        <pc:spChg chg="mod">
          <ac:chgData name="Pamela Bagatella" userId="2c00a3e5-a475-43f2-8722-138ab9a08bad" providerId="ADAL" clId="{156F4174-911C-4A6F-AF19-5E356F5E8554}" dt="2024-02-29T10:26:17.384" v="137" actId="338"/>
          <ac:spMkLst>
            <pc:docMk/>
            <pc:sldMk cId="2041699403" sldId="273"/>
            <ac:spMk id="79" creationId="{27BA9FA1-C627-545A-8CE3-083C669AA2C1}"/>
          </ac:spMkLst>
        </pc:spChg>
        <pc:spChg chg="mod">
          <ac:chgData name="Pamela Bagatella" userId="2c00a3e5-a475-43f2-8722-138ab9a08bad" providerId="ADAL" clId="{156F4174-911C-4A6F-AF19-5E356F5E8554}" dt="2024-02-29T10:26:23.297" v="141" actId="20577"/>
          <ac:spMkLst>
            <pc:docMk/>
            <pc:sldMk cId="2041699403" sldId="273"/>
            <ac:spMk id="80" creationId="{822EC139-55C8-27AE-66DF-BC4F86817D08}"/>
          </ac:spMkLst>
        </pc:spChg>
        <pc:spChg chg="mod">
          <ac:chgData name="Pamela Bagatella" userId="2c00a3e5-a475-43f2-8722-138ab9a08bad" providerId="ADAL" clId="{156F4174-911C-4A6F-AF19-5E356F5E8554}" dt="2024-02-29T10:26:17.384" v="137" actId="338"/>
          <ac:spMkLst>
            <pc:docMk/>
            <pc:sldMk cId="2041699403" sldId="273"/>
            <ac:spMk id="81" creationId="{F8436D1A-4CD2-5FC2-F230-898065B0D2CB}"/>
          </ac:spMkLst>
        </pc:spChg>
        <pc:spChg chg="mod">
          <ac:chgData name="Pamela Bagatella" userId="2c00a3e5-a475-43f2-8722-138ab9a08bad" providerId="ADAL" clId="{156F4174-911C-4A6F-AF19-5E356F5E8554}" dt="2024-02-29T10:26:17.384" v="137" actId="338"/>
          <ac:spMkLst>
            <pc:docMk/>
            <pc:sldMk cId="2041699403" sldId="273"/>
            <ac:spMk id="82" creationId="{60C88AE2-C75C-BB6E-09D9-C97F5DA5CAEB}"/>
          </ac:spMkLst>
        </pc:spChg>
        <pc:spChg chg="mod">
          <ac:chgData name="Pamela Bagatella" userId="2c00a3e5-a475-43f2-8722-138ab9a08bad" providerId="ADAL" clId="{156F4174-911C-4A6F-AF19-5E356F5E8554}" dt="2024-02-29T10:26:17.384" v="137" actId="338"/>
          <ac:spMkLst>
            <pc:docMk/>
            <pc:sldMk cId="2041699403" sldId="273"/>
            <ac:spMk id="83" creationId="{8FFEE683-8A60-6A94-3B61-5788FB110218}"/>
          </ac:spMkLst>
        </pc:spChg>
        <pc:spChg chg="mod">
          <ac:chgData name="Pamela Bagatella" userId="2c00a3e5-a475-43f2-8722-138ab9a08bad" providerId="ADAL" clId="{156F4174-911C-4A6F-AF19-5E356F5E8554}" dt="2024-02-29T10:26:17.384" v="137" actId="338"/>
          <ac:spMkLst>
            <pc:docMk/>
            <pc:sldMk cId="2041699403" sldId="273"/>
            <ac:spMk id="84" creationId="{DBB31D86-F6D7-79CD-D008-6C93FDA663BE}"/>
          </ac:spMkLst>
        </pc:spChg>
        <pc:spChg chg="mod">
          <ac:chgData name="Pamela Bagatella" userId="2c00a3e5-a475-43f2-8722-138ab9a08bad" providerId="ADAL" clId="{156F4174-911C-4A6F-AF19-5E356F5E8554}" dt="2024-02-29T10:26:17.384" v="137" actId="338"/>
          <ac:spMkLst>
            <pc:docMk/>
            <pc:sldMk cId="2041699403" sldId="273"/>
            <ac:spMk id="85" creationId="{BF9B4C6E-CF0A-E0AD-DEB2-32A14285F57C}"/>
          </ac:spMkLst>
        </pc:spChg>
        <pc:spChg chg="mod">
          <ac:chgData name="Pamela Bagatella" userId="2c00a3e5-a475-43f2-8722-138ab9a08bad" providerId="ADAL" clId="{156F4174-911C-4A6F-AF19-5E356F5E8554}" dt="2024-02-29T10:26:17.384" v="137" actId="338"/>
          <ac:spMkLst>
            <pc:docMk/>
            <pc:sldMk cId="2041699403" sldId="273"/>
            <ac:spMk id="86" creationId="{5F5F2844-5DED-B10D-C0F7-576A33FFBA8E}"/>
          </ac:spMkLst>
        </pc:spChg>
        <pc:spChg chg="mod">
          <ac:chgData name="Pamela Bagatella" userId="2c00a3e5-a475-43f2-8722-138ab9a08bad" providerId="ADAL" clId="{156F4174-911C-4A6F-AF19-5E356F5E8554}" dt="2024-02-29T10:26:17.384" v="137" actId="338"/>
          <ac:spMkLst>
            <pc:docMk/>
            <pc:sldMk cId="2041699403" sldId="273"/>
            <ac:spMk id="87" creationId="{BCC5C78E-35FD-DCB8-6D8E-DE62BEDB2ED8}"/>
          </ac:spMkLst>
        </pc:spChg>
        <pc:spChg chg="mod">
          <ac:chgData name="Pamela Bagatella" userId="2c00a3e5-a475-43f2-8722-138ab9a08bad" providerId="ADAL" clId="{156F4174-911C-4A6F-AF19-5E356F5E8554}" dt="2024-02-29T10:26:17.384" v="137" actId="338"/>
          <ac:spMkLst>
            <pc:docMk/>
            <pc:sldMk cId="2041699403" sldId="273"/>
            <ac:spMk id="88" creationId="{91849E5D-D86B-EF50-87D2-93151486F37F}"/>
          </ac:spMkLst>
        </pc:spChg>
        <pc:spChg chg="mod">
          <ac:chgData name="Pamela Bagatella" userId="2c00a3e5-a475-43f2-8722-138ab9a08bad" providerId="ADAL" clId="{156F4174-911C-4A6F-AF19-5E356F5E8554}" dt="2024-02-29T10:26:17.384" v="137" actId="338"/>
          <ac:spMkLst>
            <pc:docMk/>
            <pc:sldMk cId="2041699403" sldId="273"/>
            <ac:spMk id="89" creationId="{2BE71D69-F685-C7C8-1B73-92892C69E4F1}"/>
          </ac:spMkLst>
        </pc:spChg>
        <pc:spChg chg="mod">
          <ac:chgData name="Pamela Bagatella" userId="2c00a3e5-a475-43f2-8722-138ab9a08bad" providerId="ADAL" clId="{156F4174-911C-4A6F-AF19-5E356F5E8554}" dt="2024-02-29T10:26:17.384" v="137" actId="338"/>
          <ac:spMkLst>
            <pc:docMk/>
            <pc:sldMk cId="2041699403" sldId="273"/>
            <ac:spMk id="90" creationId="{DF7CFC21-DAAE-75E3-E79F-FF288F56544E}"/>
          </ac:spMkLst>
        </pc:spChg>
        <pc:spChg chg="mod">
          <ac:chgData name="Pamela Bagatella" userId="2c00a3e5-a475-43f2-8722-138ab9a08bad" providerId="ADAL" clId="{156F4174-911C-4A6F-AF19-5E356F5E8554}" dt="2024-02-29T10:26:17.384" v="137" actId="338"/>
          <ac:spMkLst>
            <pc:docMk/>
            <pc:sldMk cId="2041699403" sldId="273"/>
            <ac:spMk id="91" creationId="{EED8DE50-56A8-5596-CFC4-0A47D20A402B}"/>
          </ac:spMkLst>
        </pc:spChg>
        <pc:spChg chg="mod">
          <ac:chgData name="Pamela Bagatella" userId="2c00a3e5-a475-43f2-8722-138ab9a08bad" providerId="ADAL" clId="{156F4174-911C-4A6F-AF19-5E356F5E8554}" dt="2024-02-29T10:26:17.384" v="137" actId="338"/>
          <ac:spMkLst>
            <pc:docMk/>
            <pc:sldMk cId="2041699403" sldId="273"/>
            <ac:spMk id="92" creationId="{BF43DE67-5BE3-1459-DB1A-E0C9A7D5F108}"/>
          </ac:spMkLst>
        </pc:spChg>
        <pc:spChg chg="mod">
          <ac:chgData name="Pamela Bagatella" userId="2c00a3e5-a475-43f2-8722-138ab9a08bad" providerId="ADAL" clId="{156F4174-911C-4A6F-AF19-5E356F5E8554}" dt="2024-02-29T10:26:17.384" v="137" actId="338"/>
          <ac:spMkLst>
            <pc:docMk/>
            <pc:sldMk cId="2041699403" sldId="273"/>
            <ac:spMk id="93" creationId="{AD2697B4-93AC-05A5-5694-70A32B778D36}"/>
          </ac:spMkLst>
        </pc:spChg>
        <pc:spChg chg="mod">
          <ac:chgData name="Pamela Bagatella" userId="2c00a3e5-a475-43f2-8722-138ab9a08bad" providerId="ADAL" clId="{156F4174-911C-4A6F-AF19-5E356F5E8554}" dt="2024-02-29T10:26:17.384" v="137" actId="338"/>
          <ac:spMkLst>
            <pc:docMk/>
            <pc:sldMk cId="2041699403" sldId="273"/>
            <ac:spMk id="94" creationId="{06043524-A321-297C-042E-F0DB9320AF8E}"/>
          </ac:spMkLst>
        </pc:spChg>
        <pc:spChg chg="mod">
          <ac:chgData name="Pamela Bagatella" userId="2c00a3e5-a475-43f2-8722-138ab9a08bad" providerId="ADAL" clId="{156F4174-911C-4A6F-AF19-5E356F5E8554}" dt="2024-02-29T10:26:17.384" v="137" actId="338"/>
          <ac:spMkLst>
            <pc:docMk/>
            <pc:sldMk cId="2041699403" sldId="273"/>
            <ac:spMk id="95" creationId="{B30B048A-F22D-73D9-08A1-8CD8E5E3A81B}"/>
          </ac:spMkLst>
        </pc:spChg>
        <pc:spChg chg="mod">
          <ac:chgData name="Pamela Bagatella" userId="2c00a3e5-a475-43f2-8722-138ab9a08bad" providerId="ADAL" clId="{156F4174-911C-4A6F-AF19-5E356F5E8554}" dt="2024-02-29T10:26:17.384" v="137" actId="338"/>
          <ac:spMkLst>
            <pc:docMk/>
            <pc:sldMk cId="2041699403" sldId="273"/>
            <ac:spMk id="96" creationId="{971E4919-A64D-5606-F48A-00C4CC617412}"/>
          </ac:spMkLst>
        </pc:spChg>
        <pc:spChg chg="mod">
          <ac:chgData name="Pamela Bagatella" userId="2c00a3e5-a475-43f2-8722-138ab9a08bad" providerId="ADAL" clId="{156F4174-911C-4A6F-AF19-5E356F5E8554}" dt="2024-02-29T10:26:17.384" v="137" actId="338"/>
          <ac:spMkLst>
            <pc:docMk/>
            <pc:sldMk cId="2041699403" sldId="273"/>
            <ac:spMk id="97" creationId="{63C280D2-13E3-F6B3-3434-3ED73F0832ED}"/>
          </ac:spMkLst>
        </pc:spChg>
        <pc:spChg chg="mod">
          <ac:chgData name="Pamela Bagatella" userId="2c00a3e5-a475-43f2-8722-138ab9a08bad" providerId="ADAL" clId="{156F4174-911C-4A6F-AF19-5E356F5E8554}" dt="2024-02-29T10:26:17.384" v="137" actId="338"/>
          <ac:spMkLst>
            <pc:docMk/>
            <pc:sldMk cId="2041699403" sldId="273"/>
            <ac:spMk id="98" creationId="{D75EE845-8DD8-78F9-5B83-6FE7EFA3246D}"/>
          </ac:spMkLst>
        </pc:spChg>
        <pc:spChg chg="mod">
          <ac:chgData name="Pamela Bagatella" userId="2c00a3e5-a475-43f2-8722-138ab9a08bad" providerId="ADAL" clId="{156F4174-911C-4A6F-AF19-5E356F5E8554}" dt="2024-02-29T10:26:17.384" v="137" actId="338"/>
          <ac:spMkLst>
            <pc:docMk/>
            <pc:sldMk cId="2041699403" sldId="273"/>
            <ac:spMk id="99" creationId="{98160625-F57E-8F1A-0442-F06031F9731B}"/>
          </ac:spMkLst>
        </pc:spChg>
        <pc:spChg chg="mod">
          <ac:chgData name="Pamela Bagatella" userId="2c00a3e5-a475-43f2-8722-138ab9a08bad" providerId="ADAL" clId="{156F4174-911C-4A6F-AF19-5E356F5E8554}" dt="2024-02-29T10:26:17.384" v="137" actId="338"/>
          <ac:spMkLst>
            <pc:docMk/>
            <pc:sldMk cId="2041699403" sldId="273"/>
            <ac:spMk id="100" creationId="{D127CFE2-DE2C-BFCD-BA10-D57BC2888AB4}"/>
          </ac:spMkLst>
        </pc:spChg>
        <pc:spChg chg="mod">
          <ac:chgData name="Pamela Bagatella" userId="2c00a3e5-a475-43f2-8722-138ab9a08bad" providerId="ADAL" clId="{156F4174-911C-4A6F-AF19-5E356F5E8554}" dt="2024-02-29T10:26:17.384" v="137" actId="338"/>
          <ac:spMkLst>
            <pc:docMk/>
            <pc:sldMk cId="2041699403" sldId="273"/>
            <ac:spMk id="101" creationId="{6CA2031A-017C-3257-10B1-5E0B937FB524}"/>
          </ac:spMkLst>
        </pc:spChg>
        <pc:spChg chg="mod">
          <ac:chgData name="Pamela Bagatella" userId="2c00a3e5-a475-43f2-8722-138ab9a08bad" providerId="ADAL" clId="{156F4174-911C-4A6F-AF19-5E356F5E8554}" dt="2024-02-29T10:26:17.384" v="137" actId="338"/>
          <ac:spMkLst>
            <pc:docMk/>
            <pc:sldMk cId="2041699403" sldId="273"/>
            <ac:spMk id="102" creationId="{3367A9E3-9A9B-FACC-BC4A-926F92D9E31F}"/>
          </ac:spMkLst>
        </pc:spChg>
        <pc:spChg chg="mod">
          <ac:chgData name="Pamela Bagatella" userId="2c00a3e5-a475-43f2-8722-138ab9a08bad" providerId="ADAL" clId="{156F4174-911C-4A6F-AF19-5E356F5E8554}" dt="2024-02-29T10:26:17.384" v="137" actId="338"/>
          <ac:spMkLst>
            <pc:docMk/>
            <pc:sldMk cId="2041699403" sldId="273"/>
            <ac:spMk id="103" creationId="{352698A8-44DC-3478-CC58-0614B335E1C1}"/>
          </ac:spMkLst>
        </pc:spChg>
        <pc:spChg chg="mod">
          <ac:chgData name="Pamela Bagatella" userId="2c00a3e5-a475-43f2-8722-138ab9a08bad" providerId="ADAL" clId="{156F4174-911C-4A6F-AF19-5E356F5E8554}" dt="2024-02-29T10:26:17.384" v="137" actId="338"/>
          <ac:spMkLst>
            <pc:docMk/>
            <pc:sldMk cId="2041699403" sldId="273"/>
            <ac:spMk id="104" creationId="{B62CA930-2681-C8B7-2184-70579A343B97}"/>
          </ac:spMkLst>
        </pc:spChg>
        <pc:spChg chg="mod">
          <ac:chgData name="Pamela Bagatella" userId="2c00a3e5-a475-43f2-8722-138ab9a08bad" providerId="ADAL" clId="{156F4174-911C-4A6F-AF19-5E356F5E8554}" dt="2024-02-29T10:26:17.384" v="137" actId="338"/>
          <ac:spMkLst>
            <pc:docMk/>
            <pc:sldMk cId="2041699403" sldId="273"/>
            <ac:spMk id="105" creationId="{B665F6B9-2CB1-03DB-C91E-33A37EF7121F}"/>
          </ac:spMkLst>
        </pc:spChg>
        <pc:spChg chg="mod">
          <ac:chgData name="Pamela Bagatella" userId="2c00a3e5-a475-43f2-8722-138ab9a08bad" providerId="ADAL" clId="{156F4174-911C-4A6F-AF19-5E356F5E8554}" dt="2024-02-29T10:26:17.384" v="137" actId="338"/>
          <ac:spMkLst>
            <pc:docMk/>
            <pc:sldMk cId="2041699403" sldId="273"/>
            <ac:spMk id="106" creationId="{532C0F30-71AD-50DC-9E77-14153A2687C2}"/>
          </ac:spMkLst>
        </pc:spChg>
        <pc:spChg chg="mod">
          <ac:chgData name="Pamela Bagatella" userId="2c00a3e5-a475-43f2-8722-138ab9a08bad" providerId="ADAL" clId="{156F4174-911C-4A6F-AF19-5E356F5E8554}" dt="2024-02-29T10:26:17.384" v="137" actId="338"/>
          <ac:spMkLst>
            <pc:docMk/>
            <pc:sldMk cId="2041699403" sldId="273"/>
            <ac:spMk id="107" creationId="{6A439C1D-D1BD-CE7B-6750-7CB05C26B860}"/>
          </ac:spMkLst>
        </pc:spChg>
        <pc:spChg chg="mod">
          <ac:chgData name="Pamela Bagatella" userId="2c00a3e5-a475-43f2-8722-138ab9a08bad" providerId="ADAL" clId="{156F4174-911C-4A6F-AF19-5E356F5E8554}" dt="2024-02-29T10:26:17.384" v="137" actId="338"/>
          <ac:spMkLst>
            <pc:docMk/>
            <pc:sldMk cId="2041699403" sldId="273"/>
            <ac:spMk id="108" creationId="{0F79546D-21BA-A624-2A8C-A1239FC62CF0}"/>
          </ac:spMkLst>
        </pc:spChg>
        <pc:spChg chg="mod">
          <ac:chgData name="Pamela Bagatella" userId="2c00a3e5-a475-43f2-8722-138ab9a08bad" providerId="ADAL" clId="{156F4174-911C-4A6F-AF19-5E356F5E8554}" dt="2024-02-29T10:26:17.384" v="137" actId="338"/>
          <ac:spMkLst>
            <pc:docMk/>
            <pc:sldMk cId="2041699403" sldId="273"/>
            <ac:spMk id="109" creationId="{E06A30BF-387A-7EB9-C9D9-6E9EC0C64DD1}"/>
          </ac:spMkLst>
        </pc:spChg>
        <pc:spChg chg="mod">
          <ac:chgData name="Pamela Bagatella" userId="2c00a3e5-a475-43f2-8722-138ab9a08bad" providerId="ADAL" clId="{156F4174-911C-4A6F-AF19-5E356F5E8554}" dt="2024-02-29T10:26:17.384" v="137" actId="338"/>
          <ac:spMkLst>
            <pc:docMk/>
            <pc:sldMk cId="2041699403" sldId="273"/>
            <ac:spMk id="110" creationId="{BC911539-CB3C-E5DE-F4F2-415EBBB514C1}"/>
          </ac:spMkLst>
        </pc:spChg>
        <pc:spChg chg="mod">
          <ac:chgData name="Pamela Bagatella" userId="2c00a3e5-a475-43f2-8722-138ab9a08bad" providerId="ADAL" clId="{156F4174-911C-4A6F-AF19-5E356F5E8554}" dt="2024-02-29T10:26:17.384" v="137" actId="338"/>
          <ac:spMkLst>
            <pc:docMk/>
            <pc:sldMk cId="2041699403" sldId="273"/>
            <ac:spMk id="111" creationId="{6A474252-A0B5-93C6-9875-4B41FA8C6807}"/>
          </ac:spMkLst>
        </pc:spChg>
        <pc:spChg chg="mod">
          <ac:chgData name="Pamela Bagatella" userId="2c00a3e5-a475-43f2-8722-138ab9a08bad" providerId="ADAL" clId="{156F4174-911C-4A6F-AF19-5E356F5E8554}" dt="2024-02-29T10:26:17.384" v="137" actId="338"/>
          <ac:spMkLst>
            <pc:docMk/>
            <pc:sldMk cId="2041699403" sldId="273"/>
            <ac:spMk id="112" creationId="{C0B27E9F-99E7-3A42-C093-29FBFDC5A3F4}"/>
          </ac:spMkLst>
        </pc:spChg>
        <pc:spChg chg="mod">
          <ac:chgData name="Pamela Bagatella" userId="2c00a3e5-a475-43f2-8722-138ab9a08bad" providerId="ADAL" clId="{156F4174-911C-4A6F-AF19-5E356F5E8554}" dt="2024-02-29T10:26:17.384" v="137" actId="338"/>
          <ac:spMkLst>
            <pc:docMk/>
            <pc:sldMk cId="2041699403" sldId="273"/>
            <ac:spMk id="113" creationId="{F4A0B790-0741-3BA5-A1EE-9298339A123F}"/>
          </ac:spMkLst>
        </pc:spChg>
        <pc:spChg chg="mod">
          <ac:chgData name="Pamela Bagatella" userId="2c00a3e5-a475-43f2-8722-138ab9a08bad" providerId="ADAL" clId="{156F4174-911C-4A6F-AF19-5E356F5E8554}" dt="2024-02-29T10:26:17.384" v="137" actId="338"/>
          <ac:spMkLst>
            <pc:docMk/>
            <pc:sldMk cId="2041699403" sldId="273"/>
            <ac:spMk id="114" creationId="{0064E98E-50FF-F693-4B61-09D8BE41A67E}"/>
          </ac:spMkLst>
        </pc:spChg>
        <pc:spChg chg="mod">
          <ac:chgData name="Pamela Bagatella" userId="2c00a3e5-a475-43f2-8722-138ab9a08bad" providerId="ADAL" clId="{156F4174-911C-4A6F-AF19-5E356F5E8554}" dt="2024-02-29T10:26:17.384" v="137" actId="338"/>
          <ac:spMkLst>
            <pc:docMk/>
            <pc:sldMk cId="2041699403" sldId="273"/>
            <ac:spMk id="115" creationId="{A2007ED2-F74B-14C2-4270-8ECBFB1807F7}"/>
          </ac:spMkLst>
        </pc:spChg>
        <pc:spChg chg="mod">
          <ac:chgData name="Pamela Bagatella" userId="2c00a3e5-a475-43f2-8722-138ab9a08bad" providerId="ADAL" clId="{156F4174-911C-4A6F-AF19-5E356F5E8554}" dt="2024-02-29T10:26:17.384" v="137" actId="338"/>
          <ac:spMkLst>
            <pc:docMk/>
            <pc:sldMk cId="2041699403" sldId="273"/>
            <ac:spMk id="116" creationId="{88AF2650-EDF4-4642-EBBF-18CE6CA50F2F}"/>
          </ac:spMkLst>
        </pc:spChg>
        <pc:spChg chg="mod">
          <ac:chgData name="Pamela Bagatella" userId="2c00a3e5-a475-43f2-8722-138ab9a08bad" providerId="ADAL" clId="{156F4174-911C-4A6F-AF19-5E356F5E8554}" dt="2024-02-29T10:26:17.384" v="137" actId="338"/>
          <ac:spMkLst>
            <pc:docMk/>
            <pc:sldMk cId="2041699403" sldId="273"/>
            <ac:spMk id="117" creationId="{56B3C22C-8ADE-42F2-027C-2EAE1FD41697}"/>
          </ac:spMkLst>
        </pc:spChg>
        <pc:spChg chg="mod">
          <ac:chgData name="Pamela Bagatella" userId="2c00a3e5-a475-43f2-8722-138ab9a08bad" providerId="ADAL" clId="{156F4174-911C-4A6F-AF19-5E356F5E8554}" dt="2024-02-29T10:26:17.384" v="137" actId="338"/>
          <ac:spMkLst>
            <pc:docMk/>
            <pc:sldMk cId="2041699403" sldId="273"/>
            <ac:spMk id="118" creationId="{85DB3F2F-AF3D-B8FE-6090-A77D7F320FFA}"/>
          </ac:spMkLst>
        </pc:spChg>
        <pc:spChg chg="mod">
          <ac:chgData name="Pamela Bagatella" userId="2c00a3e5-a475-43f2-8722-138ab9a08bad" providerId="ADAL" clId="{156F4174-911C-4A6F-AF19-5E356F5E8554}" dt="2024-02-29T10:26:17.384" v="137" actId="338"/>
          <ac:spMkLst>
            <pc:docMk/>
            <pc:sldMk cId="2041699403" sldId="273"/>
            <ac:spMk id="119" creationId="{86289162-135E-2A25-DB9F-E4B5A983546A}"/>
          </ac:spMkLst>
        </pc:spChg>
        <pc:spChg chg="mod">
          <ac:chgData name="Pamela Bagatella" userId="2c00a3e5-a475-43f2-8722-138ab9a08bad" providerId="ADAL" clId="{156F4174-911C-4A6F-AF19-5E356F5E8554}" dt="2024-02-29T10:26:17.384" v="137" actId="338"/>
          <ac:spMkLst>
            <pc:docMk/>
            <pc:sldMk cId="2041699403" sldId="273"/>
            <ac:spMk id="120" creationId="{B2385329-1015-7083-063C-E7EBAA3E1BF1}"/>
          </ac:spMkLst>
        </pc:spChg>
        <pc:spChg chg="mod">
          <ac:chgData name="Pamela Bagatella" userId="2c00a3e5-a475-43f2-8722-138ab9a08bad" providerId="ADAL" clId="{156F4174-911C-4A6F-AF19-5E356F5E8554}" dt="2024-02-29T10:26:17.384" v="137" actId="338"/>
          <ac:spMkLst>
            <pc:docMk/>
            <pc:sldMk cId="2041699403" sldId="273"/>
            <ac:spMk id="121" creationId="{796E2122-C34C-AF67-DCED-737897403381}"/>
          </ac:spMkLst>
        </pc:spChg>
        <pc:spChg chg="mod">
          <ac:chgData name="Pamela Bagatella" userId="2c00a3e5-a475-43f2-8722-138ab9a08bad" providerId="ADAL" clId="{156F4174-911C-4A6F-AF19-5E356F5E8554}" dt="2024-02-29T10:26:17.384" v="137" actId="338"/>
          <ac:spMkLst>
            <pc:docMk/>
            <pc:sldMk cId="2041699403" sldId="273"/>
            <ac:spMk id="122" creationId="{A1774968-90BB-2AEA-AEFF-9B271F6ADEC8}"/>
          </ac:spMkLst>
        </pc:spChg>
        <pc:spChg chg="mod">
          <ac:chgData name="Pamela Bagatella" userId="2c00a3e5-a475-43f2-8722-138ab9a08bad" providerId="ADAL" clId="{156F4174-911C-4A6F-AF19-5E356F5E8554}" dt="2024-02-29T10:26:17.384" v="137" actId="338"/>
          <ac:spMkLst>
            <pc:docMk/>
            <pc:sldMk cId="2041699403" sldId="273"/>
            <ac:spMk id="123" creationId="{98EA9774-A53B-F1F4-1A10-31B961394E12}"/>
          </ac:spMkLst>
        </pc:spChg>
        <pc:spChg chg="mod">
          <ac:chgData name="Pamela Bagatella" userId="2c00a3e5-a475-43f2-8722-138ab9a08bad" providerId="ADAL" clId="{156F4174-911C-4A6F-AF19-5E356F5E8554}" dt="2024-02-29T10:26:17.384" v="137" actId="338"/>
          <ac:spMkLst>
            <pc:docMk/>
            <pc:sldMk cId="2041699403" sldId="273"/>
            <ac:spMk id="124" creationId="{399DA1D9-D512-E8DD-D8DD-37DFBF5E592F}"/>
          </ac:spMkLst>
        </pc:spChg>
        <pc:spChg chg="mod">
          <ac:chgData name="Pamela Bagatella" userId="2c00a3e5-a475-43f2-8722-138ab9a08bad" providerId="ADAL" clId="{156F4174-911C-4A6F-AF19-5E356F5E8554}" dt="2024-02-29T10:26:17.384" v="137" actId="338"/>
          <ac:spMkLst>
            <pc:docMk/>
            <pc:sldMk cId="2041699403" sldId="273"/>
            <ac:spMk id="125" creationId="{D7ABFD05-64E2-7F1B-B14C-13597275496B}"/>
          </ac:spMkLst>
        </pc:spChg>
        <pc:grpChg chg="mod">
          <ac:chgData name="Pamela Bagatella" userId="2c00a3e5-a475-43f2-8722-138ab9a08bad" providerId="ADAL" clId="{156F4174-911C-4A6F-AF19-5E356F5E8554}" dt="2024-02-29T10:26:17.384" v="137" actId="338"/>
          <ac:grpSpMkLst>
            <pc:docMk/>
            <pc:sldMk cId="2041699403" sldId="273"/>
            <ac:grpSpMk id="1" creationId="{00000000-0000-0000-0000-000000000000}"/>
          </ac:grpSpMkLst>
        </pc:grpChg>
        <pc:grpChg chg="mod">
          <ac:chgData name="Pamela Bagatella" userId="2c00a3e5-a475-43f2-8722-138ab9a08bad" providerId="ADAL" clId="{156F4174-911C-4A6F-AF19-5E356F5E8554}" dt="2024-02-29T10:26:17.384" v="137" actId="338"/>
          <ac:grpSpMkLst>
            <pc:docMk/>
            <pc:sldMk cId="2041699403" sldId="273"/>
            <ac:grpSpMk id="5" creationId="{60F9BA32-D573-B6AA-0207-A5E5230CDFA5}"/>
          </ac:grpSpMkLst>
        </pc:grpChg>
        <pc:graphicFrameChg chg="mod modGraphic">
          <ac:chgData name="Pamela Bagatella" userId="2c00a3e5-a475-43f2-8722-138ab9a08bad" providerId="ADAL" clId="{156F4174-911C-4A6F-AF19-5E356F5E8554}" dt="2024-02-29T10:27:23.665" v="180" actId="20577"/>
          <ac:graphicFrameMkLst>
            <pc:docMk/>
            <pc:sldMk cId="2041699403" sldId="273"/>
            <ac:graphicFrameMk id="4" creationId="{00000000-0000-0000-0000-000000000000}"/>
          </ac:graphicFrameMkLst>
        </pc:graphicFrameChg>
        <pc:picChg chg="del mod">
          <ac:chgData name="Pamela Bagatella" userId="2c00a3e5-a475-43f2-8722-138ab9a08bad" providerId="ADAL" clId="{156F4174-911C-4A6F-AF19-5E356F5E8554}" dt="2024-02-29T10:26:17.384" v="137" actId="338"/>
          <ac:picMkLst>
            <pc:docMk/>
            <pc:sldMk cId="2041699403" sldId="273"/>
            <ac:picMk id="8"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D03DAB8-7912-41C6-8765-B7109618A460}" type="datetimeFigureOut">
              <a:rPr lang="it-IT" smtClean="0"/>
              <a:t>15/01/2025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12035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15/01/2025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28378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15/01/2025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90493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03DAB8-7912-41C6-8765-B7109618A460}" type="datetimeFigureOut">
              <a:rPr lang="it-IT" smtClean="0"/>
              <a:t>15/01/2025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685342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D03DAB8-7912-41C6-8765-B7109618A460}" type="datetimeFigureOut">
              <a:rPr lang="it-IT" smtClean="0"/>
              <a:t>15/01/2025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447383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D03DAB8-7912-41C6-8765-B7109618A460}" type="datetimeFigureOut">
              <a:rPr lang="it-IT" smtClean="0"/>
              <a:t>15/01/2025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9480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D03DAB8-7912-41C6-8765-B7109618A460}" type="datetimeFigureOut">
              <a:rPr lang="it-IT" smtClean="0"/>
              <a:t>15/01/2025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665655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D03DAB8-7912-41C6-8765-B7109618A460}" type="datetimeFigureOut">
              <a:rPr lang="it-IT" smtClean="0"/>
              <a:t>15/01/2025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62397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D03DAB8-7912-41C6-8765-B7109618A460}" type="datetimeFigureOut">
              <a:rPr lang="it-IT" smtClean="0"/>
              <a:t>15/01/2025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188166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03DAB8-7912-41C6-8765-B7109618A460}" type="datetimeFigureOut">
              <a:rPr lang="it-IT" smtClean="0"/>
              <a:t>15/01/2025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389611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03DAB8-7912-41C6-8765-B7109618A460}" type="datetimeFigureOut">
              <a:rPr lang="it-IT" smtClean="0"/>
              <a:t>15/01/2025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C669DEE-EBEB-4AC1-ABA5-D37BA7159E0C}" type="slidenum">
              <a:rPr lang="it-IT" smtClean="0"/>
              <a:t>‹N›</a:t>
            </a:fld>
            <a:endParaRPr lang="it-IT"/>
          </a:p>
        </p:txBody>
      </p:sp>
    </p:spTree>
    <p:extLst>
      <p:ext uri="{BB962C8B-B14F-4D97-AF65-F5344CB8AC3E}">
        <p14:creationId xmlns:p14="http://schemas.microsoft.com/office/powerpoint/2010/main" val="2112497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3DAB8-7912-41C6-8765-B7109618A460}" type="datetimeFigureOut">
              <a:rPr lang="it-IT" smtClean="0"/>
              <a:t>15/01/2025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69DEE-EBEB-4AC1-ABA5-D37BA7159E0C}" type="slidenum">
              <a:rPr lang="it-IT" smtClean="0"/>
              <a:t>‹N›</a:t>
            </a:fld>
            <a:endParaRPr lang="it-IT"/>
          </a:p>
        </p:txBody>
      </p:sp>
    </p:spTree>
    <p:extLst>
      <p:ext uri="{BB962C8B-B14F-4D97-AF65-F5344CB8AC3E}">
        <p14:creationId xmlns:p14="http://schemas.microsoft.com/office/powerpoint/2010/main" val="1058071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63879" y="475989"/>
            <a:ext cx="10004121" cy="1478071"/>
          </a:xfrm>
        </p:spPr>
        <p:txBody>
          <a:bodyPr>
            <a:normAutofit/>
          </a:bodyPr>
          <a:lstStyle/>
          <a:p>
            <a:pPr algn="l"/>
            <a:r>
              <a:rPr lang="it-IT" sz="1400" dirty="0"/>
              <a:t>Direzione Casa</a:t>
            </a:r>
            <a:br>
              <a:rPr lang="it-IT" sz="1400" dirty="0"/>
            </a:br>
            <a:r>
              <a:rPr lang="it-IT" sz="1400" dirty="0"/>
              <a:t>Area Assegnazione Alloggi ERP</a:t>
            </a:r>
          </a:p>
        </p:txBody>
      </p:sp>
      <p:sp>
        <p:nvSpPr>
          <p:cNvPr id="3" name="Sottotitolo 2"/>
          <p:cNvSpPr>
            <a:spLocks noGrp="1"/>
          </p:cNvSpPr>
          <p:nvPr>
            <p:ph type="subTitle" idx="1"/>
          </p:nvPr>
        </p:nvSpPr>
        <p:spPr>
          <a:xfrm>
            <a:off x="1393197" y="2958769"/>
            <a:ext cx="9144000" cy="1655762"/>
          </a:xfrm>
        </p:spPr>
        <p:txBody>
          <a:bodyPr>
            <a:normAutofit fontScale="92500" lnSpcReduction="10000"/>
          </a:bodyPr>
          <a:lstStyle/>
          <a:p>
            <a:r>
              <a:rPr lang="it-IT" sz="2800" dirty="0"/>
              <a:t>PIANO ANNUALE DELL’OFFERTA DEI SERVIZI ABITATIVI PUBBLICI E SOCIALI PER LA CITTA’ DI MILANO</a:t>
            </a:r>
          </a:p>
          <a:p>
            <a:r>
              <a:rPr lang="it-IT" dirty="0"/>
              <a:t> </a:t>
            </a:r>
          </a:p>
          <a:p>
            <a:r>
              <a:rPr lang="it-IT" sz="2800" b="1" dirty="0"/>
              <a:t>ANNO 2025</a:t>
            </a:r>
          </a:p>
          <a:p>
            <a:endParaRPr lang="it-IT" dirty="0">
              <a:solidFill>
                <a:srgbClr val="FF0000"/>
              </a:solidFill>
            </a:endParaRPr>
          </a:p>
        </p:txBody>
      </p:sp>
      <p:pic>
        <p:nvPicPr>
          <p:cNvPr id="4" name="Immagine 3"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791110" y="702945"/>
            <a:ext cx="1465780" cy="762600"/>
          </a:xfrm>
          <a:prstGeom prst="rect">
            <a:avLst/>
          </a:prstGeom>
          <a:noFill/>
          <a:ln>
            <a:noFill/>
          </a:ln>
        </p:spPr>
      </p:pic>
    </p:spTree>
    <p:extLst>
      <p:ext uri="{BB962C8B-B14F-4D97-AF65-F5344CB8AC3E}">
        <p14:creationId xmlns:p14="http://schemas.microsoft.com/office/powerpoint/2010/main" val="326107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0626" y="275573"/>
            <a:ext cx="11229583" cy="6370975"/>
          </a:xfrm>
          <a:prstGeom prst="rect">
            <a:avLst/>
          </a:prstGeom>
        </p:spPr>
        <p:txBody>
          <a:bodyPr wrap="square">
            <a:spAutoFit/>
          </a:bodyPr>
          <a:lstStyle/>
          <a:p>
            <a:pPr marL="90170" indent="-270510" algn="just">
              <a:spcAft>
                <a:spcPts val="0"/>
              </a:spcAft>
            </a:pPr>
            <a:endParaRPr lang="it-IT" b="1" dirty="0"/>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ea typeface="Times" panose="02020603050405020304" pitchFamily="18" charset="0"/>
                <a:cs typeface="Calibri" panose="020F0502020204030204" pitchFamily="34" charset="0"/>
              </a:rPr>
              <a:t>La sopra citata deliberazione della Giunta Regione Lombardia, del 14/03/2022 – n. XI/6101, stabilisce, inoltre: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la programmazione e gestione dei servizi abitativi transitori;</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i destinatari del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i requisiti di accesso al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marL="285750" indent="-285750" algn="just">
              <a:buFontTx/>
              <a:buChar char="-"/>
            </a:pPr>
            <a:r>
              <a:rPr lang="it-IT" sz="1400" dirty="0">
                <a:latin typeface="Calibri" panose="020F0502020204030204" pitchFamily="34" charset="0"/>
                <a:ea typeface="Times" panose="02020603050405020304" pitchFamily="18" charset="0"/>
                <a:cs typeface="Calibri" panose="020F0502020204030204" pitchFamily="34" charset="0"/>
              </a:rPr>
              <a:t>l’accesso al servizio abitativo transitorio.</a:t>
            </a:r>
          </a:p>
          <a:p>
            <a:pPr marL="285750" indent="-285750" algn="just">
              <a:buFontTx/>
              <a:buChar char="-"/>
            </a:pPr>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ea typeface="Times" panose="02020603050405020304" pitchFamily="18" charset="0"/>
                <a:cs typeface="Calibri" panose="020F0502020204030204" pitchFamily="34" charset="0"/>
              </a:rPr>
              <a:t>Per quanto attiene a quest’ultimo punto, viene stabilito, dalla citata deliberazione della Giunta regionale, che </a:t>
            </a:r>
            <a:r>
              <a:rPr lang="it-IT" sz="1400" b="1" dirty="0">
                <a:latin typeface="Calibri" panose="020F0502020204030204" pitchFamily="34" charset="0"/>
                <a:ea typeface="Times" panose="02020603050405020304" pitchFamily="18" charset="0"/>
                <a:cs typeface="Calibri" panose="020F0502020204030204" pitchFamily="34" charset="0"/>
              </a:rPr>
              <a:t>per valutare la sussistenza delle condizioni per l’assegnazione del servizio abitativo transitorio, “nel caso di Comuni con popolazione superiore ai 5.000 abitanti”</a:t>
            </a:r>
            <a:r>
              <a:rPr lang="it-IT" sz="1400" dirty="0">
                <a:latin typeface="Calibri" panose="020F0502020204030204" pitchFamily="34" charset="0"/>
                <a:ea typeface="Times" panose="02020603050405020304" pitchFamily="18" charset="0"/>
                <a:cs typeface="Calibri" panose="020F0502020204030204" pitchFamily="34" charset="0"/>
              </a:rPr>
              <a:t>, come nel caso di Milano, “il responsabile del procedimento si avvale, senza alcun onere per il Comune, di </a:t>
            </a:r>
            <a:r>
              <a:rPr lang="it-IT" sz="1400" b="1" dirty="0">
                <a:latin typeface="Calibri" panose="020F0502020204030204" pitchFamily="34" charset="0"/>
                <a:ea typeface="Times" panose="02020603050405020304" pitchFamily="18" charset="0"/>
                <a:cs typeface="Calibri" panose="020F0502020204030204" pitchFamily="34" charset="0"/>
              </a:rPr>
              <a:t>un nucleo di valutazione tecnico composto da personale di comprovata esperienza in materia di politiche abitative e sociali</a:t>
            </a:r>
            <a:r>
              <a:rPr lang="it-IT" sz="1400" dirty="0">
                <a:latin typeface="Calibri" panose="020F0502020204030204" pitchFamily="34" charset="0"/>
                <a:ea typeface="Times" panose="02020603050405020304" pitchFamily="18" charset="0"/>
                <a:cs typeface="Calibri" panose="020F0502020204030204" pitchFamily="34" charset="0"/>
              </a:rPr>
              <a:t>, appartenente all’Amministrazione comunale e all’ALER territorialmente competente". Inoltre, “Le modalità di funzionamento del nucleo, i criteri e le priorità da seguire per la valutazione delle domande, sono disciplinate da un apposito regolamento, approvato dal Comune, sentite le organizzazioni sindacali dell’utenza maggiormente rappresentative sul territorio”.</a:t>
            </a:r>
          </a:p>
          <a:p>
            <a:pPr algn="just"/>
            <a:r>
              <a:rPr lang="it-IT" sz="1400" dirty="0">
                <a:latin typeface="Calibri" panose="020F0502020204030204" pitchFamily="34" charset="0"/>
                <a:ea typeface="Times" panose="02020603050405020304" pitchFamily="18" charset="0"/>
                <a:cs typeface="Calibri" panose="020F0502020204030204" pitchFamily="34" charset="0"/>
              </a:rPr>
              <a:t>Per quanto sopra, con </a:t>
            </a:r>
            <a:r>
              <a:rPr lang="it-IT" sz="1400" b="1" dirty="0">
                <a:latin typeface="Calibri" panose="020F0502020204030204" pitchFamily="34" charset="0"/>
                <a:ea typeface="Times" panose="02020603050405020304" pitchFamily="18" charset="0"/>
                <a:cs typeface="Calibri" panose="020F0502020204030204" pitchFamily="34" charset="0"/>
              </a:rPr>
              <a:t>deliberazione del Consiglio Comunale n. 2 del 13/01/2020 è stato approvato lo specifico “Regolamento per l’istituzione e il funzionamento del nucleo di valutazione </a:t>
            </a:r>
            <a:r>
              <a:rPr lang="it-IT" sz="1400" dirty="0">
                <a:latin typeface="Calibri" panose="020F0502020204030204" pitchFamily="34" charset="0"/>
                <a:ea typeface="Times" panose="02020603050405020304" pitchFamily="18" charset="0"/>
                <a:cs typeface="Calibri" panose="020F0502020204030204" pitchFamily="34" charset="0"/>
              </a:rPr>
              <a:t>tecnico previsto dalla D.G.R. n. XI/2063 del 31/07/2019, nell’ambito del procedimento di assegnazione dei servizi abitativi transitori di cui all’art. 23, comma 13, della L.R. n. 16/2016. Successivamente, con determinazione dirigenziale n. 955 del 10/02/2020 e successive integrazioni (ultima determinazione dirigenziale n. 8911 del 13/10/2023), è stato istituito e nominato il relativo Nucleo di Valutazione Tecnico che risulta essere regolarmente operante.</a:t>
            </a:r>
          </a:p>
          <a:p>
            <a:pPr marL="228600" algn="just"/>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dirty="0">
              <a:ea typeface="Times" panose="02020603050405020304" pitchFamily="18" charset="0"/>
              <a:cs typeface="Times New Roman" panose="02020603050405020304" pitchFamily="18" charset="0"/>
            </a:endParaRPr>
          </a:p>
          <a:p>
            <a:pPr marL="90170" indent="-270510" algn="just">
              <a:spcAft>
                <a:spcPts val="0"/>
              </a:spcAft>
            </a:pPr>
            <a:endParaRPr lang="it-IT" b="1" dirty="0"/>
          </a:p>
        </p:txBody>
      </p:sp>
    </p:spTree>
    <p:extLst>
      <p:ext uri="{BB962C8B-B14F-4D97-AF65-F5344CB8AC3E}">
        <p14:creationId xmlns:p14="http://schemas.microsoft.com/office/powerpoint/2010/main" val="164080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16872" y="275573"/>
            <a:ext cx="11213338" cy="7017306"/>
          </a:xfrm>
          <a:prstGeom prst="rect">
            <a:avLst/>
          </a:prstGeom>
        </p:spPr>
        <p:txBody>
          <a:bodyPr wrap="square">
            <a:spAutoFit/>
          </a:bodyPr>
          <a:lstStyle/>
          <a:p>
            <a:pPr marL="90170" indent="-270510" algn="just">
              <a:spcAft>
                <a:spcPts val="0"/>
              </a:spcAft>
            </a:pPr>
            <a:endParaRPr lang="it-IT" b="1" dirty="0"/>
          </a:p>
          <a:p>
            <a:pPr algn="just"/>
            <a:r>
              <a:rPr lang="it-IT" sz="1400" dirty="0">
                <a:latin typeface="Calibri" panose="020F0502020204030204" pitchFamily="34" charset="0"/>
                <a:ea typeface="Times" panose="02020603050405020304" pitchFamily="18" charset="0"/>
                <a:cs typeface="Calibri" panose="020F0502020204030204" pitchFamily="34" charset="0"/>
              </a:rPr>
              <a:t>Con la L.R. n. 9 del 20 maggio 2022 (legge di semplificazione 2022, art. 8), </a:t>
            </a:r>
            <a:r>
              <a:rPr lang="it-IT" sz="1400" b="1" dirty="0">
                <a:latin typeface="Calibri" panose="020F0502020204030204" pitchFamily="34" charset="0"/>
                <a:ea typeface="Times" panose="02020603050405020304" pitchFamily="18" charset="0"/>
                <a:cs typeface="Calibri" panose="020F0502020204030204" pitchFamily="34" charset="0"/>
              </a:rPr>
              <a:t>l’art. 23 comma 13 della L.R. 16/16 è stato integrato con la seguente previsione: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b="1" i="1" dirty="0">
                <a:latin typeface="Calibri" panose="020F0502020204030204" pitchFamily="34" charset="0"/>
                <a:ea typeface="Times" panose="02020603050405020304" pitchFamily="18" charset="0"/>
                <a:cs typeface="Calibri" panose="020F0502020204030204" pitchFamily="34" charset="0"/>
              </a:rPr>
              <a:t>“Al fine di assicurare l’attuazione dei programmi di riqualificazione, nell’ambito di specifici protocolli per la sicurezza dei quartieri, anche oggetto di esame da parte del Comitato provinciale per l’ordine e la sicurezza pubblica di cui all’articolo 20 della legge 1 aprile 1981, n. 121 (Nuovo ordinamento dell'Amministrazione della pubblica sicurezza), gli enti proprietari possono assegnare una quota aggiuntiva di tali alloggi rispetto a quelli individuati nel Piano annuale, e comunque nell’ambito della percentuale di cui al primo periodo (</a:t>
            </a:r>
            <a:r>
              <a:rPr lang="it-IT" sz="1400" b="1" i="1" dirty="0" err="1">
                <a:latin typeface="Calibri" panose="020F0502020204030204" pitchFamily="34" charset="0"/>
                <a:ea typeface="Times" panose="02020603050405020304" pitchFamily="18" charset="0"/>
                <a:cs typeface="Calibri" panose="020F0502020204030204" pitchFamily="34" charset="0"/>
              </a:rPr>
              <a:t>ndr</a:t>
            </a:r>
            <a:r>
              <a:rPr lang="it-IT" sz="1400" b="1" i="1" dirty="0">
                <a:latin typeface="Calibri" panose="020F0502020204030204" pitchFamily="34" charset="0"/>
                <a:ea typeface="Times" panose="02020603050405020304" pitchFamily="18" charset="0"/>
                <a:cs typeface="Calibri" panose="020F0502020204030204" pitchFamily="34" charset="0"/>
              </a:rPr>
              <a:t>. 10% massimo di massimo di unità abitative che possono essere complessivamente destinate a servizi abitativi transitori), anche a nuclei familiari in possesso dei requisiti economico-patrimoniali per l’accesso ai servizi abitativi pubblici in situazione di fragilità accertata da parte dell’autorità giudiziaria o dei servizi sociali del comune, che predispone un appropriato programma volto al recupero dell’autonomia economica e sociale”</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b="1" dirty="0">
                <a:latin typeface="Calibri" panose="020F0502020204030204" pitchFamily="34" charset="0"/>
                <a:ea typeface="Times" panose="02020603050405020304" pitchFamily="18" charset="0"/>
                <a:cs typeface="Calibri" panose="020F0502020204030204" pitchFamily="34" charset="0"/>
              </a:rPr>
              <a:t>La norma ha già trovato applicazione nel corso del 2022 e del 2023 per affrontare il superamento del campo di Vaiano Valle</a:t>
            </a:r>
            <a:r>
              <a:rPr lang="it-IT" sz="1400" dirty="0">
                <a:latin typeface="Calibri" panose="020F0502020204030204" pitchFamily="34" charset="0"/>
                <a:ea typeface="Times" panose="02020603050405020304" pitchFamily="18" charset="0"/>
                <a:cs typeface="Calibri" panose="020F0502020204030204" pitchFamily="34" charset="0"/>
              </a:rPr>
              <a:t>, individuando soluzioni alloggiative per i nuclei in condizioni di fragilità </a:t>
            </a:r>
            <a:r>
              <a:rPr lang="it-IT" sz="1400" b="1" dirty="0">
                <a:latin typeface="Calibri" panose="020F0502020204030204" pitchFamily="34" charset="0"/>
                <a:ea typeface="Times" panose="02020603050405020304" pitchFamily="18" charset="0"/>
                <a:cs typeface="Calibri" panose="020F0502020204030204" pitchFamily="34" charset="0"/>
              </a:rPr>
              <a:t>e per consentire la realizzazione dell’intervento di riqualificazione del complesso </a:t>
            </a:r>
            <a:r>
              <a:rPr lang="it-IT" sz="1400" dirty="0">
                <a:latin typeface="Calibri" panose="020F0502020204030204" pitchFamily="34" charset="0"/>
                <a:ea typeface="Times" panose="02020603050405020304" pitchFamily="18" charset="0"/>
                <a:cs typeface="Calibri" panose="020F0502020204030204" pitchFamily="34" charset="0"/>
              </a:rPr>
              <a:t>di edilizia residenziale pubblica </a:t>
            </a:r>
            <a:r>
              <a:rPr lang="it-IT" sz="1400" b="1" dirty="0">
                <a:latin typeface="Calibri" panose="020F0502020204030204" pitchFamily="34" charset="0"/>
                <a:ea typeface="Times" panose="02020603050405020304" pitchFamily="18" charset="0"/>
                <a:cs typeface="Calibri" panose="020F0502020204030204" pitchFamily="34" charset="0"/>
              </a:rPr>
              <a:t>di Aler in Via Bolla,  oltre ad alcuni casi relativi a Via Dei Giaggioli e l’area di Via Cascia.</a:t>
            </a:r>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cs typeface="Calibri" panose="020F0502020204030204" pitchFamily="34" charset="0"/>
              </a:rPr>
              <a:t>Nel corso dell’anno 2024 la stessa norma è stata applicata per consentire la riqualificazione del complesso di via Zamagna di proprietà Aler e per il superamento del campo rom di via Bonfadini 39.</a:t>
            </a:r>
          </a:p>
          <a:p>
            <a:pPr algn="just"/>
            <a:r>
              <a:rPr lang="it-IT" sz="1400" dirty="0">
                <a:latin typeface="Calibri" panose="020F0502020204030204" pitchFamily="34" charset="0"/>
                <a:ea typeface="Times" panose="02020603050405020304" pitchFamily="18" charset="0"/>
                <a:cs typeface="Calibri" panose="020F0502020204030204" pitchFamily="34" charset="0"/>
              </a:rPr>
              <a:t>Qualora, durante l’anno 2025, si verifichino altre condizioni previste dalla norma, l’Amministrazione comunale potrà assegnare, in caso di necessità, una quota di alloggi aggiuntiva rispetto a quelli individuati nel Piano annuale e comunque nell’ambito della percentuale del 10% delle unità abitative destinate ai servizi abitativi pubblici. </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algn="just"/>
            <a:r>
              <a:rPr lang="it-IT" sz="1400" dirty="0">
                <a:latin typeface="Calibri" panose="020F0502020204030204" pitchFamily="34" charset="0"/>
                <a:cs typeface="Calibri" panose="020F0502020204030204" pitchFamily="34" charset="0"/>
              </a:rPr>
              <a:t>Nel corso dell’anno 2024 sono state consolidate due diverse modalità di presentazione delle domande di assegnazione del Servizio Abitativo Transitorio; è quindi possibile sia l’inoltro dell’istanza cartacea utilizzando l’Agenda digitale oppure telefonando direttamente allo 020202 per fissare un appuntamento, sia l’inoltro on line attraverso l’utilizzo della piattaforma web dedicata.</a:t>
            </a:r>
          </a:p>
          <a:p>
            <a:pPr algn="just"/>
            <a:endParaRPr lang="it-IT" sz="1400" dirty="0">
              <a:latin typeface="Calibri" panose="020F0502020204030204" pitchFamily="34" charset="0"/>
              <a:ea typeface="Times" panose="02020603050405020304" pitchFamily="18" charset="0"/>
              <a:cs typeface="Calibri" panose="020F0502020204030204" pitchFamily="34" charset="0"/>
            </a:endParaRPr>
          </a:p>
          <a:p>
            <a:pPr marL="228600" algn="just"/>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6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dirty="0">
              <a:ea typeface="Times" panose="02020603050405020304" pitchFamily="18" charset="0"/>
              <a:cs typeface="Times New Roman" panose="02020603050405020304" pitchFamily="18" charset="0"/>
            </a:endParaRPr>
          </a:p>
          <a:p>
            <a:pPr marL="90170" indent="-270510" algn="just">
              <a:spcAft>
                <a:spcPts val="0"/>
              </a:spcAft>
            </a:pPr>
            <a:endParaRPr lang="it-IT" b="1" dirty="0"/>
          </a:p>
        </p:txBody>
      </p:sp>
    </p:spTree>
    <p:extLst>
      <p:ext uri="{BB962C8B-B14F-4D97-AF65-F5344CB8AC3E}">
        <p14:creationId xmlns:p14="http://schemas.microsoft.com/office/powerpoint/2010/main" val="2276654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0121" y="191387"/>
            <a:ext cx="11874672" cy="6889771"/>
          </a:xfrm>
          <a:prstGeom prst="rect">
            <a:avLst/>
          </a:prstGeom>
        </p:spPr>
        <p:txBody>
          <a:bodyPr wrap="square">
            <a:spAutoFit/>
          </a:bodyPr>
          <a:lstStyle/>
          <a:p>
            <a:pPr>
              <a:lnSpc>
                <a:spcPct val="107000"/>
              </a:lnSpc>
              <a:spcAft>
                <a:spcPts val="800"/>
              </a:spcAft>
            </a:pPr>
            <a:r>
              <a:rPr lang="it-IT" b="1" dirty="0"/>
              <a:t>8. MISURE PER SOSTENERE L’ ACCESSO ED IL MANTENIMENTO DELL’ABITAZIONE</a:t>
            </a:r>
            <a:endParaRPr lang="it-IT" dirty="0">
              <a:latin typeface="Times" panose="02020603050405020304" pitchFamily="18" charset="0"/>
              <a:ea typeface="Times" panose="02020603050405020304" pitchFamily="18" charset="0"/>
              <a:cs typeface="Times New Roman" panose="02020603050405020304" pitchFamily="18" charset="0"/>
            </a:endParaRPr>
          </a:p>
          <a:p>
            <a:pPr algn="ctr">
              <a:lnSpc>
                <a:spcPct val="107000"/>
              </a:lnSpc>
              <a:spcAft>
                <a:spcPts val="800"/>
              </a:spcAft>
            </a:pPr>
            <a:r>
              <a:rPr lang="it-IT" sz="1600" b="1" dirty="0"/>
              <a:t>PROGRAMMAZIONE ANNO 2025</a:t>
            </a:r>
            <a:endParaRPr lang="it-IT" sz="1600" b="1" dirty="0">
              <a:ea typeface="Times" panose="02020603050405020304" pitchFamily="18" charset="0"/>
              <a:cs typeface="Times New Roman" panose="02020603050405020304" pitchFamily="18" charset="0"/>
            </a:endParaRPr>
          </a:p>
          <a:p>
            <a:r>
              <a:rPr lang="it-IT" sz="1400" dirty="0"/>
              <a:t>Nel corso dell’anno 2025 proseguiranno le azioni a sostegno del mantenimento dell’alloggio in locazione, già svolte nel 2024: </a:t>
            </a:r>
          </a:p>
          <a:p>
            <a:pPr marL="285750" indent="-285750">
              <a:buFont typeface="Arial" panose="020B0604020202020204" pitchFamily="34" charset="0"/>
              <a:buChar char="•"/>
            </a:pPr>
            <a:r>
              <a:rPr lang="it-IT" sz="1400" b="1" dirty="0"/>
              <a:t>promozione del canone concordato</a:t>
            </a:r>
            <a:r>
              <a:rPr lang="it-IT" sz="1400" dirty="0"/>
              <a:t> e sostegno al </a:t>
            </a:r>
            <a:r>
              <a:rPr lang="it-IT" sz="1400" b="1" dirty="0"/>
              <a:t>mantenimento dell’abitazione in locazione</a:t>
            </a:r>
            <a:r>
              <a:rPr lang="it-IT" sz="1400" dirty="0"/>
              <a:t> sul mercato privato mediante i servizi dell’Agenzia per la locazione di Milano Abitare, che nel corso del 2025 verranno implementati sia in termini di maggior efficacia delle misure incentivanti per proprietari e di sostengo per gli inquilini, sia in termini di strumenti di comunicazione volti a fornire informazioni ed assistenza ai cittadini (proprietari ed inquilini) interessati;</a:t>
            </a:r>
          </a:p>
          <a:p>
            <a:pPr marL="285750" indent="-285750">
              <a:buFont typeface="Arial" panose="020B0604020202020204" pitchFamily="34" charset="0"/>
              <a:buChar char="•"/>
            </a:pPr>
            <a:r>
              <a:rPr lang="it-IT" sz="1400" b="1" dirty="0"/>
              <a:t>incremento dell’offerta di housing sociale</a:t>
            </a:r>
            <a:r>
              <a:rPr lang="it-IT" sz="1400" dirty="0"/>
              <a:t>, anche attraverso il recupero di edifici dismessi, pubblici o privati, da attuare nell’ambito di finanziamenti comunitari e/o tramite specifiche forme di partenariato con soggetti terzi e convenzionamenti urbanistici anch’essi da attuare nell’ambito di piani attuativi di iniziativa privata o, ancora, attraverso l’attivazione di concessioni di servizi pubblici;</a:t>
            </a:r>
          </a:p>
          <a:p>
            <a:pPr marL="285750" lvl="0" indent="-285750">
              <a:buFont typeface="Arial" panose="020B0604020202020204" pitchFamily="34" charset="0"/>
              <a:buChar char="•"/>
            </a:pPr>
            <a:r>
              <a:rPr lang="it-IT" sz="1400" b="1" dirty="0"/>
              <a:t>consolidamento e sviluppo di progetti finalizzati al recupero degli alloggi sfitti del patrimonio comunale</a:t>
            </a:r>
            <a:r>
              <a:rPr lang="it-IT" sz="1400" dirty="0"/>
              <a:t>, non sottoposti alla disciplina del SAP (affidamento in concessione dei servizi per il contenimento dell’emergenza abitativa, partenariato pubblico/privato, co-progettazione) anche attraverso la collaborazione con soggetti del privato e del privato sociale, anche con il ricorso ad appositi piani di valorizzazione alternativi alla vendita di cui all’ art. 31 LR 16/2016.</a:t>
            </a:r>
          </a:p>
          <a:p>
            <a:pPr marL="285750" lvl="0" indent="-285750">
              <a:buFont typeface="Arial" panose="020B0604020202020204" pitchFamily="34" charset="0"/>
              <a:buChar char="•"/>
            </a:pPr>
            <a:endParaRPr lang="it-IT" sz="1400" dirty="0"/>
          </a:p>
          <a:p>
            <a:r>
              <a:rPr lang="it-IT" sz="1400" dirty="0"/>
              <a:t>Nell’ambito delle azioni appena descritte, le seguenti attività assumeranno rilievo strategico per il 2025:</a:t>
            </a:r>
          </a:p>
          <a:p>
            <a:endParaRPr lang="it-IT" sz="1400" dirty="0"/>
          </a:p>
          <a:p>
            <a:pPr marL="342900" lvl="0" indent="-342900">
              <a:buFont typeface="+mj-lt"/>
              <a:buAutoNum type="arabicPeriod"/>
            </a:pPr>
            <a:r>
              <a:rPr lang="it-IT" sz="1400" b="1" dirty="0"/>
              <a:t>PROMOZIONE DEL CANONE CONCORDATO E SOSTEGNO AL MANTENIMENTO DELL’ABITAZIONE IN LOCAZIONE SUL MERCATO PRIVATO: </a:t>
            </a:r>
            <a:endParaRPr lang="it-IT" sz="1400" dirty="0"/>
          </a:p>
          <a:p>
            <a:pPr lvl="1"/>
            <a:r>
              <a:rPr lang="it-IT" sz="1400" dirty="0"/>
              <a:t>strategia complessiva composta da strumenti differenziati che, in assenza di nuovi canali di finanziamento regionale e statale, dovranno necessariamente essere alimentati attraverso un’attenta razionalizzazione di residui, ottimizzando la spesa e ridefinendo nuove progettualità mirate all’incentivazione dei proprietari disponibili e a sostegno degli inquilini in difficoltà.</a:t>
            </a:r>
          </a:p>
          <a:p>
            <a:r>
              <a:rPr lang="it-IT" sz="1400" dirty="0"/>
              <a:t> </a:t>
            </a:r>
          </a:p>
          <a:p>
            <a:r>
              <a:rPr lang="it-IT" sz="1400" dirty="0"/>
              <a:t>In particolare:</a:t>
            </a:r>
          </a:p>
          <a:p>
            <a:pPr marL="285750" lvl="0" indent="-285750">
              <a:buFont typeface="Arial" panose="020B0604020202020204" pitchFamily="34" charset="0"/>
              <a:buChar char="•"/>
            </a:pPr>
            <a:r>
              <a:rPr lang="it-IT" sz="1400" dirty="0"/>
              <a:t>messa a sistema di strumenti e risorse destinate a fornire garanzie sul pagamento dell’affitto ai proprietari che aderiscono al canone concordato, creando una filiera di misure al fine di poter intervenire a supporto dell’inquilino non solo a sfratto eseguito ma anche a garantirlo in vigenza di contratto per salvare il contratto di locazione ancora in essere;</a:t>
            </a:r>
          </a:p>
          <a:p>
            <a:pPr marL="285750" lvl="0" indent="-285750">
              <a:buFont typeface="Arial" panose="020B0604020202020204" pitchFamily="34" charset="0"/>
              <a:buChar char="•"/>
            </a:pPr>
            <a:r>
              <a:rPr lang="it-IT" sz="1400" dirty="0"/>
              <a:t>ridefinizione dei target beneficiari di contributi da erogare mediante eventuali misure di sostegno al pagamento dell’affitto a favore di inquilini in stato di disagio abitativo.</a:t>
            </a:r>
          </a:p>
          <a:p>
            <a:pPr marL="285750" lvl="0" indent="-285750">
              <a:buFont typeface="Arial" panose="020B0604020202020204" pitchFamily="34" charset="0"/>
              <a:buChar char="•"/>
            </a:pPr>
            <a:endParaRPr lang="it-IT" sz="1400" dirty="0"/>
          </a:p>
          <a:p>
            <a:pPr algn="just"/>
            <a:endParaRPr lang="it-IT" sz="1400" dirty="0"/>
          </a:p>
          <a:p>
            <a:pPr marL="285750" indent="-285750" algn="just">
              <a:buFont typeface="Arial" panose="020B0604020202020204" pitchFamily="34" charset="0"/>
              <a:buChar char="•"/>
            </a:pPr>
            <a:endParaRPr lang="it-IT" sz="1400" dirty="0">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470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85500" y="342979"/>
            <a:ext cx="11474951" cy="6401753"/>
          </a:xfrm>
          <a:prstGeom prst="rect">
            <a:avLst/>
          </a:prstGeom>
        </p:spPr>
        <p:txBody>
          <a:bodyPr wrap="square">
            <a:spAutoFit/>
          </a:bodyPr>
          <a:lstStyle/>
          <a:p>
            <a:pPr marL="342900" lvl="0" indent="-342900">
              <a:buFont typeface="+mj-lt"/>
              <a:buAutoNum type="arabicPeriod" startAt="2"/>
            </a:pPr>
            <a:r>
              <a:rPr lang="it-IT" sz="1400" b="1" dirty="0"/>
              <a:t>INCREMENTO DELL’OFFERTA DI HOUSING SOCIALE E RECUPERO DEGLI ALLOGGI SFITTI ANCHE CON IL RICORSO A PROGRAMMI DI VALORIZZAZIONE DEL PATRIMONIO ALTERNATIVO ALLA VENDITA. </a:t>
            </a:r>
            <a:endParaRPr lang="it-IT" sz="1400" dirty="0"/>
          </a:p>
          <a:p>
            <a:pPr algn="just" fontAlgn="base"/>
            <a:endParaRPr lang="it-IT" sz="1400" dirty="0">
              <a:effectLst/>
              <a:latin typeface="Times New Roman"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400" dirty="0">
                <a:effectLst/>
                <a:ea typeface="Times" panose="02020603050405020304" pitchFamily="18" charset="0"/>
                <a:cs typeface="Times New Roman" panose="02020603050405020304" pitchFamily="18" charset="0"/>
              </a:rPr>
              <a:t>La definizione e attuazione di progetti di valorizzazione del patrimonio comunale, relativi ad alloggi al momento sfitti ma che necessitano di un intervento di ristrutturazione in coerenza con il dettato normativo previsto dagli artt. da 28 a 31 della L.R. 16/2016 e </a:t>
            </a:r>
            <a:r>
              <a:rPr lang="it-IT" sz="1400" dirty="0" err="1">
                <a:effectLst/>
                <a:ea typeface="Times" panose="02020603050405020304" pitchFamily="18" charset="0"/>
                <a:cs typeface="Times New Roman" panose="02020603050405020304" pitchFamily="18" charset="0"/>
              </a:rPr>
              <a:t>ss.mm.ii</a:t>
            </a:r>
            <a:r>
              <a:rPr lang="it-IT" sz="1400" dirty="0">
                <a:effectLst/>
                <a:ea typeface="Times" panose="02020603050405020304" pitchFamily="18" charset="0"/>
                <a:cs typeface="Times New Roman" panose="02020603050405020304" pitchFamily="18" charset="0"/>
              </a:rPr>
              <a:t>., comporteranno la temporanea destinazione funzionale dei medesimi alloggi fuori dall’ambito SAP, al fine di intercettare esigenze di varia natura. </a:t>
            </a:r>
            <a:r>
              <a:rPr lang="it-IT" sz="1400" b="1" dirty="0">
                <a:effectLst/>
                <a:ea typeface="Times" panose="02020603050405020304" pitchFamily="18" charset="0"/>
                <a:cs typeface="Times New Roman" panose="02020603050405020304" pitchFamily="18" charset="0"/>
              </a:rPr>
              <a:t>La legge regionale 8 luglio 2016 n. 16 «Disciplina regionale dei servizi abitativi» e nello specifico il Titolo III, Capo II «Alienazione e valorizzazione del patrimonio abitativo pubblico», prevede infatti la possibilità di percorrere forme di valorizzazione alternativa alle vendite in grado di offrire soluzioni in locazione a canone accessibile per una sempre più ampia platea di cittadini in stato di disagio abitativo </a:t>
            </a:r>
            <a:r>
              <a:rPr lang="it-IT" sz="1400" b="1" dirty="0">
                <a:ea typeface="Times" panose="02020603050405020304" pitchFamily="18" charset="0"/>
                <a:cs typeface="Times New Roman" panose="02020603050405020304" pitchFamily="18" charset="0"/>
              </a:rPr>
              <a:t>ma </a:t>
            </a:r>
            <a:r>
              <a:rPr lang="it-IT" sz="1400" b="1" dirty="0">
                <a:effectLst/>
                <a:ea typeface="Times" panose="02020603050405020304" pitchFamily="18" charset="0"/>
                <a:cs typeface="Times New Roman" panose="02020603050405020304" pitchFamily="18" charset="0"/>
              </a:rPr>
              <a:t>che non possono accedere ad alloggi SAP e, nel contempo, favorire un autosostentamento finanziario dei progetti, orientando i proventi delle valorizzazioni verso il recupero e la riqualificazione del patrimonio abitativo pubblico</a:t>
            </a:r>
            <a:r>
              <a:rPr lang="it-IT" sz="1400" dirty="0">
                <a:effectLst/>
                <a:ea typeface="Times" panose="02020603050405020304" pitchFamily="18" charset="0"/>
                <a:cs typeface="Times New Roman" panose="02020603050405020304" pitchFamily="18" charset="0"/>
              </a:rPr>
              <a:t>..</a:t>
            </a:r>
          </a:p>
          <a:p>
            <a:pPr algn="just">
              <a:spcAft>
                <a:spcPts val="600"/>
              </a:spcAft>
            </a:pPr>
            <a:r>
              <a:rPr lang="it-IT" sz="1400" b="1" dirty="0">
                <a:effectLst/>
                <a:ea typeface="Times" panose="02020603050405020304" pitchFamily="18" charset="0"/>
                <a:cs typeface="Times New Roman" panose="02020603050405020304" pitchFamily="18" charset="0"/>
              </a:rPr>
              <a:t>Sono pertanto attualmente in corso di valutazione ed elaborazione apposite ipotesi progettuali che faranno riferimento a specifici comparti del patrimonio residenziale comunale sfitto, collocate prioritariamente in immobili a gestione condominiale</a:t>
            </a:r>
            <a:r>
              <a:rPr lang="it-IT" sz="1400" dirty="0">
                <a:effectLst/>
                <a:ea typeface="Times" panose="02020603050405020304" pitchFamily="18" charset="0"/>
                <a:cs typeface="Times New Roman" panose="02020603050405020304" pitchFamily="18" charset="0"/>
              </a:rPr>
              <a:t>. </a:t>
            </a:r>
            <a:r>
              <a:rPr lang="it-IT" sz="1400" dirty="0">
                <a:ea typeface="Times" panose="02020603050405020304" pitchFamily="18" charset="0"/>
                <a:cs typeface="Times New Roman" panose="02020603050405020304" pitchFamily="18" charset="0"/>
              </a:rPr>
              <a:t>A</a:t>
            </a:r>
            <a:r>
              <a:rPr lang="it-IT" sz="1400" dirty="0">
                <a:effectLst/>
                <a:ea typeface="Times" panose="02020603050405020304" pitchFamily="18" charset="0"/>
                <a:cs typeface="Times New Roman" panose="02020603050405020304" pitchFamily="18" charset="0"/>
              </a:rPr>
              <a:t>lla fase di elaborazione progettuale, dovrà necessariamente seguire la fase della formalizzazione delle iniziative nel rispetto delle corrette procedure dei relativi atti di indirizzo da parte dell’Amministrazione.</a:t>
            </a:r>
          </a:p>
          <a:p>
            <a:pPr algn="just">
              <a:spcAft>
                <a:spcPts val="600"/>
              </a:spcAft>
            </a:pPr>
            <a:r>
              <a:rPr lang="it-IT" sz="1400" dirty="0">
                <a:solidFill>
                  <a:srgbClr val="000000"/>
                </a:solidFill>
                <a:effectLst/>
                <a:ea typeface="Times New Roman" panose="02020603050405020304" pitchFamily="18" charset="0"/>
              </a:rPr>
              <a:t>Sarà demandata, nella definizione successiva di ogni elaborato progettuale, la determinazione del numero specifico di alloggi, le caratteristiche strutturali, l’ubicazione e ogni altro requisito utile a realizzare la migliore funzionalità possibile degli alloggi individuati rispetto a ciascuno dei progetti da avviare, anche in relazione agli specifici </a:t>
            </a:r>
            <a:r>
              <a:rPr lang="it-IT" sz="1400">
                <a:solidFill>
                  <a:srgbClr val="000000"/>
                </a:solidFill>
                <a:effectLst/>
                <a:ea typeface="Times New Roman" panose="02020603050405020304" pitchFamily="18" charset="0"/>
              </a:rPr>
              <a:t>destinatari prioritari.</a:t>
            </a:r>
            <a:endParaRPr lang="it-IT" sz="1400" dirty="0">
              <a:solidFill>
                <a:srgbClr val="000000"/>
              </a:solidFill>
              <a:effectLst/>
              <a:ea typeface="Times New Roman" panose="02020603050405020304" pitchFamily="18" charset="0"/>
            </a:endParaRPr>
          </a:p>
          <a:p>
            <a:pPr algn="just">
              <a:spcAft>
                <a:spcPts val="600"/>
              </a:spcAft>
            </a:pPr>
            <a:r>
              <a:rPr lang="it-IT" sz="1400" dirty="0">
                <a:solidFill>
                  <a:srgbClr val="000000"/>
                </a:solidFill>
              </a:rPr>
              <a:t>Le iniziative specifiche attinenti alle tematiche sopra citate, avranno particolare attenzione a categorie sociali (in particolare giovani, studenti e nuclei di nuova formazione, lavoratori precari e non) che attualmente trovano a fatica soluzioni abitative in locazione economicamente sostenibili in città.</a:t>
            </a:r>
          </a:p>
          <a:p>
            <a:r>
              <a:rPr lang="it-IT" sz="1400" dirty="0">
                <a:solidFill>
                  <a:srgbClr val="000000"/>
                </a:solidFill>
                <a:effectLst/>
                <a:ea typeface="Times" panose="02020603050405020304" pitchFamily="18" charset="0"/>
                <a:cs typeface="Times New Roman" panose="02020603050405020304" pitchFamily="18" charset="0"/>
              </a:rPr>
              <a:t>Con D.D.S. n. 14469 del 30/9/2024, Regione Lombardia ha approvato l’elenco delle proposte ammesse a finanziamento a valere sul programma di cui alla </a:t>
            </a:r>
            <a:r>
              <a:rPr lang="it-IT" sz="1400" dirty="0">
                <a:effectLst/>
                <a:ea typeface="Times" panose="02020603050405020304" pitchFamily="18" charset="0"/>
                <a:cs typeface="Times New Roman" panose="02020603050405020304" pitchFamily="18" charset="0"/>
              </a:rPr>
              <a:t>DGR 1090/2023 per </a:t>
            </a:r>
            <a:r>
              <a:rPr lang="it-IT" sz="1400" b="1" dirty="0">
                <a:effectLst/>
                <a:ea typeface="Times" panose="02020603050405020304" pitchFamily="18" charset="0"/>
                <a:cs typeface="Times New Roman" panose="02020603050405020304" pitchFamily="18" charset="0"/>
              </a:rPr>
              <a:t>interventi volti al recupero di alloggi sfitti del patrimonio immobiliare pubblico e privato da destinare alla locazione temporanea e permanente a canoni sostenibili</a:t>
            </a:r>
            <a:r>
              <a:rPr lang="it-IT" sz="1400" dirty="0">
                <a:solidFill>
                  <a:srgbClr val="000000"/>
                </a:solidFill>
                <a:effectLst/>
                <a:ea typeface="Times" panose="02020603050405020304" pitchFamily="18" charset="0"/>
                <a:cs typeface="Times New Roman" panose="02020603050405020304" pitchFamily="18" charset="0"/>
              </a:rPr>
              <a:t>, tra le quali risulta inserita quella presentata dal Comune di Milano </a:t>
            </a:r>
            <a:r>
              <a:rPr lang="it-IT" sz="1400" b="1" dirty="0">
                <a:solidFill>
                  <a:srgbClr val="000000"/>
                </a:solidFill>
                <a:effectLst/>
                <a:ea typeface="Times" panose="02020603050405020304" pitchFamily="18" charset="0"/>
                <a:cs typeface="Times New Roman" panose="02020603050405020304" pitchFamily="18" charset="0"/>
              </a:rPr>
              <a:t>(“</a:t>
            </a:r>
            <a:r>
              <a:rPr lang="it-IT" sz="1400" b="1" i="1" dirty="0">
                <a:solidFill>
                  <a:srgbClr val="000000"/>
                </a:solidFill>
                <a:effectLst/>
                <a:ea typeface="Times" panose="02020603050405020304" pitchFamily="18" charset="0"/>
                <a:cs typeface="Times New Roman" panose="02020603050405020304" pitchFamily="18" charset="0"/>
              </a:rPr>
              <a:t>Milano da abitare</a:t>
            </a:r>
            <a:r>
              <a:rPr lang="it-IT" sz="1400" b="1" dirty="0">
                <a:solidFill>
                  <a:srgbClr val="000000"/>
                </a:solidFill>
                <a:effectLst/>
                <a:ea typeface="Times" panose="02020603050405020304" pitchFamily="18" charset="0"/>
                <a:cs typeface="Times New Roman" panose="02020603050405020304" pitchFamily="18" charset="0"/>
              </a:rPr>
              <a:t>”) </a:t>
            </a:r>
            <a:r>
              <a:rPr lang="it-IT" sz="1400" dirty="0">
                <a:solidFill>
                  <a:srgbClr val="000000"/>
                </a:solidFill>
                <a:effectLst/>
                <a:ea typeface="Times" panose="02020603050405020304" pitchFamily="18" charset="0"/>
                <a:cs typeface="Times New Roman" panose="02020603050405020304" pitchFamily="18" charset="0"/>
              </a:rPr>
              <a:t>per il recupero di almeno n. 36 unità. Tale offerta, una volta riattati gli alloggi, andrà a costituire, oltre che un’occasione di valorizzazione del patrimonio attraverso la sua diversificazione, anche un contributo alla risposta di locazione a canoni sostenibili. </a:t>
            </a:r>
            <a:r>
              <a:rPr lang="it-IT" sz="1100" dirty="0">
                <a:effectLst/>
                <a:latin typeface="Times" panose="02020603050405020304" pitchFamily="18" charset="0"/>
                <a:ea typeface="Times" panose="02020603050405020304" pitchFamily="18" charset="0"/>
                <a:cs typeface="Times New Roman" panose="02020603050405020304" pitchFamily="18" charset="0"/>
              </a:rPr>
              <a:t/>
            </a:r>
            <a:br>
              <a:rPr lang="it-IT" sz="1100" dirty="0">
                <a:effectLst/>
                <a:latin typeface="Times" panose="02020603050405020304" pitchFamily="18" charset="0"/>
                <a:ea typeface="Times" panose="02020603050405020304" pitchFamily="18" charset="0"/>
                <a:cs typeface="Times New Roman" panose="02020603050405020304" pitchFamily="18" charset="0"/>
              </a:rPr>
            </a:br>
            <a:r>
              <a:rPr lang="it-IT" sz="1100" dirty="0">
                <a:effectLst/>
                <a:latin typeface="Times" panose="02020603050405020304" pitchFamily="18" charset="0"/>
                <a:ea typeface="Times" panose="02020603050405020304" pitchFamily="18" charset="0"/>
                <a:cs typeface="Times New Roman" panose="02020603050405020304" pitchFamily="18" charset="0"/>
              </a:rPr>
              <a:t/>
            </a:r>
            <a:br>
              <a:rPr lang="it-IT" sz="1100" dirty="0">
                <a:effectLst/>
                <a:latin typeface="Times" panose="02020603050405020304" pitchFamily="18" charset="0"/>
                <a:ea typeface="Times" panose="02020603050405020304" pitchFamily="18" charset="0"/>
                <a:cs typeface="Times New Roman" panose="02020603050405020304" pitchFamily="18" charset="0"/>
              </a:rPr>
            </a:br>
            <a:endParaRPr lang="it-IT" sz="1100" dirty="0">
              <a:effectLst/>
              <a:latin typeface="Times" panose="02020603050405020304" pitchFamily="18" charset="0"/>
              <a:ea typeface="Times" panose="02020603050405020304" pitchFamily="18" charset="0"/>
              <a:cs typeface="Times New Roman" panose="02020603050405020304" pitchFamily="18" charset="0"/>
            </a:endParaRPr>
          </a:p>
          <a:p>
            <a:pPr algn="just"/>
            <a:endParaRPr lang="it-IT" sz="1800" dirty="0">
              <a:solidFill>
                <a:srgbClr val="000000"/>
              </a:solidFill>
              <a:effectLst/>
              <a:latin typeface="Times New Roman" panose="02020603050405020304" pitchFamily="18" charset="0"/>
              <a:ea typeface="Times" panose="02020603050405020304" pitchFamily="18" charset="0"/>
            </a:endParaRPr>
          </a:p>
        </p:txBody>
      </p:sp>
    </p:spTree>
    <p:extLst>
      <p:ext uri="{BB962C8B-B14F-4D97-AF65-F5344CB8AC3E}">
        <p14:creationId xmlns:p14="http://schemas.microsoft.com/office/powerpoint/2010/main" val="746982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1AB06-E8FC-6313-A7C6-7BDF602B6FAC}"/>
            </a:ext>
          </a:extLst>
        </p:cNvPr>
        <p:cNvGrpSpPr/>
        <p:nvPr/>
      </p:nvGrpSpPr>
      <p:grpSpPr>
        <a:xfrm>
          <a:off x="0" y="0"/>
          <a:ext cx="0" cy="0"/>
          <a:chOff x="0" y="0"/>
          <a:chExt cx="0" cy="0"/>
        </a:xfrm>
      </p:grpSpPr>
      <p:sp>
        <p:nvSpPr>
          <p:cNvPr id="2" name="Rettangolo 1">
            <a:extLst>
              <a:ext uri="{FF2B5EF4-FFF2-40B4-BE49-F238E27FC236}">
                <a16:creationId xmlns:a16="http://schemas.microsoft.com/office/drawing/2014/main" id="{CB548D4A-5264-187D-56C9-D42EFEDE2A7D}"/>
              </a:ext>
            </a:extLst>
          </p:cNvPr>
          <p:cNvSpPr/>
          <p:nvPr/>
        </p:nvSpPr>
        <p:spPr>
          <a:xfrm>
            <a:off x="551144" y="428339"/>
            <a:ext cx="10709753" cy="369332"/>
          </a:xfrm>
          <a:prstGeom prst="rect">
            <a:avLst/>
          </a:prstGeom>
        </p:spPr>
        <p:txBody>
          <a:bodyPr wrap="square">
            <a:spAutoFit/>
          </a:bodyPr>
          <a:lstStyle/>
          <a:p>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9</a:t>
            </a:r>
            <a:r>
              <a:rPr lang="it-IT" sz="1200" b="1" dirty="0">
                <a:solidFill>
                  <a:srgbClr val="000000"/>
                </a:solidFill>
                <a:latin typeface="Times" panose="02020603050405020304" pitchFamily="18" charset="0"/>
                <a:ea typeface="Times" panose="02020603050405020304" pitchFamily="18" charset="0"/>
                <a:cs typeface="Times New Roman" panose="02020603050405020304" pitchFamily="18" charset="0"/>
              </a:rPr>
              <a:t>. </a:t>
            </a:r>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UNITA’ ABITATIVE CONTRATTUALIZZATE NEL 2024 </a:t>
            </a:r>
            <a:r>
              <a:rPr lang="it-IT" sz="1300" b="1" dirty="0">
                <a:solidFill>
                  <a:srgbClr val="000000"/>
                </a:solidFill>
                <a:latin typeface="Times" panose="02020603050405020304" pitchFamily="18" charset="0"/>
                <a:ea typeface="Times" panose="02020603050405020304" pitchFamily="18" charset="0"/>
                <a:cs typeface="Times New Roman" panose="02020603050405020304" pitchFamily="18" charset="0"/>
              </a:rPr>
              <a:t> </a:t>
            </a:r>
            <a:endParaRPr lang="it-IT" sz="1300" dirty="0"/>
          </a:p>
        </p:txBody>
      </p:sp>
      <p:sp>
        <p:nvSpPr>
          <p:cNvPr id="9" name="Rettangolo 8">
            <a:extLst>
              <a:ext uri="{FF2B5EF4-FFF2-40B4-BE49-F238E27FC236}">
                <a16:creationId xmlns:a16="http://schemas.microsoft.com/office/drawing/2014/main" id="{540F7F29-8BCB-2AF6-0643-E07FD6E48D3D}"/>
              </a:ext>
            </a:extLst>
          </p:cNvPr>
          <p:cNvSpPr/>
          <p:nvPr/>
        </p:nvSpPr>
        <p:spPr>
          <a:xfrm>
            <a:off x="648221" y="3743864"/>
            <a:ext cx="10612676" cy="2939266"/>
          </a:xfrm>
          <a:prstGeom prst="rect">
            <a:avLst/>
          </a:prstGeom>
        </p:spPr>
        <p:txBody>
          <a:bodyPr wrap="square">
            <a:spAutoFit/>
          </a:bodyPr>
          <a:lstStyle/>
          <a:p>
            <a:endParaRPr lang="it-IT" sz="1000" dirty="0"/>
          </a:p>
          <a:p>
            <a:pPr algn="just"/>
            <a:r>
              <a:rPr lang="it-IT" sz="1000" b="1" dirty="0">
                <a:solidFill>
                  <a:srgbClr val="000000"/>
                </a:solidFill>
                <a:latin typeface="Times" panose="02020603050405020304" pitchFamily="18" charset="0"/>
                <a:ea typeface="Times" panose="02020603050405020304" pitchFamily="18" charset="0"/>
                <a:cs typeface="Times New Roman" panose="02020603050405020304" pitchFamily="18" charset="0"/>
              </a:rPr>
              <a:t>NB</a:t>
            </a:r>
            <a:r>
              <a:rPr lang="it-IT" sz="1000" dirty="0">
                <a:solidFill>
                  <a:srgbClr val="000000"/>
                </a:solidFill>
                <a:latin typeface="Times" panose="02020603050405020304" pitchFamily="18" charset="0"/>
                <a:ea typeface="Times" panose="02020603050405020304" pitchFamily="18" charset="0"/>
                <a:cs typeface="Times New Roman" panose="02020603050405020304" pitchFamily="18" charset="0"/>
              </a:rPr>
              <a:t>: Nel computo delle contrattualizzazioni Aler n</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on sono compresi </a:t>
            </a:r>
            <a:r>
              <a:rPr lang="it-IT" sz="1000" b="1" u="sng"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n. 148 contratti di valorizzazione</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su alloggi destinati alla fascia di fabbisogno con </a:t>
            </a:r>
            <a:r>
              <a:rPr lang="it-IT" sz="1000" b="1" u="sng"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ISEE tra 10.000 e 16.000,</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ossia al soddisfacimento del fabbisogno SAP, in quanto appunto «destinati a nuclei familiari in possesso dei requisiti economici per accedere ai SAP», ai sensi dell’art. 31 comma 4 bis della LR 16/16, </a:t>
            </a:r>
            <a:r>
              <a:rPr lang="it-IT" sz="1000" dirty="0">
                <a:solidFill>
                  <a:srgbClr val="000000"/>
                </a:solidFill>
                <a:latin typeface="Times" panose="02020603050405020304" pitchFamily="18" charset="0"/>
                <a:ea typeface="Times" panose="02020603050405020304" pitchFamily="18" charset="0"/>
                <a:cs typeface="Times New Roman" panose="02020603050405020304" pitchFamily="18" charset="0"/>
              </a:rPr>
              <a:t>così come modificato </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dall’art. 17, L.R. n. 4 del 14 novembre 2023.</a:t>
            </a:r>
            <a:endParaRPr lang="it-IT" sz="18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endPar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 riferimento ai n. </a:t>
            </a:r>
            <a:r>
              <a:rPr lang="it-IT" sz="1000" dirty="0">
                <a:solidFill>
                  <a:srgbClr val="000000"/>
                </a:solidFill>
                <a:latin typeface="Times" panose="02020603050405020304" pitchFamily="18" charset="0"/>
                <a:ea typeface="Times" panose="02020603050405020304" pitchFamily="18" charset="0"/>
                <a:cs typeface="Times New Roman" panose="02020603050405020304" pitchFamily="18" charset="0"/>
              </a:rPr>
              <a:t>118</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contratti relativi a Cambi Alloggi ex art.22 e mobilità, si specifica che n. </a:t>
            </a:r>
            <a:r>
              <a:rPr lang="it-IT" sz="1000" dirty="0">
                <a:solidFill>
                  <a:srgbClr val="000000"/>
                </a:solidFill>
                <a:latin typeface="Times" panose="02020603050405020304" pitchFamily="18" charset="0"/>
                <a:ea typeface="Times" panose="02020603050405020304" pitchFamily="18" charset="0"/>
                <a:cs typeface="Times New Roman" panose="02020603050405020304" pitchFamily="18" charset="0"/>
              </a:rPr>
              <a:t>87</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contratti sono relativi alle mobilità di via Giaggioli, Tofano, Solari.</a:t>
            </a:r>
            <a:endParaRPr lang="it-IT" sz="10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**con riferimento ai n. </a:t>
            </a:r>
            <a:r>
              <a:rPr lang="it-IT" sz="1000" dirty="0">
                <a:solidFill>
                  <a:srgbClr val="000000"/>
                </a:solidFill>
                <a:latin typeface="Times" panose="02020603050405020304" pitchFamily="18" charset="0"/>
                <a:ea typeface="Times" panose="02020603050405020304" pitchFamily="18" charset="0"/>
                <a:cs typeface="Times New Roman" panose="02020603050405020304" pitchFamily="18" charset="0"/>
              </a:rPr>
              <a:t>154</a:t>
            </a: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contratti SAT, si specifica che n.5 contratti sono relativi a mobilità straordinarie di via Zamagna, n.15 allo sgombero del Campo Bonfadini.</a:t>
            </a:r>
            <a:endParaRPr lang="it-IT" sz="10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 riferimento ai n. 88 contratti relativi a Cambi Alloggi ex art.22 e mobilità, si specifica che n. 4 contratti sono relativi alle mobilità di via Porpora 47.</a:t>
            </a:r>
            <a:endParaRPr lang="it-IT" sz="10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0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con riferimento ai n. 62 contratti SAT, si specifica che n. 23 contratti sono relativi alle mobilità straordinarie di Via Bolla 28-32 (11), Via Zamagna 4 (10), Via Porpora 43 (2). </a:t>
            </a:r>
            <a:endParaRPr lang="it-IT" sz="10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000" dirty="0">
                <a:effectLst/>
                <a:latin typeface="Times" panose="02020603050405020304" pitchFamily="18" charset="0"/>
                <a:ea typeface="Times" panose="02020603050405020304" pitchFamily="18" charset="0"/>
                <a:cs typeface="Times New Roman" panose="02020603050405020304" pitchFamily="18" charset="0"/>
              </a:rPr>
              <a:t>I restanti </a:t>
            </a:r>
            <a:r>
              <a:rPr lang="it-IT" sz="1000" dirty="0">
                <a:latin typeface="Times" panose="02020603050405020304" pitchFamily="18" charset="0"/>
                <a:ea typeface="Times" panose="02020603050405020304" pitchFamily="18" charset="0"/>
                <a:cs typeface="Times New Roman" panose="02020603050405020304" pitchFamily="18" charset="0"/>
              </a:rPr>
              <a:t>39</a:t>
            </a:r>
            <a:r>
              <a:rPr lang="it-IT" sz="1000" dirty="0">
                <a:effectLst/>
                <a:latin typeface="Times" panose="02020603050405020304" pitchFamily="18" charset="0"/>
                <a:ea typeface="Times" panose="02020603050405020304" pitchFamily="18" charset="0"/>
                <a:cs typeface="Times New Roman" panose="02020603050405020304" pitchFamily="18" charset="0"/>
              </a:rPr>
              <a:t> contratti dei suddetti </a:t>
            </a:r>
            <a:r>
              <a:rPr lang="it-IT" sz="1000" dirty="0">
                <a:latin typeface="Times" panose="02020603050405020304" pitchFamily="18" charset="0"/>
                <a:ea typeface="Times" panose="02020603050405020304" pitchFamily="18" charset="0"/>
                <a:cs typeface="Times New Roman" panose="02020603050405020304" pitchFamily="18" charset="0"/>
              </a:rPr>
              <a:t>62</a:t>
            </a:r>
            <a:r>
              <a:rPr lang="it-IT" sz="1000" dirty="0">
                <a:effectLst/>
                <a:latin typeface="Times" panose="02020603050405020304" pitchFamily="18" charset="0"/>
                <a:ea typeface="Times" panose="02020603050405020304" pitchFamily="18" charset="0"/>
                <a:cs typeface="Times New Roman" panose="02020603050405020304" pitchFamily="18" charset="0"/>
              </a:rPr>
              <a:t> sono stati sottoscritti ai sensi dell’articolo 23, comma 13bis della L.R. n.16/2016.</a:t>
            </a:r>
          </a:p>
          <a:p>
            <a:pPr>
              <a:spcAft>
                <a:spcPts val="600"/>
              </a:spcAft>
            </a:pPr>
            <a:r>
              <a:rPr lang="it-IT" sz="11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a:t>
            </a:r>
            <a:endParaRPr lang="it-IT" sz="1100" dirty="0">
              <a:effectLst/>
              <a:latin typeface="Times" panose="02020603050405020304" pitchFamily="18" charset="0"/>
              <a:ea typeface="Times" panose="02020603050405020304" pitchFamily="18" charset="0"/>
              <a:cs typeface="Times New Roman" panose="02020603050405020304" pitchFamily="18" charset="0"/>
            </a:endParaRPr>
          </a:p>
          <a:p>
            <a:pPr algn="just">
              <a:spcAft>
                <a:spcPts val="600"/>
              </a:spcAft>
            </a:pPr>
            <a:r>
              <a:rPr lang="it-IT" sz="1400" b="1" u="sng"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Pertanto, alla data del 31/12/24, complessivamente, sono state contrattualizzate n. </a:t>
            </a:r>
            <a:r>
              <a:rPr lang="it-IT" sz="1400" b="1" u="sng" dirty="0">
                <a:solidFill>
                  <a:srgbClr val="000000"/>
                </a:solidFill>
                <a:latin typeface="Times" panose="02020603050405020304" pitchFamily="18" charset="0"/>
                <a:ea typeface="Times" panose="02020603050405020304" pitchFamily="18" charset="0"/>
                <a:cs typeface="Times New Roman" panose="02020603050405020304" pitchFamily="18" charset="0"/>
              </a:rPr>
              <a:t>1182 </a:t>
            </a:r>
            <a:r>
              <a:rPr lang="it-IT" sz="1400" b="1" u="sng"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unità immobiliari.</a:t>
            </a: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endParaRPr lang="it-IT" sz="1000" dirty="0"/>
          </a:p>
          <a:p>
            <a:endParaRPr lang="it-IT" sz="1000" dirty="0"/>
          </a:p>
        </p:txBody>
      </p:sp>
      <p:graphicFrame>
        <p:nvGraphicFramePr>
          <p:cNvPr id="3" name="Tabella 2">
            <a:extLst>
              <a:ext uri="{FF2B5EF4-FFF2-40B4-BE49-F238E27FC236}">
                <a16:creationId xmlns:a16="http://schemas.microsoft.com/office/drawing/2014/main" id="{61BB36A1-C858-4F54-A760-4162902E7A6B}"/>
              </a:ext>
            </a:extLst>
          </p:cNvPr>
          <p:cNvGraphicFramePr>
            <a:graphicFrameLocks noGrp="1"/>
          </p:cNvGraphicFramePr>
          <p:nvPr>
            <p:extLst>
              <p:ext uri="{D42A27DB-BD31-4B8C-83A1-F6EECF244321}">
                <p14:modId xmlns:p14="http://schemas.microsoft.com/office/powerpoint/2010/main" val="250620542"/>
              </p:ext>
            </p:extLst>
          </p:nvPr>
        </p:nvGraphicFramePr>
        <p:xfrm>
          <a:off x="644046" y="811505"/>
          <a:ext cx="10709754" cy="3027163"/>
        </p:xfrm>
        <a:graphic>
          <a:graphicData uri="http://schemas.openxmlformats.org/drawingml/2006/table">
            <a:tbl>
              <a:tblPr firstRow="1" firstCol="1" bandRow="1">
                <a:tableStyleId>{5C22544A-7EE6-4342-B048-85BDC9FD1C3A}</a:tableStyleId>
              </a:tblPr>
              <a:tblGrid>
                <a:gridCol w="1139746">
                  <a:extLst>
                    <a:ext uri="{9D8B030D-6E8A-4147-A177-3AD203B41FA5}">
                      <a16:colId xmlns:a16="http://schemas.microsoft.com/office/drawing/2014/main" val="304878756"/>
                    </a:ext>
                  </a:extLst>
                </a:gridCol>
                <a:gridCol w="1266146">
                  <a:extLst>
                    <a:ext uri="{9D8B030D-6E8A-4147-A177-3AD203B41FA5}">
                      <a16:colId xmlns:a16="http://schemas.microsoft.com/office/drawing/2014/main" val="1772475106"/>
                    </a:ext>
                  </a:extLst>
                </a:gridCol>
                <a:gridCol w="1266146">
                  <a:extLst>
                    <a:ext uri="{9D8B030D-6E8A-4147-A177-3AD203B41FA5}">
                      <a16:colId xmlns:a16="http://schemas.microsoft.com/office/drawing/2014/main" val="1825115791"/>
                    </a:ext>
                  </a:extLst>
                </a:gridCol>
                <a:gridCol w="1304709">
                  <a:extLst>
                    <a:ext uri="{9D8B030D-6E8A-4147-A177-3AD203B41FA5}">
                      <a16:colId xmlns:a16="http://schemas.microsoft.com/office/drawing/2014/main" val="2208843474"/>
                    </a:ext>
                  </a:extLst>
                </a:gridCol>
                <a:gridCol w="1177251">
                  <a:extLst>
                    <a:ext uri="{9D8B030D-6E8A-4147-A177-3AD203B41FA5}">
                      <a16:colId xmlns:a16="http://schemas.microsoft.com/office/drawing/2014/main" val="1730520104"/>
                    </a:ext>
                  </a:extLst>
                </a:gridCol>
                <a:gridCol w="1063677">
                  <a:extLst>
                    <a:ext uri="{9D8B030D-6E8A-4147-A177-3AD203B41FA5}">
                      <a16:colId xmlns:a16="http://schemas.microsoft.com/office/drawing/2014/main" val="3179009948"/>
                    </a:ext>
                  </a:extLst>
                </a:gridCol>
                <a:gridCol w="1081902">
                  <a:extLst>
                    <a:ext uri="{9D8B030D-6E8A-4147-A177-3AD203B41FA5}">
                      <a16:colId xmlns:a16="http://schemas.microsoft.com/office/drawing/2014/main" val="765949472"/>
                    </a:ext>
                  </a:extLst>
                </a:gridCol>
                <a:gridCol w="1081902">
                  <a:extLst>
                    <a:ext uri="{9D8B030D-6E8A-4147-A177-3AD203B41FA5}">
                      <a16:colId xmlns:a16="http://schemas.microsoft.com/office/drawing/2014/main" val="1606908901"/>
                    </a:ext>
                  </a:extLst>
                </a:gridCol>
                <a:gridCol w="1328275">
                  <a:extLst>
                    <a:ext uri="{9D8B030D-6E8A-4147-A177-3AD203B41FA5}">
                      <a16:colId xmlns:a16="http://schemas.microsoft.com/office/drawing/2014/main" val="2170412084"/>
                    </a:ext>
                  </a:extLst>
                </a:gridCol>
              </a:tblGrid>
              <a:tr h="1891869">
                <a:tc>
                  <a:txBody>
                    <a:bodyPr/>
                    <a:lstStyle/>
                    <a:p>
                      <a:pPr algn="just">
                        <a:spcAft>
                          <a:spcPts val="600"/>
                        </a:spcAft>
                      </a:pPr>
                      <a:r>
                        <a:rPr lang="it-IT" sz="1000" dirty="0">
                          <a:effectLst/>
                        </a:rPr>
                        <a:t>Ente </a:t>
                      </a:r>
                      <a:endParaRPr lang="it-IT" sz="1200" dirty="0">
                        <a:effectLst/>
                      </a:endParaRPr>
                    </a:p>
                    <a:p>
                      <a:pPr algn="just">
                        <a:spcAft>
                          <a:spcPts val="600"/>
                        </a:spcAft>
                      </a:pPr>
                      <a:r>
                        <a:rPr lang="it-IT" sz="1000" dirty="0">
                          <a:effectLst/>
                        </a:rPr>
                        <a:t>Proprietario</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spcAft>
                          <a:spcPts val="600"/>
                        </a:spcAft>
                      </a:pPr>
                      <a:r>
                        <a:rPr lang="it-IT" sz="1000" dirty="0">
                          <a:effectLst/>
                        </a:rPr>
                        <a:t>Contratti a seguito definizione contenziosi avvisi precedenti</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a:effectLst/>
                        </a:rPr>
                        <a:t>Unità S.A.P.   tramite l’Avviso 6060 pubblicato in data 26.09.2022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a:effectLst/>
                        </a:rPr>
                        <a:t>Unità S.A.P.   tramite l’Avviso riservato a Forze di Polizia/ VV.FF. in servizio nel Comune di Milano pubblicato in data 28.11.2022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Unità S.A.P.   tramite l’Avviso 7440 pubblicato in data 11.05.2023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a:effectLst/>
                        </a:rPr>
                        <a:t>Unità S.A.P.   tramite l’Avviso 7701 pubblicato in data 11.07.2023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a:effectLst/>
                        </a:rPr>
                        <a:t>Unità S.A.P.   tramite l’Avviso 9500 pubblicato in data 10.05.2024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a:effectLst/>
                        </a:rPr>
                        <a:t>Cambi alloggi ex art. 22 e mobilità</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Unità SAT</a:t>
                      </a:r>
                      <a:endParaRPr lang="it-IT" sz="1200" dirty="0">
                        <a:effectLst/>
                      </a:endParaRPr>
                    </a:p>
                    <a:p>
                      <a:r>
                        <a:rPr lang="it-IT" sz="10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extLst>
                  <a:ext uri="{0D108BD9-81ED-4DB2-BD59-A6C34878D82A}">
                    <a16:rowId xmlns:a16="http://schemas.microsoft.com/office/drawing/2014/main" val="3771292631"/>
                  </a:ext>
                </a:extLst>
              </a:tr>
              <a:tr h="420361">
                <a:tc>
                  <a:txBody>
                    <a:bodyPr/>
                    <a:lstStyle/>
                    <a:p>
                      <a:pPr algn="ctr">
                        <a:spcAft>
                          <a:spcPts val="600"/>
                        </a:spcAft>
                      </a:pPr>
                      <a:r>
                        <a:rPr lang="it-IT" sz="1000" dirty="0">
                          <a:effectLst/>
                        </a:rPr>
                        <a:t>Comune</a:t>
                      </a:r>
                      <a:endParaRPr lang="it-IT" sz="1200" dirty="0">
                        <a:effectLst/>
                      </a:endParaRPr>
                    </a:p>
                    <a:p>
                      <a:pPr algn="ctr">
                        <a:spcAft>
                          <a:spcPts val="600"/>
                        </a:spcAft>
                      </a:pPr>
                      <a:r>
                        <a:rPr lang="it-IT" sz="10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27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121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118*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154**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extLst>
                  <a:ext uri="{0D108BD9-81ED-4DB2-BD59-A6C34878D82A}">
                    <a16:rowId xmlns:a16="http://schemas.microsoft.com/office/drawing/2014/main" val="2743443725"/>
                  </a:ext>
                </a:extLst>
              </a:tr>
              <a:tr h="355885">
                <a:tc>
                  <a:txBody>
                    <a:bodyPr/>
                    <a:lstStyle/>
                    <a:p>
                      <a:pPr algn="just">
                        <a:spcAft>
                          <a:spcPts val="600"/>
                        </a:spcAft>
                      </a:pPr>
                      <a:r>
                        <a:rPr lang="it-IT" sz="1000">
                          <a:effectLst/>
                        </a:rPr>
                        <a:t>ALER Milano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17 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207 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333 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32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88***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62****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extLst>
                  <a:ext uri="{0D108BD9-81ED-4DB2-BD59-A6C34878D82A}">
                    <a16:rowId xmlns:a16="http://schemas.microsoft.com/office/drawing/2014/main" val="259306481"/>
                  </a:ext>
                </a:extLst>
              </a:tr>
              <a:tr h="359048">
                <a:tc>
                  <a:txBody>
                    <a:bodyPr/>
                    <a:lstStyle/>
                    <a:p>
                      <a:pPr algn="just">
                        <a:spcAft>
                          <a:spcPts val="600"/>
                        </a:spcAft>
                      </a:pPr>
                      <a:r>
                        <a:rPr lang="it-IT" sz="1000" dirty="0">
                          <a:effectLst/>
                        </a:rPr>
                        <a:t>TOTALE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22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8 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234 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454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 41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206 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tc>
                  <a:txBody>
                    <a:bodyPr/>
                    <a:lstStyle/>
                    <a:p>
                      <a:pPr algn="ctr">
                        <a:spcAft>
                          <a:spcPts val="600"/>
                        </a:spcAft>
                      </a:pPr>
                      <a:r>
                        <a:rPr lang="it-IT" sz="1000" dirty="0">
                          <a:effectLst/>
                        </a:rPr>
                        <a:t>216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6583" marR="66583" marT="0" marB="0"/>
                </a:tc>
                <a:extLst>
                  <a:ext uri="{0D108BD9-81ED-4DB2-BD59-A6C34878D82A}">
                    <a16:rowId xmlns:a16="http://schemas.microsoft.com/office/drawing/2014/main" val="3245657171"/>
                  </a:ext>
                </a:extLst>
              </a:tr>
            </a:tbl>
          </a:graphicData>
        </a:graphic>
      </p:graphicFrame>
    </p:spTree>
    <p:extLst>
      <p:ext uri="{BB962C8B-B14F-4D97-AF65-F5344CB8AC3E}">
        <p14:creationId xmlns:p14="http://schemas.microsoft.com/office/powerpoint/2010/main" val="155687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26093" y="388400"/>
            <a:ext cx="11185743" cy="5632311"/>
          </a:xfrm>
          <a:prstGeom prst="rect">
            <a:avLst/>
          </a:prstGeom>
        </p:spPr>
        <p:txBody>
          <a:bodyPr wrap="square">
            <a:spAutoFit/>
          </a:bodyPr>
          <a:lstStyle/>
          <a:p>
            <a:pPr marL="342900" indent="-342900">
              <a:buAutoNum type="arabicPeriod" startAt="10"/>
            </a:pPr>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ATTUAZIONE DEL PIANO 2025.</a:t>
            </a:r>
          </a:p>
          <a:p>
            <a:pPr marL="342900" indent="-342900">
              <a:buAutoNum type="arabicPeriod" startAt="10"/>
            </a:pPr>
            <a:endPar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endParaRPr>
          </a:p>
          <a:p>
            <a:pPr algn="just"/>
            <a:r>
              <a:rPr lang="it-IT" dirty="0"/>
              <a:t>Il piano dell’offerta dei servizi abitativi, per l’anno 2025, sarà attuato mediante la pubblicazione di avvisi pubblici sui siti istituzionali dal Comune, di ALER Milano e di MM spa (quale ente gestore per il Comune).</a:t>
            </a:r>
          </a:p>
          <a:p>
            <a:pPr algn="just"/>
            <a:endParaRPr lang="it-IT" dirty="0"/>
          </a:p>
          <a:p>
            <a:pPr algn="just"/>
            <a:r>
              <a:rPr lang="it-IT" b="1" dirty="0"/>
              <a:t>La domanda </a:t>
            </a:r>
            <a:r>
              <a:rPr lang="it-IT" dirty="0"/>
              <a:t>per l’assegnazione di un’unità abitativa destinata ai SAP </a:t>
            </a:r>
            <a:r>
              <a:rPr lang="it-IT" b="1" dirty="0"/>
              <a:t>è presentata </a:t>
            </a:r>
            <a:r>
              <a:rPr lang="it-IT" dirty="0"/>
              <a:t>dal soggetto richiedente, per sé e per il proprio nucleo familiare, </a:t>
            </a:r>
            <a:r>
              <a:rPr lang="it-IT" b="1" dirty="0"/>
              <a:t>esclusivamente in modalità informatica attraverso la piattaforma informatica regionale</a:t>
            </a:r>
            <a:r>
              <a:rPr lang="it-IT" dirty="0"/>
              <a:t>. </a:t>
            </a:r>
          </a:p>
          <a:p>
            <a:pPr algn="just"/>
            <a:endParaRPr lang="it-IT" dirty="0"/>
          </a:p>
          <a:p>
            <a:pPr algn="just"/>
            <a:r>
              <a:rPr lang="it-IT" dirty="0"/>
              <a:t>Il Comune, ALER Milano e MM spa (quale ente gestore) supportano il richiedente nella presentazione della domanda attraverso un apposito servizio, che consiste nell’allestimento di postazioni telematiche e nella messa a disposizione di personale dedicato, il quale informa e assiste il richiedente nella compilazione e nella trasmissione informatica della domanda.</a:t>
            </a:r>
          </a:p>
          <a:p>
            <a:endParaRPr lang="it-IT" dirty="0"/>
          </a:p>
          <a:p>
            <a:r>
              <a:rPr lang="it-IT" dirty="0"/>
              <a:t>Tale servizio prevede l’utilizzo di </a:t>
            </a:r>
            <a:r>
              <a:rPr lang="it-IT" b="1" dirty="0"/>
              <a:t>n. 10 postazioni informatiche</a:t>
            </a:r>
            <a:r>
              <a:rPr lang="it-IT" dirty="0"/>
              <a:t>, con </a:t>
            </a:r>
            <a:r>
              <a:rPr lang="it-IT" b="1" dirty="0"/>
              <a:t>l’assistenza di tutor</a:t>
            </a:r>
            <a:r>
              <a:rPr lang="it-IT" dirty="0"/>
              <a:t>: </a:t>
            </a:r>
          </a:p>
          <a:p>
            <a:pPr marL="285750" lvl="0" indent="-285750">
              <a:buFont typeface="Arial" panose="020B0604020202020204" pitchFamily="34" charset="0"/>
              <a:buChar char="•"/>
            </a:pPr>
            <a:r>
              <a:rPr lang="it-IT" dirty="0"/>
              <a:t>n. 4 postazioni presso la sede comunale di Piazzale Cimitero Monumentale n. 14;</a:t>
            </a:r>
          </a:p>
          <a:p>
            <a:pPr marL="285750" lvl="0" indent="-285750">
              <a:buFont typeface="Arial" panose="020B0604020202020204" pitchFamily="34" charset="0"/>
              <a:buChar char="•"/>
            </a:pPr>
            <a:r>
              <a:rPr lang="it-IT" dirty="0"/>
              <a:t>n. 4 postazioni presso le sedi decentrate di ALER Milano;</a:t>
            </a:r>
          </a:p>
          <a:p>
            <a:pPr marL="285750" lvl="0" indent="-285750">
              <a:buFont typeface="Arial" panose="020B0604020202020204" pitchFamily="34" charset="0"/>
              <a:buChar char="•"/>
            </a:pPr>
            <a:r>
              <a:rPr lang="it-IT" dirty="0"/>
              <a:t>n. 2 postazioni presso le sedi decentrate di MM spa.</a:t>
            </a:r>
          </a:p>
          <a:p>
            <a:pPr marL="285750" indent="-285750">
              <a:buFont typeface="Arial" panose="020B0604020202020204" pitchFamily="34" charset="0"/>
              <a:buChar char="•"/>
            </a:pPr>
            <a:endParaRPr lang="it-IT" dirty="0"/>
          </a:p>
          <a:p>
            <a:pPr marL="342900" indent="-342900">
              <a:buAutoNum type="arabicPeriod" startAt="10"/>
            </a:pPr>
            <a:endParaRPr lang="it-IT" dirty="0"/>
          </a:p>
        </p:txBody>
      </p:sp>
    </p:spTree>
    <p:extLst>
      <p:ext uri="{BB962C8B-B14F-4D97-AF65-F5344CB8AC3E}">
        <p14:creationId xmlns:p14="http://schemas.microsoft.com/office/powerpoint/2010/main" val="1495336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13361" y="296367"/>
            <a:ext cx="11198269" cy="1200329"/>
          </a:xfrm>
          <a:prstGeom prst="rect">
            <a:avLst/>
          </a:prstGeom>
        </p:spPr>
        <p:txBody>
          <a:bodyPr wrap="square">
            <a:spAutoFit/>
          </a:bodyPr>
          <a:lstStyle/>
          <a:p>
            <a:pPr>
              <a:spcAft>
                <a:spcPts val="0"/>
              </a:spcAft>
            </a:pPr>
            <a:r>
              <a:rPr lang="it-IT" b="1" dirty="0">
                <a:latin typeface="Times New Roman" panose="02020603050405020304" pitchFamily="18" charset="0"/>
                <a:ea typeface="Times" panose="02020603050405020304" pitchFamily="18" charset="0"/>
                <a:cs typeface="Times New Roman" panose="02020603050405020304" pitchFamily="18" charset="0"/>
              </a:rPr>
              <a:t>11. ATTIVITA’ POSTE IN ATTO PER LA TUTELA DEL PATRIMONIO ABITATIVO DAL 01.01.2016 AL 31.12.2024.</a:t>
            </a:r>
          </a:p>
          <a:p>
            <a:pPr>
              <a:spcAft>
                <a:spcPts val="0"/>
              </a:spcAft>
            </a:pPr>
            <a:endParaRPr lang="it-IT" sz="800" b="1" dirty="0">
              <a:effectLst/>
              <a:ea typeface="Times" panose="02020603050405020304" pitchFamily="18" charset="0"/>
              <a:cs typeface="Times New Roman" panose="02020603050405020304" pitchFamily="18" charset="0"/>
            </a:endParaRPr>
          </a:p>
          <a:p>
            <a:r>
              <a:rPr lang="it-IT" sz="1400" dirty="0"/>
              <a:t>L’attività di tutela si articola in attività di pronto intervento e in attività programmate. Durante la gestione di MM spa queste attività hanno consentito una drastica riduzione del fenomeno delle occupazioni abusive, come indicato nelle tabelle seguenti</a:t>
            </a:r>
          </a:p>
        </p:txBody>
      </p:sp>
      <p:sp>
        <p:nvSpPr>
          <p:cNvPr id="9" name="Rectangle 1">
            <a:extLst>
              <a:ext uri="{FF2B5EF4-FFF2-40B4-BE49-F238E27FC236}">
                <a16:creationId xmlns:a16="http://schemas.microsoft.com/office/drawing/2014/main" id="{48BF019C-785D-22DF-EE74-4A370F7E930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3832778799"/>
              </p:ext>
            </p:extLst>
          </p:nvPr>
        </p:nvGraphicFramePr>
        <p:xfrm>
          <a:off x="425513" y="1558251"/>
          <a:ext cx="10928283" cy="266700"/>
        </p:xfrm>
        <a:graphic>
          <a:graphicData uri="http://schemas.openxmlformats.org/drawingml/2006/table">
            <a:tbl>
              <a:tblPr firstRow="1" firstCol="1" bandRow="1">
                <a:tableStyleId>{93296810-A885-4BE3-A3E7-6D5BEEA58F35}</a:tableStyleId>
              </a:tblPr>
              <a:tblGrid>
                <a:gridCol w="10928283">
                  <a:extLst>
                    <a:ext uri="{9D8B030D-6E8A-4147-A177-3AD203B41FA5}">
                      <a16:colId xmlns:a16="http://schemas.microsoft.com/office/drawing/2014/main" val="842205695"/>
                    </a:ext>
                  </a:extLst>
                </a:gridCol>
              </a:tblGrid>
              <a:tr h="266700">
                <a:tc>
                  <a:txBody>
                    <a:bodyPr/>
                    <a:lstStyle/>
                    <a:p>
                      <a:pPr algn="ctr">
                        <a:lnSpc>
                          <a:spcPct val="115000"/>
                        </a:lnSpc>
                        <a:spcAft>
                          <a:spcPts val="0"/>
                        </a:spcAft>
                      </a:pPr>
                      <a:r>
                        <a:rPr lang="it-IT" sz="1600" dirty="0">
                          <a:effectLst/>
                        </a:rPr>
                        <a:t>ATTIVITA' TPA DAL 1° GENNAIO 2016 AL 31 DICEMBRE 2024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175014916"/>
                  </a:ext>
                </a:extLst>
              </a:tr>
            </a:tbl>
          </a:graphicData>
        </a:graphic>
      </p:graphicFrame>
      <p:graphicFrame>
        <p:nvGraphicFramePr>
          <p:cNvPr id="4" name="Tabella 3"/>
          <p:cNvGraphicFramePr>
            <a:graphicFrameLocks noGrp="1"/>
          </p:cNvGraphicFramePr>
          <p:nvPr>
            <p:extLst>
              <p:ext uri="{D42A27DB-BD31-4B8C-83A1-F6EECF244321}">
                <p14:modId xmlns:p14="http://schemas.microsoft.com/office/powerpoint/2010/main" val="3690913649"/>
              </p:ext>
            </p:extLst>
          </p:nvPr>
        </p:nvGraphicFramePr>
        <p:xfrm>
          <a:off x="425511" y="1854619"/>
          <a:ext cx="10928283" cy="4575749"/>
        </p:xfrm>
        <a:graphic>
          <a:graphicData uri="http://schemas.openxmlformats.org/drawingml/2006/table">
            <a:tbl>
              <a:tblPr firstRow="1" firstCol="1" bandRow="1">
                <a:tableStyleId>{93296810-A885-4BE3-A3E7-6D5BEEA58F35}</a:tableStyleId>
              </a:tblPr>
              <a:tblGrid>
                <a:gridCol w="2019302">
                  <a:extLst>
                    <a:ext uri="{9D8B030D-6E8A-4147-A177-3AD203B41FA5}">
                      <a16:colId xmlns:a16="http://schemas.microsoft.com/office/drawing/2014/main" val="127176252"/>
                    </a:ext>
                  </a:extLst>
                </a:gridCol>
                <a:gridCol w="821038">
                  <a:extLst>
                    <a:ext uri="{9D8B030D-6E8A-4147-A177-3AD203B41FA5}">
                      <a16:colId xmlns:a16="http://schemas.microsoft.com/office/drawing/2014/main" val="1278166737"/>
                    </a:ext>
                  </a:extLst>
                </a:gridCol>
                <a:gridCol w="820009">
                  <a:extLst>
                    <a:ext uri="{9D8B030D-6E8A-4147-A177-3AD203B41FA5}">
                      <a16:colId xmlns:a16="http://schemas.microsoft.com/office/drawing/2014/main" val="3762958698"/>
                    </a:ext>
                  </a:extLst>
                </a:gridCol>
                <a:gridCol w="820009">
                  <a:extLst>
                    <a:ext uri="{9D8B030D-6E8A-4147-A177-3AD203B41FA5}">
                      <a16:colId xmlns:a16="http://schemas.microsoft.com/office/drawing/2014/main" val="4253384422"/>
                    </a:ext>
                  </a:extLst>
                </a:gridCol>
                <a:gridCol w="820009">
                  <a:extLst>
                    <a:ext uri="{9D8B030D-6E8A-4147-A177-3AD203B41FA5}">
                      <a16:colId xmlns:a16="http://schemas.microsoft.com/office/drawing/2014/main" val="3613509176"/>
                    </a:ext>
                  </a:extLst>
                </a:gridCol>
                <a:gridCol w="820009">
                  <a:extLst>
                    <a:ext uri="{9D8B030D-6E8A-4147-A177-3AD203B41FA5}">
                      <a16:colId xmlns:a16="http://schemas.microsoft.com/office/drawing/2014/main" val="3520666853"/>
                    </a:ext>
                  </a:extLst>
                </a:gridCol>
                <a:gridCol w="820009">
                  <a:extLst>
                    <a:ext uri="{9D8B030D-6E8A-4147-A177-3AD203B41FA5}">
                      <a16:colId xmlns:a16="http://schemas.microsoft.com/office/drawing/2014/main" val="58073567"/>
                    </a:ext>
                  </a:extLst>
                </a:gridCol>
                <a:gridCol w="820009">
                  <a:extLst>
                    <a:ext uri="{9D8B030D-6E8A-4147-A177-3AD203B41FA5}">
                      <a16:colId xmlns:a16="http://schemas.microsoft.com/office/drawing/2014/main" val="2302897520"/>
                    </a:ext>
                  </a:extLst>
                </a:gridCol>
                <a:gridCol w="820009">
                  <a:extLst>
                    <a:ext uri="{9D8B030D-6E8A-4147-A177-3AD203B41FA5}">
                      <a16:colId xmlns:a16="http://schemas.microsoft.com/office/drawing/2014/main" val="4159063314"/>
                    </a:ext>
                  </a:extLst>
                </a:gridCol>
                <a:gridCol w="1173940">
                  <a:extLst>
                    <a:ext uri="{9D8B030D-6E8A-4147-A177-3AD203B41FA5}">
                      <a16:colId xmlns:a16="http://schemas.microsoft.com/office/drawing/2014/main" val="1290374170"/>
                    </a:ext>
                  </a:extLst>
                </a:gridCol>
                <a:gridCol w="1173940">
                  <a:extLst>
                    <a:ext uri="{9D8B030D-6E8A-4147-A177-3AD203B41FA5}">
                      <a16:colId xmlns:a16="http://schemas.microsoft.com/office/drawing/2014/main" val="2823350629"/>
                    </a:ext>
                  </a:extLst>
                </a:gridCol>
              </a:tblGrid>
              <a:tr h="551131">
                <a:tc>
                  <a:txBody>
                    <a:bodyPr/>
                    <a:lstStyle/>
                    <a:p>
                      <a:pPr algn="just">
                        <a:lnSpc>
                          <a:spcPct val="115000"/>
                        </a:lnSpc>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2016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2019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2020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2023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2024</a:t>
                      </a:r>
                    </a:p>
                  </a:txBody>
                  <a:tcPr marL="44450" marR="44450" marT="0" marB="0" anchor="b"/>
                </a:tc>
                <a:tc>
                  <a:txBody>
                    <a:bodyPr/>
                    <a:lstStyle/>
                    <a:p>
                      <a:pPr algn="ctr">
                        <a:lnSpc>
                          <a:spcPct val="115000"/>
                        </a:lnSpc>
                        <a:spcAft>
                          <a:spcPts val="0"/>
                        </a:spcAft>
                      </a:pPr>
                      <a:r>
                        <a:rPr lang="it-IT" sz="1200" dirty="0">
                          <a:effectLst/>
                        </a:rPr>
                        <a:t>TOTALE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739643756"/>
                  </a:ext>
                </a:extLst>
              </a:tr>
              <a:tr h="601179">
                <a:tc>
                  <a:txBody>
                    <a:bodyPr/>
                    <a:lstStyle/>
                    <a:p>
                      <a:pPr algn="just">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Nuove occupazioni ( al netto di quelle risolte nell’anno solare)*</a:t>
                      </a:r>
                    </a:p>
                  </a:txBody>
                  <a:tcPr marL="44450" marR="44450" marT="0" marB="0"/>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6</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0</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1</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223</a:t>
                      </a:r>
                    </a:p>
                  </a:txBody>
                  <a:tcPr marL="44450" marR="44450" marT="0" marB="0" anchor="b"/>
                </a:tc>
                <a:extLst>
                  <a:ext uri="{0D108BD9-81ED-4DB2-BD59-A6C34878D82A}">
                    <a16:rowId xmlns:a16="http://schemas.microsoft.com/office/drawing/2014/main" val="2481836860"/>
                  </a:ext>
                </a:extLst>
              </a:tr>
              <a:tr h="604724">
                <a:tc>
                  <a:txBody>
                    <a:bodyPr/>
                    <a:lstStyle/>
                    <a:p>
                      <a:pPr algn="just">
                        <a:lnSpc>
                          <a:spcPct val="115000"/>
                        </a:lnSpc>
                        <a:spcAft>
                          <a:spcPts val="0"/>
                        </a:spcAft>
                      </a:pPr>
                      <a:r>
                        <a:rPr lang="it-IT" sz="1200" dirty="0">
                          <a:effectLst/>
                        </a:rPr>
                        <a:t>Interventi programmati concordati al Tavolo Tecnico con Questura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75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86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89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41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55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40</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56</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520</a:t>
                      </a:r>
                    </a:p>
                  </a:txBody>
                  <a:tcPr marL="44450" marR="44450" marT="0" marB="0" anchor="b"/>
                </a:tc>
                <a:extLst>
                  <a:ext uri="{0D108BD9-81ED-4DB2-BD59-A6C34878D82A}">
                    <a16:rowId xmlns:a16="http://schemas.microsoft.com/office/drawing/2014/main" val="2546264974"/>
                  </a:ext>
                </a:extLst>
              </a:tr>
              <a:tr h="393179">
                <a:tc>
                  <a:txBody>
                    <a:bodyPr/>
                    <a:lstStyle/>
                    <a:p>
                      <a:pPr algn="just">
                        <a:lnSpc>
                          <a:spcPct val="115000"/>
                        </a:lnSpc>
                        <a:spcAft>
                          <a:spcPts val="0"/>
                        </a:spcAft>
                      </a:pPr>
                      <a:r>
                        <a:rPr lang="it-IT" sz="1200" dirty="0">
                          <a:effectLst/>
                        </a:rPr>
                        <a:t>Programmati esito positivo</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72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85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86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40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38</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53</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502</a:t>
                      </a:r>
                    </a:p>
                  </a:txBody>
                  <a:tcPr marL="44450" marR="44450" marT="0" marB="0" anchor="b"/>
                </a:tc>
                <a:extLst>
                  <a:ext uri="{0D108BD9-81ED-4DB2-BD59-A6C34878D82A}">
                    <a16:rowId xmlns:a16="http://schemas.microsoft.com/office/drawing/2014/main" val="1516234666"/>
                  </a:ext>
                </a:extLst>
              </a:tr>
              <a:tr h="393179">
                <a:tc>
                  <a:txBody>
                    <a:bodyPr/>
                    <a:lstStyle/>
                    <a:p>
                      <a:pPr algn="just">
                        <a:lnSpc>
                          <a:spcPct val="115000"/>
                        </a:lnSpc>
                        <a:spcAft>
                          <a:spcPts val="0"/>
                        </a:spcAft>
                      </a:pPr>
                      <a:r>
                        <a:rPr lang="it-IT" sz="1200" dirty="0">
                          <a:effectLst/>
                        </a:rPr>
                        <a:t>Programmati esito negativo</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a:effectLst/>
                        </a:rPr>
                        <a:t>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2</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3</a:t>
                      </a:r>
                    </a:p>
                  </a:txBody>
                  <a:tcPr marL="44450" marR="44450" marT="0" marB="0" anchor="b"/>
                </a:tc>
                <a:tc>
                  <a:txBody>
                    <a:bodyPr/>
                    <a:lstStyle/>
                    <a:p>
                      <a:pPr algn="ctr">
                        <a:lnSpc>
                          <a:spcPct val="115000"/>
                        </a:lnSpc>
                        <a:spcAft>
                          <a:spcPts val="0"/>
                        </a:spcAft>
                      </a:pPr>
                      <a:r>
                        <a:rPr lang="it-IT" sz="1200" dirty="0">
                          <a:effectLst/>
                        </a:rPr>
                        <a:t>18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375013664"/>
                  </a:ext>
                </a:extLst>
              </a:tr>
              <a:tr h="398818">
                <a:tc>
                  <a:txBody>
                    <a:bodyPr/>
                    <a:lstStyle/>
                    <a:p>
                      <a:pPr algn="just">
                        <a:lnSpc>
                          <a:spcPct val="115000"/>
                        </a:lnSpc>
                        <a:spcAft>
                          <a:spcPts val="0"/>
                        </a:spcAft>
                      </a:pPr>
                      <a:r>
                        <a:rPr lang="it-IT" sz="1200" dirty="0">
                          <a:effectLst/>
                        </a:rPr>
                        <a:t>Interventi sola MM per tentate occupazioni*</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44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53</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46</a:t>
                      </a:r>
                    </a:p>
                  </a:txBody>
                  <a:tcPr marL="44450" marR="44450" marT="0" marB="0" anchor="b"/>
                </a:tc>
                <a:tc>
                  <a:txBody>
                    <a:bodyPr/>
                    <a:lstStyle/>
                    <a:p>
                      <a:pPr algn="ctr">
                        <a:lnSpc>
                          <a:spcPct val="115000"/>
                        </a:lnSpc>
                        <a:spcAft>
                          <a:spcPts val="0"/>
                        </a:spcAft>
                      </a:pPr>
                      <a:r>
                        <a:rPr lang="it-IT" sz="1200" dirty="0">
                          <a:effectLst/>
                        </a:rPr>
                        <a:t>347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774207508"/>
                  </a:ext>
                </a:extLst>
              </a:tr>
              <a:tr h="812839">
                <a:tc>
                  <a:txBody>
                    <a:bodyPr/>
                    <a:lstStyle/>
                    <a:p>
                      <a:pPr algn="just">
                        <a:lnSpc>
                          <a:spcPct val="115000"/>
                        </a:lnSpc>
                        <a:spcAft>
                          <a:spcPts val="0"/>
                        </a:spcAft>
                      </a:pPr>
                      <a:r>
                        <a:rPr lang="it-IT" sz="1200" dirty="0">
                          <a:effectLst/>
                        </a:rPr>
                        <a:t>Interventi per flagranze, recuperi, mediazioni e abbandoni*</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199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247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96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65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146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76</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110</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939</a:t>
                      </a:r>
                    </a:p>
                  </a:txBody>
                  <a:tcPr marL="44450" marR="44450" marT="0" marB="0" anchor="b"/>
                </a:tc>
                <a:extLst>
                  <a:ext uri="{0D108BD9-81ED-4DB2-BD59-A6C34878D82A}">
                    <a16:rowId xmlns:a16="http://schemas.microsoft.com/office/drawing/2014/main" val="2547575927"/>
                  </a:ext>
                </a:extLst>
              </a:tr>
              <a:tr h="393179">
                <a:tc>
                  <a:txBody>
                    <a:bodyPr/>
                    <a:lstStyle/>
                    <a:p>
                      <a:pPr algn="just">
                        <a:lnSpc>
                          <a:spcPct val="115000"/>
                        </a:lnSpc>
                        <a:spcAft>
                          <a:spcPts val="0"/>
                        </a:spcAft>
                      </a:pPr>
                      <a:r>
                        <a:rPr lang="it-IT" sz="1200" dirty="0">
                          <a:effectLst/>
                        </a:rPr>
                        <a:t>False segnalazioni*</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dirty="0">
                          <a:effectLst/>
                        </a:rPr>
                        <a:t>91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43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79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90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42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rPr>
                        <a:t>54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64</a:t>
                      </a:r>
                    </a:p>
                  </a:txBody>
                  <a:tcPr marL="44450" marR="44450" marT="0" marB="0" anchor="b"/>
                </a:tc>
                <a:tc>
                  <a:txBody>
                    <a:bodyPr/>
                    <a:lstStyle/>
                    <a:p>
                      <a:pPr algn="ctr">
                        <a:lnSpc>
                          <a:spcPct val="115000"/>
                        </a:lnSpc>
                        <a:spcAft>
                          <a:spcPts val="0"/>
                        </a:spcAft>
                      </a:pPr>
                      <a:r>
                        <a:rPr lang="it-IT" sz="1200" dirty="0">
                          <a:effectLst/>
                          <a:latin typeface="Times" panose="02020603050405020304" pitchFamily="18" charset="0"/>
                          <a:ea typeface="Times" panose="02020603050405020304" pitchFamily="18" charset="0"/>
                          <a:cs typeface="Times New Roman" panose="02020603050405020304" pitchFamily="18" charset="0"/>
                        </a:rPr>
                        <a:t>46</a:t>
                      </a:r>
                    </a:p>
                  </a:txBody>
                  <a:tcPr marL="44450" marR="44450" marT="0" marB="0" anchor="b"/>
                </a:tc>
                <a:tc>
                  <a:txBody>
                    <a:bodyPr/>
                    <a:lstStyle/>
                    <a:p>
                      <a:pPr algn="ctr">
                        <a:lnSpc>
                          <a:spcPct val="115000"/>
                        </a:lnSpc>
                        <a:spcAft>
                          <a:spcPts val="0"/>
                        </a:spcAft>
                      </a:pPr>
                      <a:r>
                        <a:rPr lang="it-IT" sz="1200" dirty="0">
                          <a:effectLst/>
                        </a:rPr>
                        <a:t>566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626264979"/>
                  </a:ext>
                </a:extLst>
              </a:tr>
              <a:tr h="393179">
                <a:tc>
                  <a:txBody>
                    <a:bodyPr/>
                    <a:lstStyle/>
                    <a:p>
                      <a:pPr algn="just">
                        <a:lnSpc>
                          <a:spcPct val="115000"/>
                        </a:lnSpc>
                        <a:spcAft>
                          <a:spcPts val="0"/>
                        </a:spcAft>
                      </a:pPr>
                      <a:r>
                        <a:rPr lang="it-IT" sz="1200" b="1" dirty="0">
                          <a:effectLst/>
                        </a:rPr>
                        <a:t>Totale*</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tc>
                <a:tc>
                  <a:txBody>
                    <a:bodyPr/>
                    <a:lstStyle/>
                    <a:p>
                      <a:pPr algn="ctr">
                        <a:lnSpc>
                          <a:spcPct val="115000"/>
                        </a:lnSpc>
                        <a:spcAft>
                          <a:spcPts val="0"/>
                        </a:spcAft>
                      </a:pPr>
                      <a:r>
                        <a:rPr lang="it-IT" sz="1200" b="1" dirty="0">
                          <a:effectLst/>
                          <a:latin typeface="Times" panose="02020603050405020304" pitchFamily="18" charset="0"/>
                          <a:ea typeface="Times" panose="02020603050405020304" pitchFamily="18" charset="0"/>
                          <a:cs typeface="Times New Roman" panose="02020603050405020304" pitchFamily="18" charset="0"/>
                        </a:rPr>
                        <a:t>168</a:t>
                      </a:r>
                    </a:p>
                  </a:txBody>
                  <a:tcPr marL="44450" marR="44450" marT="0" marB="0" anchor="b"/>
                </a:tc>
                <a:tc>
                  <a:txBody>
                    <a:bodyPr/>
                    <a:lstStyle/>
                    <a:p>
                      <a:pPr algn="ctr">
                        <a:lnSpc>
                          <a:spcPct val="115000"/>
                        </a:lnSpc>
                        <a:spcAft>
                          <a:spcPts val="0"/>
                        </a:spcAft>
                      </a:pPr>
                      <a:r>
                        <a:rPr lang="it-IT" sz="1200" b="1">
                          <a:effectLst/>
                          <a:latin typeface="Times" panose="02020603050405020304" pitchFamily="18" charset="0"/>
                          <a:ea typeface="Times" panose="02020603050405020304" pitchFamily="18" charset="0"/>
                          <a:cs typeface="Times New Roman" panose="02020603050405020304" pitchFamily="18" charset="0"/>
                        </a:rPr>
                        <a:t>114</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403</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dirty="0">
                          <a:effectLst/>
                        </a:rPr>
                        <a:t>459</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264</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181</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a:effectLst/>
                        </a:rPr>
                        <a:t>312</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it-IT" sz="1200" b="1" dirty="0">
                          <a:effectLst/>
                          <a:latin typeface="Times" panose="02020603050405020304" pitchFamily="18" charset="0"/>
                          <a:ea typeface="Times" panose="02020603050405020304" pitchFamily="18" charset="0"/>
                          <a:cs typeface="Times New Roman" panose="02020603050405020304" pitchFamily="18" charset="0"/>
                        </a:rPr>
                        <a:t>235</a:t>
                      </a:r>
                    </a:p>
                  </a:txBody>
                  <a:tcPr marL="44450" marR="44450" marT="0" marB="0" anchor="b"/>
                </a:tc>
                <a:tc>
                  <a:txBody>
                    <a:bodyPr/>
                    <a:lstStyle/>
                    <a:p>
                      <a:pPr algn="ctr">
                        <a:lnSpc>
                          <a:spcPct val="115000"/>
                        </a:lnSpc>
                        <a:spcAft>
                          <a:spcPts val="0"/>
                        </a:spcAft>
                      </a:pPr>
                      <a:r>
                        <a:rPr lang="it-IT" sz="1200" b="1" dirty="0">
                          <a:effectLst/>
                          <a:latin typeface="Times" panose="02020603050405020304" pitchFamily="18" charset="0"/>
                          <a:ea typeface="Times" panose="02020603050405020304" pitchFamily="18" charset="0"/>
                          <a:cs typeface="Times New Roman" panose="02020603050405020304" pitchFamily="18" charset="0"/>
                        </a:rPr>
                        <a:t>259</a:t>
                      </a:r>
                    </a:p>
                  </a:txBody>
                  <a:tcPr marL="44450" marR="44450" marT="0" marB="0" anchor="b"/>
                </a:tc>
                <a:tc>
                  <a:txBody>
                    <a:bodyPr/>
                    <a:lstStyle/>
                    <a:p>
                      <a:pPr algn="ctr">
                        <a:lnSpc>
                          <a:spcPct val="115000"/>
                        </a:lnSpc>
                        <a:spcAft>
                          <a:spcPts val="0"/>
                        </a:spcAft>
                      </a:pPr>
                      <a:r>
                        <a:rPr lang="it-IT" sz="1200" b="1" dirty="0">
                          <a:effectLst/>
                        </a:rPr>
                        <a:t>2395</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724161397"/>
                  </a:ext>
                </a:extLst>
              </a:tr>
            </a:tbl>
          </a:graphicData>
        </a:graphic>
      </p:graphicFrame>
      <p:sp>
        <p:nvSpPr>
          <p:cNvPr id="5" name="CasellaDiTesto 4"/>
          <p:cNvSpPr txBox="1"/>
          <p:nvPr/>
        </p:nvSpPr>
        <p:spPr>
          <a:xfrm>
            <a:off x="413361" y="6396024"/>
            <a:ext cx="2653290" cy="253916"/>
          </a:xfrm>
          <a:prstGeom prst="rect">
            <a:avLst/>
          </a:prstGeom>
          <a:noFill/>
        </p:spPr>
        <p:txBody>
          <a:bodyPr wrap="none" rtlCol="0">
            <a:spAutoFit/>
          </a:bodyPr>
          <a:lstStyle/>
          <a:p>
            <a:r>
              <a:rPr lang="it-IT" sz="1050" dirty="0"/>
              <a:t>*Il Totale si riferisce alle sole voci asteriscate </a:t>
            </a:r>
          </a:p>
        </p:txBody>
      </p:sp>
    </p:spTree>
    <p:extLst>
      <p:ext uri="{BB962C8B-B14F-4D97-AF65-F5344CB8AC3E}">
        <p14:creationId xmlns:p14="http://schemas.microsoft.com/office/powerpoint/2010/main" val="3588745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26093" y="263047"/>
            <a:ext cx="10333973" cy="369332"/>
          </a:xfrm>
          <a:prstGeom prst="rect">
            <a:avLst/>
          </a:prstGeom>
        </p:spPr>
        <p:txBody>
          <a:bodyPr wrap="square">
            <a:spAutoFit/>
          </a:bodyPr>
          <a:lstStyle/>
          <a:p>
            <a:pPr>
              <a:spcAft>
                <a:spcPts val="0"/>
              </a:spcAft>
            </a:pPr>
            <a:r>
              <a:rPr lang="it-IT" dirty="0">
                <a:ea typeface="Times" panose="02020603050405020304" pitchFamily="18" charset="0"/>
                <a:cs typeface="Times New Roman" panose="02020603050405020304" pitchFamily="18" charset="0"/>
              </a:rPr>
              <a:t>Trend occupazioni abusive </a:t>
            </a:r>
          </a:p>
        </p:txBody>
      </p:sp>
      <p:graphicFrame>
        <p:nvGraphicFramePr>
          <p:cNvPr id="4" name="Tabella 3"/>
          <p:cNvGraphicFramePr>
            <a:graphicFrameLocks noGrp="1"/>
          </p:cNvGraphicFramePr>
          <p:nvPr>
            <p:extLst>
              <p:ext uri="{D42A27DB-BD31-4B8C-83A1-F6EECF244321}">
                <p14:modId xmlns:p14="http://schemas.microsoft.com/office/powerpoint/2010/main" val="1540448386"/>
              </p:ext>
            </p:extLst>
          </p:nvPr>
        </p:nvGraphicFramePr>
        <p:xfrm>
          <a:off x="2680639" y="1061114"/>
          <a:ext cx="6024880" cy="369333"/>
        </p:xfrm>
        <a:graphic>
          <a:graphicData uri="http://schemas.openxmlformats.org/drawingml/2006/table">
            <a:tbl>
              <a:tblPr firstRow="1" firstCol="1" bandRow="1">
                <a:tableStyleId>{93296810-A885-4BE3-A3E7-6D5BEEA58F35}</a:tableStyleId>
              </a:tblPr>
              <a:tblGrid>
                <a:gridCol w="6024880">
                  <a:extLst>
                    <a:ext uri="{9D8B030D-6E8A-4147-A177-3AD203B41FA5}">
                      <a16:colId xmlns:a16="http://schemas.microsoft.com/office/drawing/2014/main" val="3453115570"/>
                    </a:ext>
                  </a:extLst>
                </a:gridCol>
              </a:tblGrid>
              <a:tr h="369333">
                <a:tc>
                  <a:txBody>
                    <a:bodyPr/>
                    <a:lstStyle/>
                    <a:p>
                      <a:pPr algn="ctr">
                        <a:lnSpc>
                          <a:spcPct val="115000"/>
                        </a:lnSpc>
                        <a:spcAft>
                          <a:spcPts val="0"/>
                        </a:spcAft>
                      </a:pPr>
                      <a:r>
                        <a:rPr lang="it-IT" sz="1800" dirty="0">
                          <a:effectLst/>
                        </a:rPr>
                        <a:t>Dati occupazioni abusive aggiornati al 31 dicembre 2024</a:t>
                      </a:r>
                      <a:endParaRPr lang="it-IT" sz="18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038612189"/>
                  </a:ext>
                </a:extLst>
              </a:tr>
            </a:tbl>
          </a:graphicData>
        </a:graphic>
      </p:graphicFrame>
      <p:sp>
        <p:nvSpPr>
          <p:cNvPr id="2" name="Rettangolo 1"/>
          <p:cNvSpPr/>
          <p:nvPr/>
        </p:nvSpPr>
        <p:spPr>
          <a:xfrm>
            <a:off x="526092" y="5533743"/>
            <a:ext cx="10333973" cy="369332"/>
          </a:xfrm>
          <a:prstGeom prst="rect">
            <a:avLst/>
          </a:prstGeom>
        </p:spPr>
        <p:txBody>
          <a:bodyPr wrap="square">
            <a:spAutoFit/>
          </a:bodyPr>
          <a:lstStyle/>
          <a:p>
            <a:pPr algn="just"/>
            <a:r>
              <a:rPr lang="it-IT" b="1" dirty="0"/>
              <a:t>Per l’anno 2024 </a:t>
            </a:r>
            <a:r>
              <a:rPr lang="it-IT" dirty="0"/>
              <a:t>il dato aggiornato al 31 dicembre 2024 è di </a:t>
            </a:r>
            <a:r>
              <a:rPr lang="it-IT" b="1" dirty="0"/>
              <a:t>489 </a:t>
            </a:r>
            <a:r>
              <a:rPr lang="it-IT" dirty="0"/>
              <a:t>occupazioni abusive.</a:t>
            </a:r>
          </a:p>
        </p:txBody>
      </p:sp>
      <p:graphicFrame>
        <p:nvGraphicFramePr>
          <p:cNvPr id="126" name="Tabella 125">
            <a:extLst>
              <a:ext uri="{FF2B5EF4-FFF2-40B4-BE49-F238E27FC236}">
                <a16:creationId xmlns:a16="http://schemas.microsoft.com/office/drawing/2014/main" id="{E3F77FBC-7D3A-A943-0809-A35DADBF2259}"/>
              </a:ext>
            </a:extLst>
          </p:cNvPr>
          <p:cNvGraphicFramePr>
            <a:graphicFrameLocks noGrp="1"/>
          </p:cNvGraphicFramePr>
          <p:nvPr>
            <p:extLst>
              <p:ext uri="{D42A27DB-BD31-4B8C-83A1-F6EECF244321}">
                <p14:modId xmlns:p14="http://schemas.microsoft.com/office/powerpoint/2010/main" val="2354806089"/>
              </p:ext>
            </p:extLst>
          </p:nvPr>
        </p:nvGraphicFramePr>
        <p:xfrm>
          <a:off x="3621386" y="1874067"/>
          <a:ext cx="3892990" cy="2734144"/>
        </p:xfrm>
        <a:graphic>
          <a:graphicData uri="http://schemas.openxmlformats.org/drawingml/2006/table">
            <a:tbl>
              <a:tblPr firstRow="1" firstCol="1" bandRow="1">
                <a:tableStyleId>{5C22544A-7EE6-4342-B048-85BDC9FD1C3A}</a:tableStyleId>
              </a:tblPr>
              <a:tblGrid>
                <a:gridCol w="910192">
                  <a:extLst>
                    <a:ext uri="{9D8B030D-6E8A-4147-A177-3AD203B41FA5}">
                      <a16:colId xmlns:a16="http://schemas.microsoft.com/office/drawing/2014/main" val="3312181325"/>
                    </a:ext>
                  </a:extLst>
                </a:gridCol>
                <a:gridCol w="2982798">
                  <a:extLst>
                    <a:ext uri="{9D8B030D-6E8A-4147-A177-3AD203B41FA5}">
                      <a16:colId xmlns:a16="http://schemas.microsoft.com/office/drawing/2014/main" val="587179778"/>
                    </a:ext>
                  </a:extLst>
                </a:gridCol>
              </a:tblGrid>
              <a:tr h="218510">
                <a:tc>
                  <a:txBody>
                    <a:bodyPr/>
                    <a:lstStyle/>
                    <a:p>
                      <a:pPr algn="ctr">
                        <a:lnSpc>
                          <a:spcPct val="115000"/>
                        </a:lnSpc>
                      </a:pPr>
                      <a:r>
                        <a:rPr lang="it-IT" sz="1200">
                          <a:effectLst/>
                        </a:rPr>
                        <a:t>ANNO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200" dirty="0">
                          <a:effectLst/>
                        </a:rPr>
                        <a:t>OCCUPAZIONI ABUSIVE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29629157"/>
                  </a:ext>
                </a:extLst>
              </a:tr>
              <a:tr h="211256">
                <a:tc>
                  <a:txBody>
                    <a:bodyPr/>
                    <a:lstStyle/>
                    <a:p>
                      <a:pPr algn="ctr">
                        <a:lnSpc>
                          <a:spcPct val="115000"/>
                        </a:lnSpc>
                      </a:pPr>
                      <a:r>
                        <a:rPr lang="it-IT" sz="1100">
                          <a:effectLst/>
                        </a:rPr>
                        <a:t>2014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dirty="0">
                          <a:effectLst/>
                        </a:rPr>
                        <a:t>1740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757847368"/>
                  </a:ext>
                </a:extLst>
              </a:tr>
              <a:tr h="211256">
                <a:tc>
                  <a:txBody>
                    <a:bodyPr/>
                    <a:lstStyle/>
                    <a:p>
                      <a:pPr algn="ctr">
                        <a:lnSpc>
                          <a:spcPct val="115000"/>
                        </a:lnSpc>
                      </a:pPr>
                      <a:r>
                        <a:rPr lang="it-IT" sz="1100">
                          <a:effectLst/>
                        </a:rPr>
                        <a:t>2015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1619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77975530"/>
                  </a:ext>
                </a:extLst>
              </a:tr>
              <a:tr h="200269">
                <a:tc>
                  <a:txBody>
                    <a:bodyPr/>
                    <a:lstStyle/>
                    <a:p>
                      <a:pPr algn="ctr">
                        <a:lnSpc>
                          <a:spcPct val="115000"/>
                        </a:lnSpc>
                      </a:pPr>
                      <a:r>
                        <a:rPr lang="it-IT" sz="1100">
                          <a:effectLst/>
                        </a:rPr>
                        <a:t>2016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1313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812531076"/>
                  </a:ext>
                </a:extLst>
              </a:tr>
              <a:tr h="211256">
                <a:tc>
                  <a:txBody>
                    <a:bodyPr/>
                    <a:lstStyle/>
                    <a:p>
                      <a:pPr algn="ctr">
                        <a:lnSpc>
                          <a:spcPct val="115000"/>
                        </a:lnSpc>
                      </a:pPr>
                      <a:r>
                        <a:rPr lang="it-IT" sz="1100">
                          <a:effectLst/>
                        </a:rPr>
                        <a:t>2017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1172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060625528"/>
                  </a:ext>
                </a:extLst>
              </a:tr>
              <a:tr h="211256">
                <a:tc>
                  <a:txBody>
                    <a:bodyPr/>
                    <a:lstStyle/>
                    <a:p>
                      <a:pPr algn="ctr">
                        <a:lnSpc>
                          <a:spcPct val="115000"/>
                        </a:lnSpc>
                      </a:pPr>
                      <a:r>
                        <a:rPr lang="it-IT" sz="1100">
                          <a:effectLst/>
                        </a:rPr>
                        <a:t>2018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1024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792357012"/>
                  </a:ext>
                </a:extLst>
              </a:tr>
              <a:tr h="211256">
                <a:tc>
                  <a:txBody>
                    <a:bodyPr/>
                    <a:lstStyle/>
                    <a:p>
                      <a:pPr algn="ctr">
                        <a:lnSpc>
                          <a:spcPct val="115000"/>
                        </a:lnSpc>
                      </a:pPr>
                      <a:r>
                        <a:rPr lang="it-IT" sz="1100">
                          <a:effectLst/>
                        </a:rPr>
                        <a:t>2019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788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285248560"/>
                  </a:ext>
                </a:extLst>
              </a:tr>
              <a:tr h="211256">
                <a:tc>
                  <a:txBody>
                    <a:bodyPr/>
                    <a:lstStyle/>
                    <a:p>
                      <a:pPr algn="ctr">
                        <a:lnSpc>
                          <a:spcPct val="115000"/>
                        </a:lnSpc>
                      </a:pPr>
                      <a:r>
                        <a:rPr lang="it-IT" sz="1100">
                          <a:effectLst/>
                        </a:rPr>
                        <a:t>2020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662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534952257"/>
                  </a:ext>
                </a:extLst>
              </a:tr>
              <a:tr h="211256">
                <a:tc>
                  <a:txBody>
                    <a:bodyPr/>
                    <a:lstStyle/>
                    <a:p>
                      <a:pPr algn="ctr">
                        <a:lnSpc>
                          <a:spcPct val="115000"/>
                        </a:lnSpc>
                      </a:pPr>
                      <a:r>
                        <a:rPr lang="it-IT" sz="1100">
                          <a:effectLst/>
                        </a:rPr>
                        <a:t>2021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636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22916639"/>
                  </a:ext>
                </a:extLst>
              </a:tr>
              <a:tr h="211256">
                <a:tc>
                  <a:txBody>
                    <a:bodyPr/>
                    <a:lstStyle/>
                    <a:p>
                      <a:pPr algn="ctr">
                        <a:lnSpc>
                          <a:spcPct val="115000"/>
                        </a:lnSpc>
                      </a:pPr>
                      <a:r>
                        <a:rPr lang="it-IT" sz="1100">
                          <a:effectLst/>
                        </a:rPr>
                        <a:t>2022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586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068717718"/>
                  </a:ext>
                </a:extLst>
              </a:tr>
              <a:tr h="211256">
                <a:tc>
                  <a:txBody>
                    <a:bodyPr/>
                    <a:lstStyle/>
                    <a:p>
                      <a:pPr algn="ctr">
                        <a:lnSpc>
                          <a:spcPct val="115000"/>
                        </a:lnSpc>
                      </a:pPr>
                      <a:r>
                        <a:rPr lang="it-IT" sz="1100">
                          <a:effectLst/>
                        </a:rPr>
                        <a:t>2023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a:effectLst/>
                        </a:rPr>
                        <a:t>514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239488655"/>
                  </a:ext>
                </a:extLst>
              </a:tr>
              <a:tr h="414061">
                <a:tc>
                  <a:txBody>
                    <a:bodyPr/>
                    <a:lstStyle/>
                    <a:p>
                      <a:pPr algn="ctr">
                        <a:lnSpc>
                          <a:spcPct val="115000"/>
                        </a:lnSpc>
                      </a:pPr>
                      <a:r>
                        <a:rPr lang="it-IT" sz="1100" dirty="0">
                          <a:effectLst/>
                        </a:rPr>
                        <a:t>2024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tc>
                  <a:txBody>
                    <a:bodyPr/>
                    <a:lstStyle/>
                    <a:p>
                      <a:pPr algn="ctr">
                        <a:lnSpc>
                          <a:spcPct val="115000"/>
                        </a:lnSpc>
                      </a:pPr>
                      <a:r>
                        <a:rPr lang="it-IT" sz="1100" dirty="0">
                          <a:effectLst/>
                          <a:latin typeface="Times" panose="02020603050405020304" pitchFamily="18" charset="0"/>
                          <a:ea typeface="Times" panose="02020603050405020304" pitchFamily="18" charset="0"/>
                          <a:cs typeface="Times New Roman" panose="02020603050405020304" pitchFamily="18" charset="0"/>
                        </a:rPr>
                        <a:t>489</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794784298"/>
                  </a:ext>
                </a:extLst>
              </a:tr>
            </a:tbl>
          </a:graphicData>
        </a:graphic>
      </p:graphicFrame>
    </p:spTree>
    <p:extLst>
      <p:ext uri="{BB962C8B-B14F-4D97-AF65-F5344CB8AC3E}">
        <p14:creationId xmlns:p14="http://schemas.microsoft.com/office/powerpoint/2010/main" val="2041699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63879" y="475989"/>
            <a:ext cx="10004121" cy="1478071"/>
          </a:xfrm>
        </p:spPr>
        <p:txBody>
          <a:bodyPr>
            <a:normAutofit/>
          </a:bodyPr>
          <a:lstStyle/>
          <a:p>
            <a:pPr algn="l"/>
            <a:r>
              <a:rPr lang="it-IT" sz="1400" dirty="0"/>
              <a:t>Direzione Casa</a:t>
            </a:r>
            <a:br>
              <a:rPr lang="it-IT" sz="1400" dirty="0"/>
            </a:br>
            <a:r>
              <a:rPr lang="it-IT" sz="1400" dirty="0"/>
              <a:t>Area Assegnazione Alloggi ERP</a:t>
            </a:r>
          </a:p>
        </p:txBody>
      </p:sp>
      <p:sp>
        <p:nvSpPr>
          <p:cNvPr id="3" name="Sottotitolo 2"/>
          <p:cNvSpPr>
            <a:spLocks noGrp="1"/>
          </p:cNvSpPr>
          <p:nvPr>
            <p:ph type="subTitle" idx="1"/>
          </p:nvPr>
        </p:nvSpPr>
        <p:spPr>
          <a:xfrm>
            <a:off x="1394299" y="3091773"/>
            <a:ext cx="9844508" cy="1655762"/>
          </a:xfrm>
        </p:spPr>
        <p:txBody>
          <a:bodyPr>
            <a:normAutofit/>
          </a:bodyPr>
          <a:lstStyle/>
          <a:p>
            <a:r>
              <a:rPr lang="it-IT" sz="4400" dirty="0"/>
              <a:t>Grazie per l’attenzione</a:t>
            </a:r>
            <a:endParaRPr lang="it-IT" sz="4400" dirty="0">
              <a:solidFill>
                <a:srgbClr val="FF0000"/>
              </a:solidFill>
            </a:endParaRPr>
          </a:p>
        </p:txBody>
      </p:sp>
      <p:pic>
        <p:nvPicPr>
          <p:cNvPr id="4" name="Immagine 3"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791110" y="702945"/>
            <a:ext cx="1465780" cy="762600"/>
          </a:xfrm>
          <a:prstGeom prst="rect">
            <a:avLst/>
          </a:prstGeom>
          <a:noFill/>
          <a:ln>
            <a:noFill/>
          </a:ln>
        </p:spPr>
      </p:pic>
    </p:spTree>
    <p:extLst>
      <p:ext uri="{BB962C8B-B14F-4D97-AF65-F5344CB8AC3E}">
        <p14:creationId xmlns:p14="http://schemas.microsoft.com/office/powerpoint/2010/main" val="716234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622300" y="774700"/>
            <a:ext cx="11125200" cy="4862870"/>
          </a:xfrm>
          <a:prstGeom prst="rect">
            <a:avLst/>
          </a:prstGeom>
          <a:noFill/>
        </p:spPr>
        <p:txBody>
          <a:bodyPr wrap="square" rtlCol="0">
            <a:spAutoFit/>
          </a:bodyPr>
          <a:lstStyle/>
          <a:p>
            <a:pPr algn="just"/>
            <a:r>
              <a:rPr lang="it-IT" sz="2000" b="1" dirty="0"/>
              <a:t>1. PREMESSA</a:t>
            </a:r>
          </a:p>
          <a:p>
            <a:pPr algn="just"/>
            <a:endParaRPr lang="it-IT" dirty="0"/>
          </a:p>
          <a:p>
            <a:pPr algn="just"/>
            <a:r>
              <a:rPr lang="it-IT" dirty="0"/>
              <a:t>Riferimenti normativi:</a:t>
            </a:r>
          </a:p>
          <a:p>
            <a:pPr algn="just"/>
            <a:endParaRPr lang="it-IT" dirty="0"/>
          </a:p>
          <a:p>
            <a:pPr marL="342900" indent="-342900" algn="just">
              <a:buFont typeface="Arial" panose="020B0604020202020204" pitchFamily="34" charset="0"/>
              <a:buChar char="•"/>
            </a:pPr>
            <a:r>
              <a:rPr lang="it-IT" dirty="0"/>
              <a:t>la Legge Regionale della Lombardia n. 16 del 8 luglio 2016 “Disciplina regionale dei servizi abitativi”, e </a:t>
            </a:r>
            <a:r>
              <a:rPr lang="it-IT" dirty="0" err="1"/>
              <a:t>s.m.i.</a:t>
            </a:r>
            <a:r>
              <a:rPr lang="it-IT" dirty="0"/>
              <a:t>  (nel seguito «Legge»);</a:t>
            </a:r>
          </a:p>
          <a:p>
            <a:pPr marL="342900" indent="-342900" algn="just">
              <a:buFont typeface="Arial" panose="020B0604020202020204" pitchFamily="34" charset="0"/>
              <a:buChar char="•"/>
            </a:pPr>
            <a:r>
              <a:rPr lang="it-IT" dirty="0"/>
              <a:t>il Regolamento Regionale n. 4 del 4 agosto 2017, e </a:t>
            </a:r>
            <a:r>
              <a:rPr lang="it-IT" dirty="0" err="1"/>
              <a:t>s.m.i.</a:t>
            </a:r>
            <a:r>
              <a:rPr lang="it-IT" dirty="0"/>
              <a:t> (nel seguito “Regolamento”); </a:t>
            </a:r>
          </a:p>
          <a:p>
            <a:pPr marL="342900" indent="-342900" algn="just">
              <a:buFont typeface="Arial" panose="020B0604020202020204" pitchFamily="34" charset="0"/>
              <a:buChar char="•"/>
            </a:pPr>
            <a:r>
              <a:rPr lang="it-IT" dirty="0"/>
              <a:t>Deliberazione della Giunta Regione Lombardia n. XI/6101 del 14/03/2022 (relativamente ai SAT);</a:t>
            </a:r>
          </a:p>
          <a:p>
            <a:pPr marL="342900" indent="-342900" algn="just">
              <a:buFont typeface="Arial" panose="020B0604020202020204" pitchFamily="34" charset="0"/>
              <a:buChar char="•"/>
            </a:pPr>
            <a:r>
              <a:rPr lang="it-IT" dirty="0"/>
              <a:t>Comunicato regionale n. 45 del 2 aprile 2019 “Indicazioni operative in ordine alla programmazione dell’offerta abitativa pubblica e sociale a seguito dell’approvazione del R.R. n. 3/2019”.</a:t>
            </a:r>
          </a:p>
          <a:p>
            <a:pPr algn="just"/>
            <a:endParaRPr lang="it-IT" dirty="0"/>
          </a:p>
          <a:p>
            <a:pPr algn="just"/>
            <a:r>
              <a:rPr lang="it-IT" dirty="0"/>
              <a:t>Termini:</a:t>
            </a:r>
          </a:p>
          <a:p>
            <a:pPr algn="just"/>
            <a:endParaRPr lang="it-IT" dirty="0"/>
          </a:p>
          <a:p>
            <a:pPr marL="342900" indent="-342900" algn="just">
              <a:buFont typeface="Arial" panose="020B0604020202020204" pitchFamily="34" charset="0"/>
              <a:buChar char="•"/>
            </a:pPr>
            <a:r>
              <a:rPr lang="it-IT" dirty="0"/>
              <a:t>l’approvazione del Piano annuale è prevista entro il termine ordinatorio del 31 dicembre dell’anno solare precedente a quello oggetto di programmazione.</a:t>
            </a:r>
          </a:p>
          <a:p>
            <a:pPr algn="just"/>
            <a:r>
              <a:rPr lang="it-IT" dirty="0"/>
              <a:t>Per la Città di Milano il Piano annuale è approvato dal Comune di Milano, sentita l’ALER territorialmente competente. </a:t>
            </a:r>
          </a:p>
          <a:p>
            <a:pPr algn="just"/>
            <a:endParaRPr lang="it-IT" sz="2000" dirty="0"/>
          </a:p>
        </p:txBody>
      </p:sp>
    </p:spTree>
    <p:extLst>
      <p:ext uri="{BB962C8B-B14F-4D97-AF65-F5344CB8AC3E}">
        <p14:creationId xmlns:p14="http://schemas.microsoft.com/office/powerpoint/2010/main" val="2524678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6099" y="225468"/>
            <a:ext cx="10890163" cy="369332"/>
          </a:xfrm>
          <a:prstGeom prst="rect">
            <a:avLst/>
          </a:prstGeom>
          <a:noFill/>
        </p:spPr>
        <p:txBody>
          <a:bodyPr wrap="square" rtlCol="0">
            <a:spAutoFit/>
          </a:bodyPr>
          <a:lstStyle/>
          <a:p>
            <a:r>
              <a:rPr lang="it-IT" dirty="0"/>
              <a:t> </a:t>
            </a:r>
            <a:r>
              <a:rPr lang="it-IT" b="1" dirty="0"/>
              <a:t>2. PROGRAMMAZIONE DEI SERVIZI ABITATIVI PUBBLICI PER L’ANNO 2025</a:t>
            </a:r>
            <a:endParaRPr lang="it-IT" dirty="0"/>
          </a:p>
        </p:txBody>
      </p:sp>
      <p:sp>
        <p:nvSpPr>
          <p:cNvPr id="3" name="Rettangolo 2"/>
          <p:cNvSpPr/>
          <p:nvPr/>
        </p:nvSpPr>
        <p:spPr>
          <a:xfrm>
            <a:off x="450937" y="631232"/>
            <a:ext cx="11322659" cy="4154984"/>
          </a:xfrm>
          <a:prstGeom prst="rect">
            <a:avLst/>
          </a:prstGeom>
        </p:spPr>
        <p:txBody>
          <a:bodyPr wrap="square">
            <a:spAutoFit/>
          </a:bodyPr>
          <a:lstStyle/>
          <a:p>
            <a:pPr algn="just"/>
            <a:r>
              <a:rPr lang="it-IT" dirty="0">
                <a:ea typeface="Times" panose="02020603050405020304" pitchFamily="18" charset="0"/>
                <a:cs typeface="Times New Roman" panose="02020603050405020304" pitchFamily="18" charset="0"/>
              </a:rPr>
              <a:t>L’offerta abitativa definita con il Piano annuale 2025 è rappresentata dalle unità abitative assegnabili nel periodo di riferimento da parte degli Enti proprietari del patrimonio SAP nella città di Milano (Comune di Milano, con Ente Gestore MM spa, e ALER Milano).</a:t>
            </a:r>
          </a:p>
          <a:p>
            <a:endParaRPr lang="it-IT" sz="2000" b="1" dirty="0">
              <a:ea typeface="Times" panose="02020603050405020304" pitchFamily="18" charset="0"/>
              <a:cs typeface="Times New Roman" panose="02020603050405020304" pitchFamily="18" charset="0"/>
            </a:endParaRPr>
          </a:p>
          <a:p>
            <a:r>
              <a:rPr lang="it-IT" sz="2000" b="1" dirty="0">
                <a:ea typeface="Times" panose="02020603050405020304" pitchFamily="18" charset="0"/>
                <a:cs typeface="Times New Roman" panose="02020603050405020304" pitchFamily="18" charset="0"/>
              </a:rPr>
              <a:t>3. </a:t>
            </a:r>
            <a:r>
              <a:rPr lang="it-IT" b="1" dirty="0"/>
              <a:t>UNITÀ ABITATIVE ASSEGNABILI</a:t>
            </a:r>
          </a:p>
          <a:p>
            <a:pPr marL="342900" indent="-342900">
              <a:buFont typeface="+mj-lt"/>
              <a:buAutoNum type="alphaLcParenR"/>
            </a:pPr>
            <a:r>
              <a:rPr lang="it-IT" b="1" dirty="0"/>
              <a:t>Consistenza attuale aggiornata del patrimonio abitativo pubblico e sociale </a:t>
            </a:r>
            <a:endParaRPr lang="it-IT" dirty="0"/>
          </a:p>
          <a:p>
            <a:pPr marL="457200" indent="-457200">
              <a:buFont typeface="+mj-lt"/>
              <a:buAutoNum type="alphaLcParenR"/>
            </a:pPr>
            <a:endParaRPr lang="it-IT" sz="2000" b="1" dirty="0">
              <a:ea typeface="Times" panose="02020603050405020304" pitchFamily="18" charset="0"/>
              <a:cs typeface="Times New Roman" panose="02020603050405020304" pitchFamily="18" charset="0"/>
            </a:endParaRPr>
          </a:p>
          <a:p>
            <a:pPr marL="457200" indent="-457200">
              <a:buFont typeface="+mj-lt"/>
              <a:buAutoNum type="alphaLcParenR"/>
            </a:pPr>
            <a:endParaRPr lang="it-IT" sz="2000" b="1" dirty="0">
              <a:ea typeface="Times" panose="02020603050405020304" pitchFamily="18" charset="0"/>
              <a:cs typeface="Times New Roman" panose="02020603050405020304" pitchFamily="18" charset="0"/>
            </a:endParaRPr>
          </a:p>
          <a:p>
            <a:pPr marL="457200" indent="-457200">
              <a:buFont typeface="+mj-lt"/>
              <a:buAutoNum type="alphaLcParenR"/>
            </a:pPr>
            <a:endParaRPr lang="it-IT" sz="2000" dirty="0">
              <a:ea typeface="Times" panose="02020603050405020304" pitchFamily="18" charset="0"/>
              <a:cs typeface="Times New Roman" panose="02020603050405020304" pitchFamily="18" charset="0"/>
            </a:endParaRPr>
          </a:p>
          <a:p>
            <a:pPr marL="342900" indent="-342900">
              <a:buFont typeface="+mj-lt"/>
              <a:buAutoNum type="alphaLcParenR"/>
            </a:pPr>
            <a:endParaRPr lang="it-IT" b="1" dirty="0"/>
          </a:p>
          <a:p>
            <a:pPr marL="342900" indent="-342900">
              <a:buFont typeface="+mj-lt"/>
              <a:buAutoNum type="alphaLcParenR"/>
            </a:pPr>
            <a:endParaRPr lang="it-IT" b="1" dirty="0"/>
          </a:p>
          <a:p>
            <a:pPr marL="342900" indent="-342900">
              <a:buFont typeface="+mj-lt"/>
              <a:buAutoNum type="alphaLcParenR"/>
            </a:pPr>
            <a:endParaRPr lang="it-IT" b="1" dirty="0"/>
          </a:p>
          <a:p>
            <a:pPr marL="342900" indent="-342900">
              <a:buFont typeface="+mj-lt"/>
              <a:buAutoNum type="alphaLcParenR"/>
            </a:pPr>
            <a:r>
              <a:rPr lang="it-IT" b="1" dirty="0"/>
              <a:t>Unità abitative in carenza manutentiva, ma assegnabili per SAP nello stato di fatto</a:t>
            </a:r>
          </a:p>
          <a:p>
            <a:endParaRPr lang="it-IT" sz="2000" dirty="0"/>
          </a:p>
        </p:txBody>
      </p:sp>
      <p:graphicFrame>
        <p:nvGraphicFramePr>
          <p:cNvPr id="6" name="Tabella 5"/>
          <p:cNvGraphicFramePr>
            <a:graphicFrameLocks noGrp="1"/>
          </p:cNvGraphicFramePr>
          <p:nvPr>
            <p:extLst>
              <p:ext uri="{D42A27DB-BD31-4B8C-83A1-F6EECF244321}">
                <p14:modId xmlns:p14="http://schemas.microsoft.com/office/powerpoint/2010/main" val="3673422824"/>
              </p:ext>
            </p:extLst>
          </p:nvPr>
        </p:nvGraphicFramePr>
        <p:xfrm>
          <a:off x="1857313" y="4441032"/>
          <a:ext cx="8201086" cy="1996440"/>
        </p:xfrm>
        <a:graphic>
          <a:graphicData uri="http://schemas.openxmlformats.org/drawingml/2006/table">
            <a:tbl>
              <a:tblPr firstRow="1" firstCol="1" bandRow="1">
                <a:tableStyleId>{93296810-A885-4BE3-A3E7-6D5BEEA58F35}</a:tableStyleId>
              </a:tblPr>
              <a:tblGrid>
                <a:gridCol w="1964688">
                  <a:extLst>
                    <a:ext uri="{9D8B030D-6E8A-4147-A177-3AD203B41FA5}">
                      <a16:colId xmlns:a16="http://schemas.microsoft.com/office/drawing/2014/main" val="1081093116"/>
                    </a:ext>
                  </a:extLst>
                </a:gridCol>
                <a:gridCol w="2696485">
                  <a:extLst>
                    <a:ext uri="{9D8B030D-6E8A-4147-A177-3AD203B41FA5}">
                      <a16:colId xmlns:a16="http://schemas.microsoft.com/office/drawing/2014/main" val="1686302066"/>
                    </a:ext>
                  </a:extLst>
                </a:gridCol>
                <a:gridCol w="2344231">
                  <a:extLst>
                    <a:ext uri="{9D8B030D-6E8A-4147-A177-3AD203B41FA5}">
                      <a16:colId xmlns:a16="http://schemas.microsoft.com/office/drawing/2014/main" val="793054672"/>
                    </a:ext>
                  </a:extLst>
                </a:gridCol>
                <a:gridCol w="1195682">
                  <a:extLst>
                    <a:ext uri="{9D8B030D-6E8A-4147-A177-3AD203B41FA5}">
                      <a16:colId xmlns:a16="http://schemas.microsoft.com/office/drawing/2014/main" val="4060140174"/>
                    </a:ext>
                  </a:extLst>
                </a:gridCol>
              </a:tblGrid>
              <a:tr h="0">
                <a:tc>
                  <a:txBody>
                    <a:bodyPr/>
                    <a:lstStyle/>
                    <a:p>
                      <a:pPr algn="just">
                        <a:spcAft>
                          <a:spcPts val="600"/>
                        </a:spcAft>
                      </a:pPr>
                      <a:r>
                        <a:rPr lang="it-IT" sz="1100">
                          <a:effectLst/>
                          <a:highlight>
                            <a:srgbClr val="FFFF00"/>
                          </a:highligh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Comune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79604401"/>
                  </a:ext>
                </a:extLst>
              </a:tr>
              <a:tr h="0">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09781555"/>
                  </a:ext>
                </a:extLst>
              </a:tr>
              <a:tr h="0">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77065094"/>
                  </a:ext>
                </a:extLst>
              </a:tr>
              <a:tr h="0">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22560241"/>
                  </a:ext>
                </a:extLst>
              </a:tr>
              <a:tr h="0">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22099015"/>
                  </a:ext>
                </a:extLst>
              </a:tr>
              <a:tr h="0">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23813110"/>
                  </a:ext>
                </a:extLst>
              </a:tr>
              <a:tr h="0">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60254443"/>
                  </a:ext>
                </a:extLst>
              </a:tr>
              <a:tr h="0">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21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52980166"/>
                  </a:ext>
                </a:extLst>
              </a:tr>
              <a:tr h="0">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90310078"/>
                  </a:ext>
                </a:extLst>
              </a:tr>
              <a:tr h="0">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060700193"/>
                  </a:ext>
                </a:extLst>
              </a:tr>
              <a:tr h="0">
                <a:tc>
                  <a:txBody>
                    <a:bodyPr/>
                    <a:lstStyle/>
                    <a:p>
                      <a:pPr algn="ctr">
                        <a:spcAft>
                          <a:spcPts val="600"/>
                        </a:spcAft>
                      </a:pPr>
                      <a:r>
                        <a:rPr lang="it-IT" sz="1100" b="1">
                          <a:effectLst/>
                        </a:rPr>
                        <a:t>TOTALE</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50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a:effectLst/>
                        </a:rPr>
                        <a:t>100</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150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74656571"/>
                  </a:ext>
                </a:extLst>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3496119196"/>
              </p:ext>
            </p:extLst>
          </p:nvPr>
        </p:nvGraphicFramePr>
        <p:xfrm>
          <a:off x="1857314" y="2535854"/>
          <a:ext cx="8201085" cy="1005840"/>
        </p:xfrm>
        <a:graphic>
          <a:graphicData uri="http://schemas.openxmlformats.org/drawingml/2006/table">
            <a:tbl>
              <a:tblPr firstRow="1" firstCol="1" bandRow="1">
                <a:tableStyleId>{93296810-A885-4BE3-A3E7-6D5BEEA58F35}</a:tableStyleId>
              </a:tblPr>
              <a:tblGrid>
                <a:gridCol w="1685486">
                  <a:extLst>
                    <a:ext uri="{9D8B030D-6E8A-4147-A177-3AD203B41FA5}">
                      <a16:colId xmlns:a16="http://schemas.microsoft.com/office/drawing/2014/main" val="783993691"/>
                    </a:ext>
                  </a:extLst>
                </a:gridCol>
                <a:gridCol w="2228884">
                  <a:extLst>
                    <a:ext uri="{9D8B030D-6E8A-4147-A177-3AD203B41FA5}">
                      <a16:colId xmlns:a16="http://schemas.microsoft.com/office/drawing/2014/main" val="4164694338"/>
                    </a:ext>
                  </a:extLst>
                </a:gridCol>
                <a:gridCol w="2082020">
                  <a:extLst>
                    <a:ext uri="{9D8B030D-6E8A-4147-A177-3AD203B41FA5}">
                      <a16:colId xmlns:a16="http://schemas.microsoft.com/office/drawing/2014/main" val="1485330733"/>
                    </a:ext>
                  </a:extLst>
                </a:gridCol>
                <a:gridCol w="2204695">
                  <a:extLst>
                    <a:ext uri="{9D8B030D-6E8A-4147-A177-3AD203B41FA5}">
                      <a16:colId xmlns:a16="http://schemas.microsoft.com/office/drawing/2014/main" val="818311377"/>
                    </a:ext>
                  </a:extLst>
                </a:gridCol>
              </a:tblGrid>
              <a:tr h="0">
                <a:tc>
                  <a:txBody>
                    <a:bodyPr/>
                    <a:lstStyle/>
                    <a:p>
                      <a:pPr>
                        <a:spcAft>
                          <a:spcPts val="600"/>
                        </a:spcAft>
                      </a:pPr>
                      <a:r>
                        <a:rPr lang="it-IT" sz="1100" u="none" strike="noStrike">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a:effectLst/>
                        </a:rPr>
                        <a:t>N° ALLOGGI Comune di Cinisello Balsamo</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8417486"/>
                  </a:ext>
                </a:extLst>
              </a:tr>
              <a:tr h="0">
                <a:tc>
                  <a:txBody>
                    <a:bodyPr/>
                    <a:lstStyle/>
                    <a:p>
                      <a:pPr>
                        <a:spcAft>
                          <a:spcPts val="600"/>
                        </a:spcAft>
                      </a:pPr>
                      <a:r>
                        <a:rPr lang="it-IT" sz="1100">
                          <a:effectLst/>
                        </a:rPr>
                        <a:t>SAP</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25695*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31772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15363850"/>
                  </a:ext>
                </a:extLst>
              </a:tr>
              <a:tr h="0">
                <a:tc>
                  <a:txBody>
                    <a:bodyPr/>
                    <a:lstStyle/>
                    <a:p>
                      <a:pPr>
                        <a:spcAft>
                          <a:spcPts val="600"/>
                        </a:spcAft>
                      </a:pPr>
                      <a:r>
                        <a:rPr lang="it-IT" sz="1100">
                          <a:effectLst/>
                        </a:rPr>
                        <a:t>SAS</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454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1812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97355355"/>
                  </a:ext>
                </a:extLst>
              </a:tr>
              <a:tr h="120584">
                <a:tc>
                  <a:txBody>
                    <a:bodyPr/>
                    <a:lstStyle/>
                    <a:p>
                      <a:pPr>
                        <a:spcAft>
                          <a:spcPts val="600"/>
                        </a:spcAft>
                      </a:pPr>
                      <a:r>
                        <a:rPr lang="it-IT" sz="1100">
                          <a:effectLst/>
                        </a:rPr>
                        <a:t>ALTRI USI RESIDENZIALI</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1738</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1985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5526192"/>
                  </a:ext>
                </a:extLst>
              </a:tr>
              <a:tr h="0">
                <a:tc>
                  <a:txBody>
                    <a:bodyPr/>
                    <a:lstStyle/>
                    <a:p>
                      <a:pPr>
                        <a:spcAft>
                          <a:spcPts val="600"/>
                        </a:spcAft>
                      </a:pPr>
                      <a:r>
                        <a:rPr lang="it-IT" sz="1100" b="1" dirty="0">
                          <a:effectLst/>
                        </a:rPr>
                        <a:t>TOTALE</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27887</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35569</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1</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70708591"/>
                  </a:ext>
                </a:extLst>
              </a:tr>
            </a:tbl>
          </a:graphicData>
        </a:graphic>
      </p:graphicFrame>
      <p:sp>
        <p:nvSpPr>
          <p:cNvPr id="4" name="CasellaDiTesto 3"/>
          <p:cNvSpPr txBox="1"/>
          <p:nvPr/>
        </p:nvSpPr>
        <p:spPr>
          <a:xfrm>
            <a:off x="1784885" y="3578126"/>
            <a:ext cx="5734262" cy="215444"/>
          </a:xfrm>
          <a:prstGeom prst="rect">
            <a:avLst/>
          </a:prstGeom>
          <a:noFill/>
        </p:spPr>
        <p:txBody>
          <a:bodyPr wrap="none" rtlCol="0">
            <a:spAutoFit/>
          </a:bodyPr>
          <a:lstStyle/>
          <a:p>
            <a:r>
              <a:rPr lang="it-IT" sz="800" dirty="0"/>
              <a:t>*N. 641 alloggi sono temporaneamente destinati a progetti abitativi specifici oggetto di appositi provvedimenti autorizzativi regionali. </a:t>
            </a:r>
          </a:p>
        </p:txBody>
      </p:sp>
    </p:spTree>
    <p:extLst>
      <p:ext uri="{BB962C8B-B14F-4D97-AF65-F5344CB8AC3E}">
        <p14:creationId xmlns:p14="http://schemas.microsoft.com/office/powerpoint/2010/main" val="3948324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660400" y="274935"/>
            <a:ext cx="10909300" cy="646331"/>
          </a:xfrm>
          <a:prstGeom prst="rect">
            <a:avLst/>
          </a:prstGeom>
        </p:spPr>
        <p:txBody>
          <a:bodyPr wrap="square">
            <a:spAutoFit/>
          </a:bodyPr>
          <a:lstStyle/>
          <a:p>
            <a:pPr marL="342900" indent="-342900" algn="just">
              <a:spcAft>
                <a:spcPts val="600"/>
              </a:spcAft>
              <a:buFont typeface="+mj-lt"/>
              <a:buAutoNum type="alphaLcParenR" startAt="3"/>
            </a:pPr>
            <a:r>
              <a:rPr lang="it-IT" b="1" dirty="0">
                <a:ea typeface="Times" panose="02020603050405020304" pitchFamily="18" charset="0"/>
                <a:cs typeface="Times New Roman" panose="02020603050405020304" pitchFamily="18" charset="0"/>
              </a:rPr>
              <a:t>Unità abitative assegnabili per SAP, oggetto di piani e programmi già formalizzati di ristrutturazione, recupero e riqualificazione</a:t>
            </a:r>
            <a:endParaRPr lang="it-IT" dirty="0">
              <a:ea typeface="Times" panose="02020603050405020304" pitchFamily="18" charset="0"/>
              <a:cs typeface="Times New Roman" panose="02020603050405020304" pitchFamily="18" charset="0"/>
            </a:endParaRPr>
          </a:p>
        </p:txBody>
      </p:sp>
      <p:sp>
        <p:nvSpPr>
          <p:cNvPr id="9" name="Rettangolo 8"/>
          <p:cNvSpPr/>
          <p:nvPr/>
        </p:nvSpPr>
        <p:spPr>
          <a:xfrm>
            <a:off x="660400" y="4354781"/>
            <a:ext cx="10579100" cy="1046440"/>
          </a:xfrm>
          <a:prstGeom prst="rect">
            <a:avLst/>
          </a:prstGeom>
        </p:spPr>
        <p:txBody>
          <a:bodyPr wrap="square">
            <a:spAutoFit/>
          </a:bodyPr>
          <a:lstStyle/>
          <a:p>
            <a:pPr marL="342900" lvl="0" indent="-342900" algn="just">
              <a:spcAft>
                <a:spcPts val="600"/>
              </a:spcAft>
              <a:buFont typeface="+mj-lt"/>
              <a:buAutoNum type="alphaLcParenR" startAt="4"/>
            </a:pPr>
            <a:r>
              <a:rPr lang="it-IT" b="1" dirty="0">
                <a:ea typeface="Times" panose="02020603050405020304" pitchFamily="18" charset="0"/>
                <a:cs typeface="Times New Roman" panose="02020603050405020304" pitchFamily="18" charset="0"/>
              </a:rPr>
              <a:t>Unità abitative assegnabili per SAP, oggetto dei piani e programmi già formalizzati di nuova edificazione</a:t>
            </a:r>
            <a:endParaRPr lang="it-IT" dirty="0">
              <a:ea typeface="Times" panose="02020603050405020304" pitchFamily="18" charset="0"/>
              <a:cs typeface="Times New Roman" panose="02020603050405020304" pitchFamily="18" charset="0"/>
            </a:endParaRPr>
          </a:p>
          <a:p>
            <a:pPr algn="just">
              <a:spcAft>
                <a:spcPts val="600"/>
              </a:spcAft>
            </a:pPr>
            <a:r>
              <a:rPr lang="it-IT" b="1" dirty="0">
                <a:ea typeface="Times" panose="02020603050405020304" pitchFamily="18" charset="0"/>
                <a:cs typeface="Times New Roman" panose="02020603050405020304" pitchFamily="18" charset="0"/>
              </a:rPr>
              <a:t> </a:t>
            </a:r>
            <a:endParaRPr lang="it-IT" dirty="0">
              <a:ea typeface="Times" panose="02020603050405020304" pitchFamily="18" charset="0"/>
              <a:cs typeface="Times New Roman" panose="02020603050405020304" pitchFamily="18" charset="0"/>
            </a:endParaRPr>
          </a:p>
          <a:p>
            <a:pPr algn="ctr">
              <a:spcAft>
                <a:spcPts val="600"/>
              </a:spcAft>
            </a:pPr>
            <a:r>
              <a:rPr lang="it-IT" sz="1600" dirty="0">
                <a:effectLst/>
                <a:ea typeface="Times" panose="02020603050405020304" pitchFamily="18" charset="0"/>
                <a:cs typeface="Times New Roman" panose="02020603050405020304" pitchFamily="18" charset="0"/>
              </a:rPr>
              <a:t>NULLA DA SEGNALARE</a:t>
            </a:r>
            <a:endParaRPr lang="it-IT" dirty="0">
              <a:ea typeface="Times" panose="02020603050405020304" pitchFamily="18" charset="0"/>
              <a:cs typeface="Times New Roman" panose="02020603050405020304" pitchFamily="18"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2919218088"/>
              </p:ext>
            </p:extLst>
          </p:nvPr>
        </p:nvGraphicFramePr>
        <p:xfrm>
          <a:off x="2032635" y="1214346"/>
          <a:ext cx="6714551" cy="2574881"/>
        </p:xfrm>
        <a:graphic>
          <a:graphicData uri="http://schemas.openxmlformats.org/drawingml/2006/table">
            <a:tbl>
              <a:tblPr firstRow="1" firstCol="1" bandRow="1">
                <a:tableStyleId>{93296810-A885-4BE3-A3E7-6D5BEEA58F35}</a:tableStyleId>
              </a:tblPr>
              <a:tblGrid>
                <a:gridCol w="1606918">
                  <a:extLst>
                    <a:ext uri="{9D8B030D-6E8A-4147-A177-3AD203B41FA5}">
                      <a16:colId xmlns:a16="http://schemas.microsoft.com/office/drawing/2014/main" val="2332966728"/>
                    </a:ext>
                  </a:extLst>
                </a:gridCol>
                <a:gridCol w="2205707">
                  <a:extLst>
                    <a:ext uri="{9D8B030D-6E8A-4147-A177-3AD203B41FA5}">
                      <a16:colId xmlns:a16="http://schemas.microsoft.com/office/drawing/2014/main" val="3313350128"/>
                    </a:ext>
                  </a:extLst>
                </a:gridCol>
                <a:gridCol w="1917477">
                  <a:extLst>
                    <a:ext uri="{9D8B030D-6E8A-4147-A177-3AD203B41FA5}">
                      <a16:colId xmlns:a16="http://schemas.microsoft.com/office/drawing/2014/main" val="1271046050"/>
                    </a:ext>
                  </a:extLst>
                </a:gridCol>
                <a:gridCol w="984449">
                  <a:extLst>
                    <a:ext uri="{9D8B030D-6E8A-4147-A177-3AD203B41FA5}">
                      <a16:colId xmlns:a16="http://schemas.microsoft.com/office/drawing/2014/main" val="1354058833"/>
                    </a:ext>
                  </a:extLst>
                </a:gridCol>
              </a:tblGrid>
              <a:tr h="235867">
                <a:tc>
                  <a:txBody>
                    <a:bodyPr/>
                    <a:lstStyle/>
                    <a:p>
                      <a:pPr algn="just">
                        <a:spcAft>
                          <a:spcPts val="600"/>
                        </a:spcAft>
                      </a:pPr>
                      <a:r>
                        <a:rPr lang="it-IT" sz="1100" dirty="0">
                          <a:effectLst/>
                          <a:highlight>
                            <a:srgbClr val="FFFF00"/>
                          </a:highligh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Comune</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63628012"/>
                  </a:ext>
                </a:extLst>
              </a:tr>
              <a:tr h="235867">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821071618"/>
                  </a:ext>
                </a:extLst>
              </a:tr>
              <a:tr h="235867">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63813688"/>
                  </a:ext>
                </a:extLst>
              </a:tr>
              <a:tr h="235867">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2354488"/>
                  </a:ext>
                </a:extLst>
              </a:tr>
              <a:tr h="235867">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262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35989527"/>
                  </a:ext>
                </a:extLst>
              </a:tr>
              <a:tr h="235867">
                <a:tc>
                  <a:txBody>
                    <a:bodyPr/>
                    <a:lstStyle/>
                    <a:p>
                      <a:pPr>
                        <a:spcAft>
                          <a:spcPts val="600"/>
                        </a:spcAft>
                      </a:pPr>
                      <a:r>
                        <a:rPr lang="it-IT" sz="1100" dirty="0">
                          <a:effectLst/>
                        </a:rPr>
                        <a:t>Municipio 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140 </a:t>
                      </a:r>
                      <a:r>
                        <a:rPr lang="it-IT" sz="800" dirty="0">
                          <a:effectLst/>
                          <a:latin typeface="Times" panose="02020603050405020304" pitchFamily="18" charset="0"/>
                          <a:ea typeface="Times" panose="02020603050405020304" pitchFamily="18" charset="0"/>
                          <a:cs typeface="Times New Roman" panose="02020603050405020304" pitchFamily="18" charset="0"/>
                        </a:rPr>
                        <a:t>(2)</a:t>
                      </a: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92487565"/>
                  </a:ext>
                </a:extLst>
              </a:tr>
              <a:tr h="235867">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181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616724097"/>
                  </a:ext>
                </a:extLst>
              </a:tr>
              <a:tr h="235867">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50</a:t>
                      </a:r>
                      <a:r>
                        <a:rPr lang="it-IT" sz="800" dirty="0">
                          <a:effectLst/>
                        </a:rPr>
                        <a:t> (5)</a:t>
                      </a:r>
                      <a:endParaRPr lang="it-IT" sz="8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168 </a:t>
                      </a:r>
                      <a:r>
                        <a:rPr lang="it-IT" sz="800" dirty="0">
                          <a:effectLst/>
                          <a:latin typeface="Times" panose="02020603050405020304" pitchFamily="18" charset="0"/>
                          <a:ea typeface="Times" panose="02020603050405020304" pitchFamily="18" charset="0"/>
                          <a:cs typeface="Times New Roman" panose="02020603050405020304" pitchFamily="18" charset="0"/>
                        </a:rPr>
                        <a:t>(3)</a:t>
                      </a: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90548689"/>
                  </a:ext>
                </a:extLst>
              </a:tr>
              <a:tr h="235867">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170 </a:t>
                      </a:r>
                      <a:r>
                        <a:rPr lang="it-IT" sz="800" dirty="0">
                          <a:effectLst/>
                        </a:rPr>
                        <a:t>(10)</a:t>
                      </a:r>
                      <a:endParaRPr lang="it-IT" sz="8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09902"/>
                  </a:ext>
                </a:extLst>
              </a:tr>
              <a:tr h="235867">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140 </a:t>
                      </a:r>
                      <a:r>
                        <a:rPr lang="it-IT" sz="800" dirty="0">
                          <a:effectLst/>
                          <a:latin typeface="Times" panose="02020603050405020304" pitchFamily="18" charset="0"/>
                          <a:ea typeface="Times" panose="02020603050405020304" pitchFamily="18" charset="0"/>
                          <a:cs typeface="Times New Roman" panose="02020603050405020304" pitchFamily="18" charset="0"/>
                        </a:rPr>
                        <a:t>(10)</a:t>
                      </a: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52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dirty="0">
                          <a:effectLs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36108408"/>
                  </a:ext>
                </a:extLst>
              </a:tr>
              <a:tr h="216211">
                <a:tc>
                  <a:txBody>
                    <a:bodyPr/>
                    <a:lstStyle/>
                    <a:p>
                      <a:pPr algn="ctr">
                        <a:spcAft>
                          <a:spcPts val="600"/>
                        </a:spcAft>
                      </a:pPr>
                      <a:r>
                        <a:rPr lang="it-IT" sz="1100">
                          <a:effectLst/>
                        </a:rPr>
                        <a:t>TOTALE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latin typeface="Times" panose="02020603050405020304" pitchFamily="18" charset="0"/>
                          <a:ea typeface="Times" panose="02020603050405020304" pitchFamily="18" charset="0"/>
                          <a:cs typeface="Times New Roman" panose="02020603050405020304" pitchFamily="18" charset="0"/>
                        </a:rPr>
                        <a:t>490 </a:t>
                      </a:r>
                      <a:r>
                        <a:rPr lang="it-IT" sz="800" b="1" dirty="0">
                          <a:effectLst/>
                          <a:latin typeface="Times" panose="02020603050405020304" pitchFamily="18" charset="0"/>
                          <a:ea typeface="Times" panose="02020603050405020304" pitchFamily="18" charset="0"/>
                          <a:cs typeface="Times New Roman" panose="02020603050405020304" pitchFamily="18" charset="0"/>
                        </a:rPr>
                        <a:t>(25)</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850 </a:t>
                      </a:r>
                      <a:r>
                        <a:rPr lang="it-IT" sz="800" b="1" dirty="0">
                          <a:effectLst/>
                        </a:rPr>
                        <a:t>(5)</a:t>
                      </a:r>
                      <a:endParaRPr lang="it-IT" sz="8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rPr>
                        <a:t>1340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96154105"/>
                  </a:ext>
                </a:extLst>
              </a:tr>
            </a:tbl>
          </a:graphicData>
        </a:graphic>
      </p:graphicFrame>
      <p:sp>
        <p:nvSpPr>
          <p:cNvPr id="5" name="Rectangle 1"/>
          <p:cNvSpPr>
            <a:spLocks noChangeArrowheads="1"/>
          </p:cNvSpPr>
          <p:nvPr/>
        </p:nvSpPr>
        <p:spPr bwMode="auto">
          <a:xfrm>
            <a:off x="1944077" y="3815475"/>
            <a:ext cx="638648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900"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 ) tra </a:t>
            </a:r>
            <a:r>
              <a:rPr kumimoji="0" lang="it-IT" altLang="it-IT" sz="900" b="0"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parentesi </a:t>
            </a:r>
            <a:r>
              <a:rPr lang="it-IT" altLang="it-IT" sz="900" dirty="0">
                <a:solidFill>
                  <a:srgbClr val="000000"/>
                </a:solidFill>
                <a:latin typeface="Arial" panose="020B0604020202020204" pitchFamily="34" charset="0"/>
                <a:ea typeface="Times" panose="02020603050405020304" pitchFamily="18" charset="0"/>
                <a:cs typeface="Times New Roman" panose="02020603050405020304" pitchFamily="18" charset="0"/>
              </a:rPr>
              <a:t>gli</a:t>
            </a:r>
            <a:r>
              <a:rPr kumimoji="0" lang="it-IT" altLang="it-IT" sz="900" b="0"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 alloggi senza barriere architettoniche</a:t>
            </a:r>
            <a:r>
              <a:rPr kumimoji="0" lang="it-IT" altLang="it-IT" sz="1000" b="0" i="0" u="none" strike="noStrike" cap="none" normalizeH="0" baseline="0" dirty="0">
                <a:ln>
                  <a:noFill/>
                </a:ln>
                <a:solidFill>
                  <a:srgbClr val="000000"/>
                </a:solidFill>
                <a:effectLst/>
                <a:latin typeface="Arial" panose="020B0604020202020204" pitchFamily="34" charset="0"/>
                <a:ea typeface="Times" panose="02020603050405020304" pitchFamily="18" charset="0"/>
                <a:cs typeface="Times New Roman" panose="02020603050405020304" pitchFamily="18" charset="0"/>
              </a:rPr>
              <a:t>.</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3132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463462" y="121335"/>
            <a:ext cx="10801437" cy="646331"/>
          </a:xfrm>
          <a:prstGeom prst="rect">
            <a:avLst/>
          </a:prstGeom>
        </p:spPr>
        <p:txBody>
          <a:bodyPr wrap="square">
            <a:spAutoFit/>
          </a:bodyPr>
          <a:lstStyle/>
          <a:p>
            <a:pPr marL="342900" indent="-342900">
              <a:buFont typeface="+mj-lt"/>
              <a:buAutoNum type="alphaLcParenR" startAt="5"/>
            </a:pPr>
            <a:r>
              <a:rPr lang="it-IT" b="1" dirty="0">
                <a:ea typeface="Times" panose="02020603050405020304" pitchFamily="18" charset="0"/>
                <a:cs typeface="Times New Roman" panose="02020603050405020304" pitchFamily="18" charset="0"/>
              </a:rPr>
              <a:t>Unità abitative assegnabili per SAP già libere o che si libereranno nel corso dell’anno per effetto di avvicendamento (turn-over)</a:t>
            </a:r>
          </a:p>
        </p:txBody>
      </p:sp>
      <p:sp>
        <p:nvSpPr>
          <p:cNvPr id="9" name="Rettangolo 8"/>
          <p:cNvSpPr/>
          <p:nvPr/>
        </p:nvSpPr>
        <p:spPr>
          <a:xfrm>
            <a:off x="463462" y="4222041"/>
            <a:ext cx="10421655" cy="1431161"/>
          </a:xfrm>
          <a:prstGeom prst="rect">
            <a:avLst/>
          </a:prstGeom>
        </p:spPr>
        <p:txBody>
          <a:bodyPr wrap="square">
            <a:spAutoFit/>
          </a:bodyPr>
          <a:lstStyle/>
          <a:p>
            <a:pPr marL="252730" indent="-342900">
              <a:spcAft>
                <a:spcPts val="600"/>
              </a:spcAft>
              <a:buFont typeface="+mj-lt"/>
              <a:buAutoNum type="alphaLcParenR" startAt="6"/>
            </a:pPr>
            <a:r>
              <a:rPr lang="it-IT" b="1" dirty="0">
                <a:effectLst/>
                <a:ea typeface="Times" panose="02020603050405020304" pitchFamily="18" charset="0"/>
                <a:cs typeface="Times New Roman" panose="02020603050405020304" pitchFamily="18" charset="0"/>
              </a:rPr>
              <a:t>Unità abitative assegnabili per SAP conferite da soggetti privati</a:t>
            </a:r>
            <a:endParaRPr lang="it-IT" dirty="0">
              <a:effectLst/>
              <a:ea typeface="Times" panose="02020603050405020304" pitchFamily="18" charset="0"/>
              <a:cs typeface="Times New Roman" panose="02020603050405020304" pitchFamily="18" charset="0"/>
            </a:endParaRPr>
          </a:p>
          <a:p>
            <a:pPr indent="-90170">
              <a:spcAft>
                <a:spcPts val="600"/>
              </a:spcAft>
            </a:pPr>
            <a:r>
              <a:rPr lang="it-IT" dirty="0">
                <a:ea typeface="Times" panose="02020603050405020304" pitchFamily="18" charset="0"/>
                <a:cs typeface="Times New Roman" panose="02020603050405020304" pitchFamily="18" charset="0"/>
              </a:rPr>
              <a:t> Allo stato attuale non vi sono convenzioni operative con privati.</a:t>
            </a:r>
            <a:endParaRPr lang="it-IT" dirty="0">
              <a:effectLst/>
              <a:ea typeface="Times" panose="02020603050405020304" pitchFamily="18" charset="0"/>
              <a:cs typeface="Times New Roman" panose="02020603050405020304" pitchFamily="18" charset="0"/>
            </a:endParaRPr>
          </a:p>
          <a:p>
            <a:pPr indent="-90170" algn="ctr">
              <a:spcAft>
                <a:spcPts val="600"/>
              </a:spcAft>
            </a:pPr>
            <a:r>
              <a:rPr lang="it-IT" dirty="0">
                <a:ea typeface="Times" panose="02020603050405020304" pitchFamily="18" charset="0"/>
                <a:cs typeface="Times New Roman" panose="02020603050405020304" pitchFamily="18" charset="0"/>
              </a:rPr>
              <a:t> </a:t>
            </a:r>
            <a:endParaRPr lang="it-IT" dirty="0">
              <a:effectLst/>
              <a:ea typeface="Times" panose="02020603050405020304" pitchFamily="18" charset="0"/>
              <a:cs typeface="Times New Roman" panose="02020603050405020304" pitchFamily="18" charset="0"/>
            </a:endParaRPr>
          </a:p>
          <a:p>
            <a:pPr algn="ctr"/>
            <a:r>
              <a:rPr lang="it-IT" dirty="0">
                <a:ea typeface="Times" panose="02020603050405020304" pitchFamily="18" charset="0"/>
                <a:cs typeface="Times New Roman" panose="02020603050405020304" pitchFamily="18" charset="0"/>
              </a:rPr>
              <a:t>NULLA DA SEGNALARE</a:t>
            </a:r>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val="2509759717"/>
              </p:ext>
            </p:extLst>
          </p:nvPr>
        </p:nvGraphicFramePr>
        <p:xfrm>
          <a:off x="1793034" y="767668"/>
          <a:ext cx="7997933" cy="2993448"/>
        </p:xfrm>
        <a:graphic>
          <a:graphicData uri="http://schemas.openxmlformats.org/drawingml/2006/table">
            <a:tbl>
              <a:tblPr firstRow="1" firstCol="1" bandRow="1">
                <a:tableStyleId>{93296810-A885-4BE3-A3E7-6D5BEEA58F35}</a:tableStyleId>
              </a:tblPr>
              <a:tblGrid>
                <a:gridCol w="1943653">
                  <a:extLst>
                    <a:ext uri="{9D8B030D-6E8A-4147-A177-3AD203B41FA5}">
                      <a16:colId xmlns:a16="http://schemas.microsoft.com/office/drawing/2014/main" val="3276631081"/>
                    </a:ext>
                  </a:extLst>
                </a:gridCol>
                <a:gridCol w="2667613">
                  <a:extLst>
                    <a:ext uri="{9D8B030D-6E8A-4147-A177-3AD203B41FA5}">
                      <a16:colId xmlns:a16="http://schemas.microsoft.com/office/drawing/2014/main" val="2874354120"/>
                    </a:ext>
                  </a:extLst>
                </a:gridCol>
                <a:gridCol w="2319131">
                  <a:extLst>
                    <a:ext uri="{9D8B030D-6E8A-4147-A177-3AD203B41FA5}">
                      <a16:colId xmlns:a16="http://schemas.microsoft.com/office/drawing/2014/main" val="4275079203"/>
                    </a:ext>
                  </a:extLst>
                </a:gridCol>
                <a:gridCol w="1067536">
                  <a:extLst>
                    <a:ext uri="{9D8B030D-6E8A-4147-A177-3AD203B41FA5}">
                      <a16:colId xmlns:a16="http://schemas.microsoft.com/office/drawing/2014/main" val="3430232030"/>
                    </a:ext>
                  </a:extLst>
                </a:gridCol>
              </a:tblGrid>
              <a:tr h="274209">
                <a:tc>
                  <a:txBody>
                    <a:bodyPr/>
                    <a:lstStyle/>
                    <a:p>
                      <a:pPr algn="just">
                        <a:spcAft>
                          <a:spcPts val="600"/>
                        </a:spcAft>
                      </a:pPr>
                      <a:r>
                        <a:rPr lang="it-IT" sz="1100" dirty="0">
                          <a:effectLst/>
                          <a:highlight>
                            <a:srgbClr val="FFFF00"/>
                          </a:highlight>
                        </a:rPr>
                        <a:t> </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N° alloggi ALER</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08430411"/>
                  </a:ext>
                </a:extLst>
              </a:tr>
              <a:tr h="274209">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655746459"/>
                  </a:ext>
                </a:extLst>
              </a:tr>
              <a:tr h="274209">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15</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173793775"/>
                  </a:ext>
                </a:extLst>
              </a:tr>
              <a:tr h="274209">
                <a:tc>
                  <a:txBody>
                    <a:bodyPr/>
                    <a:lstStyle/>
                    <a:p>
                      <a:pPr>
                        <a:spcAft>
                          <a:spcPts val="600"/>
                        </a:spcAft>
                      </a:pPr>
                      <a:r>
                        <a:rPr lang="it-IT" sz="1100">
                          <a:effectLst/>
                        </a:rPr>
                        <a:t>Municipio 3</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20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139108935"/>
                  </a:ext>
                </a:extLst>
              </a:tr>
              <a:tr h="274209">
                <a:tc>
                  <a:txBody>
                    <a:bodyPr/>
                    <a:lstStyle/>
                    <a:p>
                      <a:pPr>
                        <a:spcAft>
                          <a:spcPts val="600"/>
                        </a:spcAft>
                      </a:pPr>
                      <a:r>
                        <a:rPr lang="it-IT" sz="1100">
                          <a:effectLst/>
                        </a:rPr>
                        <a:t>Municipio 4</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0009330"/>
                  </a:ext>
                </a:extLst>
              </a:tr>
              <a:tr h="274209">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40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80326830"/>
                  </a:ext>
                </a:extLst>
              </a:tr>
              <a:tr h="274209">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7233637"/>
                  </a:ext>
                </a:extLst>
              </a:tr>
              <a:tr h="274209">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100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30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429519921"/>
                  </a:ext>
                </a:extLst>
              </a:tr>
              <a:tr h="274209">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50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02276758"/>
                  </a:ext>
                </a:extLst>
              </a:tr>
              <a:tr h="274209">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dirty="0">
                          <a:effectLst/>
                        </a:rPr>
                        <a:t>30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a:effectLst/>
                        </a:rPr>
                        <a:t>20</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88244099"/>
                  </a:ext>
                </a:extLst>
              </a:tr>
              <a:tr h="251358">
                <a:tc>
                  <a:txBody>
                    <a:bodyPr/>
                    <a:lstStyle/>
                    <a:p>
                      <a:pPr algn="ctr">
                        <a:spcAft>
                          <a:spcPts val="600"/>
                        </a:spcAft>
                      </a:pPr>
                      <a:r>
                        <a:rPr lang="it-IT" sz="1100" b="1" dirty="0">
                          <a:effectLst/>
                        </a:rPr>
                        <a:t>TOTALE</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180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200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tc>
                  <a:txBody>
                    <a:bodyPr/>
                    <a:lstStyle/>
                    <a:p>
                      <a:pPr algn="ctr">
                        <a:spcAft>
                          <a:spcPts val="600"/>
                        </a:spcAft>
                      </a:pPr>
                      <a:r>
                        <a:rPr lang="it-IT" sz="1100" b="1" dirty="0">
                          <a:effectLst/>
                        </a:rPr>
                        <a:t>380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1599650"/>
                  </a:ext>
                </a:extLst>
              </a:tr>
            </a:tbl>
          </a:graphicData>
        </a:graphic>
      </p:graphicFrame>
    </p:spTree>
    <p:extLst>
      <p:ext uri="{BB962C8B-B14F-4D97-AF65-F5344CB8AC3E}">
        <p14:creationId xmlns:p14="http://schemas.microsoft.com/office/powerpoint/2010/main" val="4004385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55530" y="274953"/>
            <a:ext cx="11073007" cy="646331"/>
          </a:xfrm>
          <a:prstGeom prst="rect">
            <a:avLst/>
          </a:prstGeom>
        </p:spPr>
        <p:txBody>
          <a:bodyPr wrap="square">
            <a:spAutoFit/>
          </a:bodyPr>
          <a:lstStyle/>
          <a:p>
            <a:pPr marL="252730" indent="-342900" algn="just">
              <a:buFont typeface="+mj-lt"/>
              <a:buAutoNum type="alphaLcParenR" startAt="7"/>
            </a:pPr>
            <a:r>
              <a:rPr lang="it-IT" b="1" dirty="0">
                <a:ea typeface="Times" panose="02020603050405020304" pitchFamily="18" charset="0"/>
                <a:cs typeface="Times New Roman" panose="02020603050405020304" pitchFamily="18" charset="0"/>
              </a:rPr>
              <a:t>Unità abitative assegnabili per SAP, come totale dal numero di unità di cui alle precedenti lettere da b) a f)</a:t>
            </a:r>
          </a:p>
          <a:p>
            <a:pPr indent="-90170" algn="just"/>
            <a:r>
              <a:rPr lang="it-IT" b="1" dirty="0">
                <a:ea typeface="Times" panose="02020603050405020304" pitchFamily="18" charset="0"/>
                <a:cs typeface="Times New Roman" panose="02020603050405020304" pitchFamily="18" charset="0"/>
              </a:rPr>
              <a:t> </a:t>
            </a:r>
            <a:endParaRPr lang="it-IT" sz="1600" dirty="0">
              <a:effectLst/>
              <a:latin typeface="Times" panose="02020603050405020304" pitchFamily="18" charset="0"/>
              <a:ea typeface="Times" panose="02020603050405020304" pitchFamily="18" charset="0"/>
              <a:cs typeface="Times New Roman" panose="02020603050405020304" pitchFamily="18" charset="0"/>
            </a:endParaRPr>
          </a:p>
        </p:txBody>
      </p:sp>
      <p:sp>
        <p:nvSpPr>
          <p:cNvPr id="7" name="Rettangolo 6"/>
          <p:cNvSpPr/>
          <p:nvPr/>
        </p:nvSpPr>
        <p:spPr>
          <a:xfrm>
            <a:off x="821062" y="4551170"/>
            <a:ext cx="11073007" cy="369332"/>
          </a:xfrm>
          <a:prstGeom prst="rect">
            <a:avLst/>
          </a:prstGeom>
        </p:spPr>
        <p:txBody>
          <a:bodyPr wrap="square">
            <a:spAutoFit/>
          </a:bodyPr>
          <a:lstStyle/>
          <a:p>
            <a:pPr indent="-90170" algn="just">
              <a:spcAft>
                <a:spcPts val="600"/>
              </a:spcAft>
            </a:pPr>
            <a:r>
              <a:rPr lang="it-IT" b="1" dirty="0">
                <a:ea typeface="Times" panose="02020603050405020304" pitchFamily="18" charset="0"/>
                <a:cs typeface="Times New Roman" panose="02020603050405020304" pitchFamily="18" charset="0"/>
              </a:rPr>
              <a:t>3. Totale unità assegnabili SAP + SAT per il 2025</a:t>
            </a:r>
            <a:endParaRPr lang="it-IT" sz="1600" dirty="0">
              <a:effectLst/>
              <a:latin typeface="Times" panose="02020603050405020304" pitchFamily="18" charset="0"/>
              <a:ea typeface="Times" panose="02020603050405020304" pitchFamily="18" charset="0"/>
              <a:cs typeface="Times New Roman" panose="02020603050405020304" pitchFamily="18"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1907969877"/>
              </p:ext>
            </p:extLst>
          </p:nvPr>
        </p:nvGraphicFramePr>
        <p:xfrm>
          <a:off x="2356196" y="5091026"/>
          <a:ext cx="7213600" cy="1178638"/>
        </p:xfrm>
        <a:graphic>
          <a:graphicData uri="http://schemas.openxmlformats.org/drawingml/2006/table">
            <a:tbl>
              <a:tblPr firstRow="1" firstCol="1" bandRow="1">
                <a:tableStyleId>{93296810-A885-4BE3-A3E7-6D5BEEA58F35}</a:tableStyleId>
              </a:tblPr>
              <a:tblGrid>
                <a:gridCol w="1460500">
                  <a:extLst>
                    <a:ext uri="{9D8B030D-6E8A-4147-A177-3AD203B41FA5}">
                      <a16:colId xmlns:a16="http://schemas.microsoft.com/office/drawing/2014/main" val="2423385757"/>
                    </a:ext>
                  </a:extLst>
                </a:gridCol>
                <a:gridCol w="1917700">
                  <a:extLst>
                    <a:ext uri="{9D8B030D-6E8A-4147-A177-3AD203B41FA5}">
                      <a16:colId xmlns:a16="http://schemas.microsoft.com/office/drawing/2014/main" val="421633969"/>
                    </a:ext>
                  </a:extLst>
                </a:gridCol>
                <a:gridCol w="1917700">
                  <a:extLst>
                    <a:ext uri="{9D8B030D-6E8A-4147-A177-3AD203B41FA5}">
                      <a16:colId xmlns:a16="http://schemas.microsoft.com/office/drawing/2014/main" val="4034393541"/>
                    </a:ext>
                  </a:extLst>
                </a:gridCol>
                <a:gridCol w="1917700">
                  <a:extLst>
                    <a:ext uri="{9D8B030D-6E8A-4147-A177-3AD203B41FA5}">
                      <a16:colId xmlns:a16="http://schemas.microsoft.com/office/drawing/2014/main" val="3655847311"/>
                    </a:ext>
                  </a:extLst>
                </a:gridCol>
              </a:tblGrid>
              <a:tr h="371423">
                <a:tc>
                  <a:txBody>
                    <a:bodyPr/>
                    <a:lstStyle/>
                    <a:p>
                      <a:pPr algn="just" fontAlgn="t"/>
                      <a:r>
                        <a:rPr lang="it-IT" sz="1800" u="none" strike="noStrike" dirty="0">
                          <a:effectLst/>
                        </a:rPr>
                        <a:t> </a:t>
                      </a:r>
                      <a:endParaRPr lang="it-IT" sz="1800" b="0" i="0" u="none" strike="noStrike" dirty="0">
                        <a:solidFill>
                          <a:srgbClr val="000000"/>
                        </a:solidFill>
                        <a:effectLst/>
                        <a:latin typeface="Arial" panose="020B0604020202020204" pitchFamily="34" charset="0"/>
                      </a:endParaRPr>
                    </a:p>
                  </a:txBody>
                  <a:tcPr marL="9525" marR="9525" marT="9525" marB="0"/>
                </a:tc>
                <a:tc>
                  <a:txBody>
                    <a:bodyPr/>
                    <a:lstStyle/>
                    <a:p>
                      <a:pPr algn="ctr" rtl="0" fontAlgn="ctr"/>
                      <a:r>
                        <a:rPr lang="it-IT" sz="1100" u="none" strike="noStrike">
                          <a:effectLst/>
                        </a:rPr>
                        <a:t>SAP</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a:effectLst/>
                        </a:rPr>
                        <a:t>SAT (vedi par. 7)</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a:effectLst/>
                        </a:rPr>
                        <a:t>TOTALE</a:t>
                      </a:r>
                      <a:endParaRPr lang="it-IT" sz="1100" b="1" i="0" u="none" strike="noStrike">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57764929"/>
                  </a:ext>
                </a:extLst>
              </a:tr>
              <a:tr h="261685">
                <a:tc>
                  <a:txBody>
                    <a:bodyPr/>
                    <a:lstStyle/>
                    <a:p>
                      <a:pPr algn="just" rtl="0" fontAlgn="ctr"/>
                      <a:r>
                        <a:rPr lang="it-IT" sz="1100" u="none" strike="noStrike">
                          <a:effectLst/>
                        </a:rPr>
                        <a:t>Comune di Milano</a:t>
                      </a:r>
                      <a:endParaRPr lang="it-IT"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b="0" i="0" u="none" strike="noStrike" dirty="0">
                          <a:solidFill>
                            <a:schemeClr val="tx1"/>
                          </a:solidFill>
                          <a:effectLst/>
                          <a:latin typeface="Calibri" panose="020F0502020204030204" pitchFamily="34" charset="0"/>
                        </a:rPr>
                        <a:t>720</a:t>
                      </a:r>
                    </a:p>
                  </a:txBody>
                  <a:tcPr marL="9525" marR="9525" marT="9525" marB="0" anchor="ctr"/>
                </a:tc>
                <a:tc>
                  <a:txBody>
                    <a:bodyPr/>
                    <a:lstStyle/>
                    <a:p>
                      <a:pPr algn="ctr" rtl="0" fontAlgn="ctr"/>
                      <a:r>
                        <a:rPr lang="it-IT" sz="1100" u="none" strike="noStrike" dirty="0">
                          <a:effectLst/>
                        </a:rPr>
                        <a:t>180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b="1" u="none" strike="noStrike" dirty="0">
                          <a:effectLst/>
                        </a:rPr>
                        <a:t>900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8814827"/>
                  </a:ext>
                </a:extLst>
              </a:tr>
              <a:tr h="261685">
                <a:tc>
                  <a:txBody>
                    <a:bodyPr/>
                    <a:lstStyle/>
                    <a:p>
                      <a:pPr algn="just" rtl="0" fontAlgn="ctr"/>
                      <a:r>
                        <a:rPr lang="it-IT" sz="1100" u="none" strike="noStrike" dirty="0">
                          <a:effectLst/>
                        </a:rPr>
                        <a:t>ALER Milano</a:t>
                      </a:r>
                      <a:endParaRPr lang="it-IT" sz="11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1150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u="none" strike="noStrike" dirty="0">
                          <a:effectLst/>
                        </a:rPr>
                        <a:t>50</a:t>
                      </a:r>
                      <a:endParaRPr lang="it-IT" sz="1100" b="0" i="0" u="none" strike="noStrike" dirty="0">
                        <a:solidFill>
                          <a:srgbClr val="FF0000"/>
                        </a:solidFill>
                        <a:effectLst/>
                        <a:latin typeface="Calibri" panose="020F0502020204030204" pitchFamily="34" charset="0"/>
                      </a:endParaRPr>
                    </a:p>
                  </a:txBody>
                  <a:tcPr marL="9525" marR="9525" marT="9525" marB="0" anchor="ctr"/>
                </a:tc>
                <a:tc>
                  <a:txBody>
                    <a:bodyPr/>
                    <a:lstStyle/>
                    <a:p>
                      <a:pPr algn="ctr" rtl="0" fontAlgn="ctr"/>
                      <a:r>
                        <a:rPr lang="it-IT" sz="1100" b="1" u="none" strike="noStrike" dirty="0">
                          <a:effectLst/>
                        </a:rPr>
                        <a:t>1200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5578989"/>
                  </a:ext>
                </a:extLst>
              </a:tr>
              <a:tr h="270126">
                <a:tc>
                  <a:txBody>
                    <a:bodyPr/>
                    <a:lstStyle/>
                    <a:p>
                      <a:pPr algn="l" fontAlgn="t"/>
                      <a:r>
                        <a:rPr lang="it-IT" sz="1200" u="none" strike="noStrike" dirty="0">
                          <a:effectLst/>
                        </a:rPr>
                        <a:t>TOTALE</a:t>
                      </a:r>
                      <a:r>
                        <a:rPr lang="it-IT" sz="1800" u="none" strike="noStrike" dirty="0">
                          <a:effectLst/>
                        </a:rPr>
                        <a:t> </a:t>
                      </a:r>
                      <a:endParaRPr lang="it-IT" sz="1800" b="0" i="0" u="none" strike="noStrike" dirty="0">
                        <a:solidFill>
                          <a:srgbClr val="000000"/>
                        </a:solidFill>
                        <a:effectLst/>
                        <a:latin typeface="Arial" panose="020B0604020202020204" pitchFamily="34" charset="0"/>
                      </a:endParaRPr>
                    </a:p>
                  </a:txBody>
                  <a:tcPr marL="9525" marR="9525" marT="9525" marB="0"/>
                </a:tc>
                <a:tc>
                  <a:txBody>
                    <a:bodyPr/>
                    <a:lstStyle/>
                    <a:p>
                      <a:pPr algn="ctr" fontAlgn="t"/>
                      <a:r>
                        <a:rPr lang="it-IT" sz="1800" u="none" strike="noStrike" dirty="0">
                          <a:effectLst/>
                        </a:rPr>
                        <a:t> </a:t>
                      </a:r>
                      <a:r>
                        <a:rPr lang="it-IT" sz="1100" b="1" u="none" strike="noStrike" kern="1200" dirty="0">
                          <a:solidFill>
                            <a:schemeClr val="dk1"/>
                          </a:solidFill>
                          <a:effectLst/>
                          <a:latin typeface="+mn-lt"/>
                          <a:ea typeface="+mn-ea"/>
                          <a:cs typeface="+mn-cs"/>
                        </a:rPr>
                        <a:t>1870</a:t>
                      </a:r>
                      <a:endParaRPr lang="it-IT" sz="1100" b="1" i="0" u="none" strike="noStrike" dirty="0">
                        <a:solidFill>
                          <a:srgbClr val="FF0000"/>
                        </a:solidFill>
                        <a:effectLst/>
                        <a:latin typeface="Arial" panose="020B0604020202020204" pitchFamily="34" charset="0"/>
                      </a:endParaRPr>
                    </a:p>
                  </a:txBody>
                  <a:tcPr marL="9525" marR="9525" marT="9525" marB="0" anchor="b"/>
                </a:tc>
                <a:tc>
                  <a:txBody>
                    <a:bodyPr/>
                    <a:lstStyle/>
                    <a:p>
                      <a:pPr algn="ctr" fontAlgn="t"/>
                      <a:r>
                        <a:rPr lang="it-IT" sz="1100" b="1" u="none" strike="noStrike" dirty="0">
                          <a:effectLst/>
                        </a:rPr>
                        <a:t> 230</a:t>
                      </a:r>
                      <a:endParaRPr lang="it-IT" sz="1100" b="1" i="0" u="none" strike="noStrike" dirty="0">
                        <a:solidFill>
                          <a:srgbClr val="FF0000"/>
                        </a:solidFill>
                        <a:effectLst/>
                        <a:latin typeface="Arial" panose="020B0604020202020204" pitchFamily="34" charset="0"/>
                      </a:endParaRPr>
                    </a:p>
                  </a:txBody>
                  <a:tcPr marL="9525" marR="9525" marT="9525" marB="0" anchor="ctr"/>
                </a:tc>
                <a:tc>
                  <a:txBody>
                    <a:bodyPr/>
                    <a:lstStyle/>
                    <a:p>
                      <a:pPr algn="ctr" rtl="0" fontAlgn="ctr"/>
                      <a:r>
                        <a:rPr lang="it-IT" sz="1100" b="1" u="none" strike="noStrike" dirty="0">
                          <a:effectLst/>
                        </a:rPr>
                        <a:t>2100</a:t>
                      </a:r>
                      <a:endParaRPr lang="it-IT" sz="11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22368468"/>
                  </a:ext>
                </a:extLst>
              </a:tr>
            </a:tbl>
          </a:graphicData>
        </a:graphic>
      </p:graphicFrame>
      <p:graphicFrame>
        <p:nvGraphicFramePr>
          <p:cNvPr id="3" name="Tabella 2"/>
          <p:cNvGraphicFramePr>
            <a:graphicFrameLocks noGrp="1"/>
          </p:cNvGraphicFramePr>
          <p:nvPr>
            <p:extLst>
              <p:ext uri="{D42A27DB-BD31-4B8C-83A1-F6EECF244321}">
                <p14:modId xmlns:p14="http://schemas.microsoft.com/office/powerpoint/2010/main" val="465453203"/>
              </p:ext>
            </p:extLst>
          </p:nvPr>
        </p:nvGraphicFramePr>
        <p:xfrm>
          <a:off x="2356196" y="706973"/>
          <a:ext cx="7279510" cy="3061579"/>
        </p:xfrm>
        <a:graphic>
          <a:graphicData uri="http://schemas.openxmlformats.org/drawingml/2006/table">
            <a:tbl>
              <a:tblPr firstRow="1" firstCol="1" bandRow="1">
                <a:tableStyleId>{93296810-A885-4BE3-A3E7-6D5BEEA58F35}</a:tableStyleId>
              </a:tblPr>
              <a:tblGrid>
                <a:gridCol w="1742124">
                  <a:extLst>
                    <a:ext uri="{9D8B030D-6E8A-4147-A177-3AD203B41FA5}">
                      <a16:colId xmlns:a16="http://schemas.microsoft.com/office/drawing/2014/main" val="1832546950"/>
                    </a:ext>
                  </a:extLst>
                </a:gridCol>
                <a:gridCol w="2391294">
                  <a:extLst>
                    <a:ext uri="{9D8B030D-6E8A-4147-A177-3AD203B41FA5}">
                      <a16:colId xmlns:a16="http://schemas.microsoft.com/office/drawing/2014/main" val="3527127610"/>
                    </a:ext>
                  </a:extLst>
                </a:gridCol>
                <a:gridCol w="2078812">
                  <a:extLst>
                    <a:ext uri="{9D8B030D-6E8A-4147-A177-3AD203B41FA5}">
                      <a16:colId xmlns:a16="http://schemas.microsoft.com/office/drawing/2014/main" val="1540425593"/>
                    </a:ext>
                  </a:extLst>
                </a:gridCol>
                <a:gridCol w="1067280">
                  <a:extLst>
                    <a:ext uri="{9D8B030D-6E8A-4147-A177-3AD203B41FA5}">
                      <a16:colId xmlns:a16="http://schemas.microsoft.com/office/drawing/2014/main" val="25644976"/>
                    </a:ext>
                  </a:extLst>
                </a:gridCol>
              </a:tblGrid>
              <a:tr h="269186">
                <a:tc>
                  <a:txBody>
                    <a:bodyPr/>
                    <a:lstStyle/>
                    <a:p>
                      <a:pPr algn="just">
                        <a:spcAft>
                          <a:spcPts val="600"/>
                        </a:spcAft>
                      </a:pPr>
                      <a:r>
                        <a:rPr lang="it-IT" sz="1100">
                          <a:effectLst/>
                          <a:highlight>
                            <a:srgbClr val="FFFF00"/>
                          </a:highligh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a:effectLst/>
                        </a:rPr>
                        <a:t>N° alloggi Comune</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N° alloggi ALER</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45146697"/>
                  </a:ext>
                </a:extLst>
              </a:tr>
              <a:tr h="269186">
                <a:tc>
                  <a:txBody>
                    <a:bodyPr/>
                    <a:lstStyle/>
                    <a:p>
                      <a:pPr>
                        <a:spcAft>
                          <a:spcPts val="600"/>
                        </a:spcAft>
                      </a:pPr>
                      <a:r>
                        <a:rPr lang="it-IT" sz="1100">
                          <a:effectLst/>
                        </a:rPr>
                        <a:t>Municipio 1</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284797675"/>
                  </a:ext>
                </a:extLst>
              </a:tr>
              <a:tr h="269186">
                <a:tc>
                  <a:txBody>
                    <a:bodyPr/>
                    <a:lstStyle/>
                    <a:p>
                      <a:pPr>
                        <a:spcAft>
                          <a:spcPts val="600"/>
                        </a:spcAft>
                      </a:pPr>
                      <a:r>
                        <a:rPr lang="it-IT" sz="1100">
                          <a:effectLst/>
                        </a:rPr>
                        <a:t>Municipio 2</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20</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75071175"/>
                  </a:ext>
                </a:extLst>
              </a:tr>
              <a:tr h="269186">
                <a:tc>
                  <a:txBody>
                    <a:bodyPr/>
                    <a:lstStyle/>
                    <a:p>
                      <a:pPr>
                        <a:spcAft>
                          <a:spcPts val="600"/>
                        </a:spcAft>
                      </a:pPr>
                      <a:r>
                        <a:rPr lang="it-IT" sz="1100" dirty="0">
                          <a:effectLst/>
                        </a:rPr>
                        <a:t>Municipio 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33</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31</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62459913"/>
                  </a:ext>
                </a:extLst>
              </a:tr>
              <a:tr h="269186">
                <a:tc>
                  <a:txBody>
                    <a:bodyPr/>
                    <a:lstStyle/>
                    <a:p>
                      <a:pPr>
                        <a:spcAft>
                          <a:spcPts val="600"/>
                        </a:spcAft>
                      </a:pPr>
                      <a:r>
                        <a:rPr lang="it-IT" sz="1100" dirty="0">
                          <a:effectLst/>
                        </a:rPr>
                        <a:t>Municipio 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32</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307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379702581"/>
                  </a:ext>
                </a:extLst>
              </a:tr>
              <a:tr h="269186">
                <a:tc>
                  <a:txBody>
                    <a:bodyPr/>
                    <a:lstStyle/>
                    <a:p>
                      <a:pPr>
                        <a:spcAft>
                          <a:spcPts val="600"/>
                        </a:spcAft>
                      </a:pPr>
                      <a:r>
                        <a:rPr lang="it-IT" sz="1100">
                          <a:effectLst/>
                        </a:rPr>
                        <a:t>Municipio 5</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216 </a:t>
                      </a:r>
                      <a:r>
                        <a:rPr lang="it-IT" sz="800" dirty="0">
                          <a:effectLst/>
                          <a:latin typeface="Times" panose="02020603050405020304" pitchFamily="18" charset="0"/>
                          <a:ea typeface="Times" panose="02020603050405020304" pitchFamily="18" charset="0"/>
                          <a:cs typeface="Times New Roman" panose="02020603050405020304" pitchFamily="18" charset="0"/>
                        </a:rPr>
                        <a:t>(2)</a:t>
                      </a: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97412787"/>
                  </a:ext>
                </a:extLst>
              </a:tr>
              <a:tr h="269186">
                <a:tc>
                  <a:txBody>
                    <a:bodyPr/>
                    <a:lstStyle/>
                    <a:p>
                      <a:pPr>
                        <a:spcAft>
                          <a:spcPts val="600"/>
                        </a:spcAft>
                      </a:pPr>
                      <a:r>
                        <a:rPr lang="it-IT" sz="1100">
                          <a:effectLst/>
                        </a:rPr>
                        <a:t>Municipio 6</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34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224</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26448980"/>
                  </a:ext>
                </a:extLst>
              </a:tr>
              <a:tr h="269186">
                <a:tc>
                  <a:txBody>
                    <a:bodyPr/>
                    <a:lstStyle/>
                    <a:p>
                      <a:pPr algn="just">
                        <a:spcAft>
                          <a:spcPts val="600"/>
                        </a:spcAft>
                      </a:pPr>
                      <a:r>
                        <a:rPr lang="it-IT" sz="1100">
                          <a:effectLst/>
                        </a:rPr>
                        <a:t>Municipio 7</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152 </a:t>
                      </a:r>
                      <a:r>
                        <a:rPr lang="it-IT" sz="800" dirty="0">
                          <a:effectLst/>
                        </a:rPr>
                        <a:t>(5)</a:t>
                      </a:r>
                      <a:endParaRPr lang="it-IT" sz="8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219 </a:t>
                      </a:r>
                      <a:r>
                        <a:rPr lang="it-IT" sz="800" dirty="0">
                          <a:effectLst/>
                        </a:rPr>
                        <a:t>(3)</a:t>
                      </a:r>
                      <a:endParaRPr lang="it-IT" sz="8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56972685"/>
                  </a:ext>
                </a:extLst>
              </a:tr>
              <a:tr h="269186">
                <a:tc>
                  <a:txBody>
                    <a:bodyPr/>
                    <a:lstStyle/>
                    <a:p>
                      <a:pPr algn="just">
                        <a:spcAft>
                          <a:spcPts val="600"/>
                        </a:spcAft>
                      </a:pPr>
                      <a:r>
                        <a:rPr lang="it-IT" sz="1100">
                          <a:effectLst/>
                        </a:rPr>
                        <a:t>Municipio 8</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rPr>
                        <a:t>237 </a:t>
                      </a:r>
                      <a:r>
                        <a:rPr lang="it-IT" sz="800" dirty="0">
                          <a:effectLst/>
                        </a:rPr>
                        <a:t>(10)</a:t>
                      </a:r>
                      <a:endParaRPr lang="it-IT" sz="8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57</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50975907"/>
                  </a:ext>
                </a:extLst>
              </a:tr>
              <a:tr h="392151">
                <a:tc>
                  <a:txBody>
                    <a:bodyPr/>
                    <a:lstStyle/>
                    <a:p>
                      <a:pPr algn="just">
                        <a:spcAft>
                          <a:spcPts val="600"/>
                        </a:spcAft>
                      </a:pPr>
                      <a:r>
                        <a:rPr lang="it-IT" sz="1100">
                          <a:effectLst/>
                        </a:rPr>
                        <a:t>Municipio 9</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186 </a:t>
                      </a:r>
                      <a:r>
                        <a:rPr lang="it-IT" sz="800" dirty="0">
                          <a:effectLst/>
                          <a:latin typeface="Times" panose="02020603050405020304" pitchFamily="18" charset="0"/>
                          <a:ea typeface="Times" panose="02020603050405020304" pitchFamily="18" charset="0"/>
                          <a:cs typeface="Times New Roman" panose="02020603050405020304" pitchFamily="18" charset="0"/>
                        </a:rPr>
                        <a:t>(10)</a:t>
                      </a:r>
                    </a:p>
                  </a:txBody>
                  <a:tcPr marL="68580" marR="68580" marT="0" marB="0"/>
                </a:tc>
                <a:tc>
                  <a:txBody>
                    <a:bodyPr/>
                    <a:lstStyle/>
                    <a:p>
                      <a:pPr algn="ctr">
                        <a:spcAft>
                          <a:spcPts val="600"/>
                        </a:spcAft>
                      </a:pPr>
                      <a:r>
                        <a:rPr lang="it-IT" sz="1100" dirty="0">
                          <a:effectLst/>
                          <a:latin typeface="Times" panose="02020603050405020304" pitchFamily="18" charset="0"/>
                          <a:ea typeface="Times" panose="02020603050405020304" pitchFamily="18" charset="0"/>
                          <a:cs typeface="Times New Roman" panose="02020603050405020304" pitchFamily="18" charset="0"/>
                        </a:rPr>
                        <a:t>76</a:t>
                      </a:r>
                      <a:endParaRPr lang="it-IT" sz="1200"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0"/>
                        </a:spcAft>
                      </a:pPr>
                      <a:r>
                        <a:rPr lang="it-IT" sz="1200">
                          <a:effectLst/>
                        </a:rPr>
                        <a:t> </a:t>
                      </a:r>
                      <a:endParaRPr lang="it-IT" sz="1200">
                        <a:effectLst/>
                        <a:latin typeface="Times" panose="02020603050405020304" pitchFamily="18" charset="0"/>
                        <a:ea typeface="Times"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57035075"/>
                  </a:ext>
                </a:extLst>
              </a:tr>
              <a:tr h="246754">
                <a:tc>
                  <a:txBody>
                    <a:bodyPr/>
                    <a:lstStyle/>
                    <a:p>
                      <a:pPr algn="ctr">
                        <a:spcAft>
                          <a:spcPts val="600"/>
                        </a:spcAft>
                      </a:pPr>
                      <a:r>
                        <a:rPr lang="it-IT" sz="1100" b="1">
                          <a:effectLst/>
                        </a:rPr>
                        <a:t>TOTALE</a:t>
                      </a:r>
                      <a:endParaRPr lang="it-IT" sz="1200" b="1">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lgn="ctr">
                        <a:spcAft>
                          <a:spcPts val="600"/>
                        </a:spcAft>
                      </a:pPr>
                      <a:r>
                        <a:rPr lang="it-IT" sz="1100" b="1" dirty="0">
                          <a:effectLst/>
                          <a:latin typeface="Times" panose="02020603050405020304" pitchFamily="18" charset="0"/>
                          <a:ea typeface="Times" panose="02020603050405020304" pitchFamily="18" charset="0"/>
                          <a:cs typeface="Times New Roman" panose="02020603050405020304" pitchFamily="18" charset="0"/>
                        </a:rPr>
                        <a:t>720 </a:t>
                      </a:r>
                      <a:r>
                        <a:rPr lang="it-IT" sz="800" b="1" dirty="0">
                          <a:effectLst/>
                          <a:latin typeface="Times" panose="02020603050405020304" pitchFamily="18" charset="0"/>
                          <a:ea typeface="Times" panose="02020603050405020304" pitchFamily="18" charset="0"/>
                          <a:cs typeface="Times New Roman" panose="02020603050405020304" pitchFamily="18" charset="0"/>
                        </a:rPr>
                        <a:t>(25)</a:t>
                      </a:r>
                    </a:p>
                  </a:txBody>
                  <a:tcPr marL="68580" marR="68580" marT="0" marB="0"/>
                </a:tc>
                <a:tc>
                  <a:txBody>
                    <a:bodyPr/>
                    <a:lstStyle/>
                    <a:p>
                      <a:pPr algn="ctr">
                        <a:spcAft>
                          <a:spcPts val="600"/>
                        </a:spcAft>
                      </a:pPr>
                      <a:r>
                        <a:rPr lang="it-IT" sz="1100" b="1" dirty="0">
                          <a:effectLst/>
                        </a:rPr>
                        <a:t>1150 </a:t>
                      </a:r>
                      <a:r>
                        <a:rPr lang="it-IT" sz="800" b="1" dirty="0">
                          <a:effectLst/>
                        </a:rPr>
                        <a:t>(5)</a:t>
                      </a:r>
                      <a:endParaRPr lang="it-IT" sz="8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tc>
                  <a:txBody>
                    <a:bodyPr/>
                    <a:lstStyle/>
                    <a:p>
                      <a:pPr>
                        <a:spcAft>
                          <a:spcPts val="600"/>
                        </a:spcAft>
                      </a:pPr>
                      <a:r>
                        <a:rPr lang="it-IT" sz="1100" b="1" dirty="0">
                          <a:effectLst/>
                        </a:rPr>
                        <a:t>1870</a:t>
                      </a:r>
                      <a:endParaRPr lang="it-IT" sz="1200" b="1" dirty="0">
                        <a:effectLst/>
                        <a:latin typeface="Times" panose="02020603050405020304" pitchFamily="18" charset="0"/>
                        <a:ea typeface="Times"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02542927"/>
                  </a:ext>
                </a:extLst>
              </a:tr>
            </a:tbl>
          </a:graphicData>
        </a:graphic>
      </p:graphicFrame>
      <p:sp>
        <p:nvSpPr>
          <p:cNvPr id="4" name="Rettangolo 3"/>
          <p:cNvSpPr/>
          <p:nvPr/>
        </p:nvSpPr>
        <p:spPr>
          <a:xfrm>
            <a:off x="2209046" y="3768552"/>
            <a:ext cx="3719764" cy="230832"/>
          </a:xfrm>
          <a:prstGeom prst="rect">
            <a:avLst/>
          </a:prstGeom>
        </p:spPr>
        <p:txBody>
          <a:bodyPr wrap="square">
            <a:spAutoFit/>
          </a:bodyPr>
          <a:lstStyle/>
          <a:p>
            <a:pPr algn="just">
              <a:spcAft>
                <a:spcPts val="0"/>
              </a:spcAft>
            </a:pPr>
            <a:r>
              <a:rPr lang="it-IT" sz="900" dirty="0">
                <a:solidFill>
                  <a:srgbClr val="000000"/>
                </a:solidFill>
                <a:latin typeface="Times" panose="02020603050405020304" pitchFamily="18" charset="0"/>
                <a:ea typeface="Times" panose="02020603050405020304" pitchFamily="18" charset="0"/>
                <a:cs typeface="Times New Roman" panose="02020603050405020304" pitchFamily="18" charset="0"/>
              </a:rPr>
              <a:t>( ) tra parentesi gli alloggi senza barriere architettoniche.</a:t>
            </a:r>
            <a:endParaRPr lang="it-IT" sz="9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573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rot="10800000" flipV="1">
            <a:off x="655530" y="611266"/>
            <a:ext cx="11110586"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4. ASSEGNAZIONE DI UNITA’ ABITATIVE NELLO STATO DI FATTO </a:t>
            </a:r>
            <a:r>
              <a:rPr lang="it-IT" dirty="0">
                <a:solidFill>
                  <a:srgbClr val="000000"/>
                </a:solidFill>
                <a:ea typeface="Times" panose="02020603050405020304" pitchFamily="18" charset="0"/>
                <a:cs typeface="Times New Roman" panose="02020603050405020304" pitchFamily="18" charset="0"/>
              </a:rPr>
              <a:t>( art. 10 del Regolamento – </a:t>
            </a:r>
            <a:r>
              <a:rPr lang="it-IT" dirty="0" err="1">
                <a:solidFill>
                  <a:srgbClr val="000000"/>
                </a:solidFill>
                <a:ea typeface="Times" panose="02020603050405020304" pitchFamily="18" charset="0"/>
                <a:cs typeface="Times New Roman" panose="02020603050405020304" pitchFamily="18" charset="0"/>
              </a:rPr>
              <a:t>rif.</a:t>
            </a:r>
            <a:r>
              <a:rPr lang="it-IT" dirty="0">
                <a:solidFill>
                  <a:srgbClr val="000000"/>
                </a:solidFill>
                <a:ea typeface="Times" panose="02020603050405020304" pitchFamily="18" charset="0"/>
                <a:cs typeface="Times New Roman" panose="02020603050405020304" pitchFamily="18" charset="0"/>
              </a:rPr>
              <a:t> tabella b)</a:t>
            </a:r>
            <a:endParaRPr lang="it-IT" dirty="0"/>
          </a:p>
        </p:txBody>
      </p:sp>
      <p:sp>
        <p:nvSpPr>
          <p:cNvPr id="5" name="Rettangolo 4"/>
          <p:cNvSpPr/>
          <p:nvPr/>
        </p:nvSpPr>
        <p:spPr>
          <a:xfrm>
            <a:off x="655530" y="1138157"/>
            <a:ext cx="10379897" cy="2262158"/>
          </a:xfrm>
          <a:prstGeom prst="rect">
            <a:avLst/>
          </a:prstGeom>
        </p:spPr>
        <p:txBody>
          <a:bodyPr wrap="square">
            <a:spAutoFit/>
          </a:bodyPr>
          <a:lstStyle/>
          <a:p>
            <a:pPr algn="just">
              <a:spcAft>
                <a:spcPts val="600"/>
              </a:spcAft>
            </a:pPr>
            <a:r>
              <a:rPr lang="it-IT" sz="1400" dirty="0">
                <a:ea typeface="Times" panose="02020603050405020304" pitchFamily="18" charset="0"/>
                <a:cs typeface="Times New Roman" panose="02020603050405020304" pitchFamily="18" charset="0"/>
              </a:rPr>
              <a:t>E’ possibile assegnare alloggi in carenza manutentiva, i cui lavori di adeguamento devono essere realizzati a spese del soggetto assegnatario per un massimo di € 8.000,00, € IVA inclusa, con decurtazione dal canone di locazione, entro un periodo massimo di 36 mesi.</a:t>
            </a:r>
            <a:endParaRPr lang="it-IT" sz="1400" dirty="0">
              <a:effectLst/>
              <a:ea typeface="Times" panose="02020603050405020304" pitchFamily="18" charset="0"/>
              <a:cs typeface="Times New Roman" panose="02020603050405020304" pitchFamily="18" charset="0"/>
            </a:endParaRPr>
          </a:p>
          <a:p>
            <a:pPr algn="just">
              <a:spcAft>
                <a:spcPts val="600"/>
              </a:spcAft>
            </a:pPr>
            <a:r>
              <a:rPr lang="it-IT" sz="1400" dirty="0">
                <a:cs typeface="Times New Roman" panose="02020603050405020304" pitchFamily="18" charset="0"/>
              </a:rPr>
              <a:t>Al fine di garantire uniformità di impostazione e trattamento, anche per le unità abitative comunali sarà utilizzato l’elenco dei prezzi ufficiale di ALER Milano per quantificare i costi massimi rimborsabili dei lavori di adeguamento.</a:t>
            </a:r>
          </a:p>
          <a:p>
            <a:pPr algn="just">
              <a:spcAft>
                <a:spcPts val="600"/>
              </a:spcAft>
            </a:pPr>
            <a:r>
              <a:rPr lang="it-IT" sz="1400" dirty="0">
                <a:cs typeface="Times New Roman" panose="02020603050405020304" pitchFamily="18" charset="0"/>
              </a:rPr>
              <a:t>Dal 2022 è possibile emanare avvisi riservati per l’assegnazione di soli alloggi in carenza manutentiva a seguito di recenti interventi di modifica in tal senso della L.R. 16/2016 e del R.R. 4/17.</a:t>
            </a:r>
          </a:p>
          <a:p>
            <a:pPr algn="just">
              <a:spcAft>
                <a:spcPts val="600"/>
              </a:spcAft>
            </a:pPr>
            <a:r>
              <a:rPr lang="it-IT" sz="1400" dirty="0">
                <a:cs typeface="Times New Roman" panose="02020603050405020304" pitchFamily="18" charset="0"/>
              </a:rPr>
              <a:t>L’Amministrazione comunale di Milano, in data 26.09.2024, l’Amministrazione comunale di Milano, di concerto con Regione Lombardia (Aler Milano), ha pubblicato, in attuazione del Piano Annuale 2024, l’avviso n.10360, riservato per l’assegnazione di n. 150 alloggi non assegnabili per carenza di manutenzione. Il termine per la presentazione delle domande è fissato al 4 dicembre 2024.</a:t>
            </a:r>
          </a:p>
        </p:txBody>
      </p:sp>
      <p:sp>
        <p:nvSpPr>
          <p:cNvPr id="8" name="Rettangolo 7"/>
          <p:cNvSpPr/>
          <p:nvPr/>
        </p:nvSpPr>
        <p:spPr>
          <a:xfrm>
            <a:off x="655530" y="4008310"/>
            <a:ext cx="11235846"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5.</a:t>
            </a:r>
            <a:r>
              <a:rPr lang="it-IT" b="1" dirty="0">
                <a:solidFill>
                  <a:srgbClr val="000000"/>
                </a:solidFill>
                <a:effectLst/>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ASSEGNAZIONI A FAVORE DI NUCLEI FAMILIARI  IN CONDIZIONI DI INDIGENZA </a:t>
            </a:r>
            <a:r>
              <a:rPr lang="it-IT" dirty="0">
                <a:solidFill>
                  <a:srgbClr val="000000"/>
                </a:solidFill>
                <a:ea typeface="Times" panose="02020603050405020304" pitchFamily="18" charset="0"/>
                <a:cs typeface="Times New Roman" panose="02020603050405020304" pitchFamily="18" charset="0"/>
              </a:rPr>
              <a:t>(art. 13 del Regolamento)</a:t>
            </a:r>
            <a:endParaRPr lang="it-IT" dirty="0"/>
          </a:p>
        </p:txBody>
      </p:sp>
      <p:sp>
        <p:nvSpPr>
          <p:cNvPr id="9" name="Rettangolo 8"/>
          <p:cNvSpPr/>
          <p:nvPr/>
        </p:nvSpPr>
        <p:spPr>
          <a:xfrm>
            <a:off x="655530" y="4535584"/>
            <a:ext cx="10797435" cy="954107"/>
          </a:xfrm>
          <a:prstGeom prst="rect">
            <a:avLst/>
          </a:prstGeom>
        </p:spPr>
        <p:txBody>
          <a:bodyPr wrap="square">
            <a:spAutoFit/>
          </a:bodyPr>
          <a:lstStyle/>
          <a:p>
            <a:pPr algn="just">
              <a:spcAft>
                <a:spcPts val="0"/>
              </a:spcAft>
            </a:pPr>
            <a:r>
              <a:rPr lang="it-IT" sz="1400" dirty="0">
                <a:ea typeface="Times" panose="02020603050405020304" pitchFamily="18" charset="0"/>
                <a:cs typeface="Times New Roman" panose="02020603050405020304" pitchFamily="18" charset="0"/>
              </a:rPr>
              <a:t>Sono considerati nuclei familiari in condizioni di indigenza i </a:t>
            </a:r>
            <a:r>
              <a:rPr lang="it-IT" sz="1400" b="1" dirty="0">
                <a:ea typeface="Times" panose="02020603050405020304" pitchFamily="18" charset="0"/>
                <a:cs typeface="Times New Roman" panose="02020603050405020304" pitchFamily="18" charset="0"/>
              </a:rPr>
              <a:t>nuclei che presentano una condizione economica pari o inferiore a 3.000 euro ISEE.</a:t>
            </a:r>
            <a:r>
              <a:rPr lang="it-IT" sz="1400" dirty="0">
                <a:ea typeface="Times" panose="02020603050405020304" pitchFamily="18" charset="0"/>
                <a:cs typeface="Times New Roman" panose="02020603050405020304" pitchFamily="18" charset="0"/>
              </a:rPr>
              <a:t> </a:t>
            </a:r>
            <a:endParaRPr lang="it-IT" sz="1400" dirty="0">
              <a:effectLst/>
              <a:ea typeface="Times" panose="02020603050405020304" pitchFamily="18" charset="0"/>
              <a:cs typeface="Times New Roman" panose="02020603050405020304" pitchFamily="18" charset="0"/>
            </a:endParaRPr>
          </a:p>
          <a:p>
            <a:pPr algn="just">
              <a:spcAft>
                <a:spcPts val="0"/>
              </a:spcAft>
            </a:pPr>
            <a:r>
              <a:rPr lang="it-IT" sz="1400" dirty="0">
                <a:ea typeface="Times" panose="02020603050405020304" pitchFamily="18" charset="0"/>
                <a:cs typeface="Times New Roman" panose="02020603050405020304" pitchFamily="18" charset="0"/>
              </a:rPr>
              <a:t> </a:t>
            </a:r>
            <a:endParaRPr lang="it-IT" sz="1400" dirty="0">
              <a:effectLst/>
              <a:ea typeface="Times" panose="02020603050405020304" pitchFamily="18" charset="0"/>
              <a:cs typeface="Times New Roman" panose="02020603050405020304" pitchFamily="18" charset="0"/>
            </a:endParaRPr>
          </a:p>
          <a:p>
            <a:pPr algn="just">
              <a:spcAft>
                <a:spcPts val="0"/>
              </a:spcAft>
            </a:pPr>
            <a:r>
              <a:rPr lang="it-IT" sz="1400" dirty="0">
                <a:ea typeface="Times" panose="02020603050405020304" pitchFamily="18" charset="0"/>
                <a:cs typeface="Times New Roman" panose="02020603050405020304" pitchFamily="18" charset="0"/>
              </a:rPr>
              <a:t>Per  l’anno 2025, le unità abitative di proprietà del Comune di Milano e  di ALER Milano da assegnare a tali nuclei sono indicate entro la soglia prevista dalla normativa in vigore, ovvero il </a:t>
            </a:r>
            <a:r>
              <a:rPr lang="it-IT" sz="1400" b="1" dirty="0">
                <a:ea typeface="Times" panose="02020603050405020304" pitchFamily="18" charset="0"/>
                <a:cs typeface="Times New Roman" panose="02020603050405020304" pitchFamily="18" charset="0"/>
              </a:rPr>
              <a:t>20 per cento delle unità annualmente disponibili.</a:t>
            </a:r>
          </a:p>
        </p:txBody>
      </p:sp>
    </p:spTree>
    <p:extLst>
      <p:ext uri="{BB962C8B-B14F-4D97-AF65-F5344CB8AC3E}">
        <p14:creationId xmlns:p14="http://schemas.microsoft.com/office/powerpoint/2010/main" val="2918050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88307" y="815675"/>
            <a:ext cx="10528124" cy="369332"/>
          </a:xfrm>
          <a:prstGeom prst="rect">
            <a:avLst/>
          </a:prstGeom>
        </p:spPr>
        <p:txBody>
          <a:bodyPr wrap="square">
            <a:spAutoFit/>
          </a:bodyPr>
          <a:lstStyle/>
          <a:p>
            <a:r>
              <a:rPr lang="it-IT" b="1" dirty="0">
                <a:solidFill>
                  <a:srgbClr val="000000"/>
                </a:solidFill>
                <a:latin typeface="Times" panose="02020603050405020304" pitchFamily="18" charset="0"/>
                <a:ea typeface="Times" panose="02020603050405020304" pitchFamily="18" charset="0"/>
                <a:cs typeface="Times New Roman" panose="02020603050405020304" pitchFamily="18" charset="0"/>
              </a:rPr>
              <a:t>6</a:t>
            </a:r>
            <a:r>
              <a:rPr lang="it-IT" sz="1400" b="1"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CATEGORIE DIVERSIFICATE PER L’INTEGRAZIONE SOCIALE      </a:t>
            </a:r>
            <a:r>
              <a:rPr lang="it-IT" dirty="0">
                <a:solidFill>
                  <a:srgbClr val="000000"/>
                </a:solidFill>
                <a:ea typeface="Times" panose="02020603050405020304" pitchFamily="18" charset="0"/>
                <a:cs typeface="Times New Roman" panose="02020603050405020304" pitchFamily="18" charset="0"/>
              </a:rPr>
              <a:t>( art. 14 del Regolamento)</a:t>
            </a:r>
            <a:endParaRPr lang="it-IT" dirty="0"/>
          </a:p>
        </p:txBody>
      </p:sp>
      <p:sp>
        <p:nvSpPr>
          <p:cNvPr id="5" name="Rettangolo 4"/>
          <p:cNvSpPr/>
          <p:nvPr/>
        </p:nvSpPr>
        <p:spPr>
          <a:xfrm>
            <a:off x="388307" y="1673364"/>
            <a:ext cx="10997855" cy="3539430"/>
          </a:xfrm>
          <a:prstGeom prst="rect">
            <a:avLst/>
          </a:prstGeom>
        </p:spPr>
        <p:txBody>
          <a:bodyPr wrap="square">
            <a:spAutoFit/>
          </a:bodyPr>
          <a:lstStyle/>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Forze di Polizia Corpo nazionale dei Vigli del fuoco e Forze Armate in servizio sul territorio di Milano:</a:t>
            </a:r>
          </a:p>
          <a:p>
            <a:pPr algn="just"/>
            <a:r>
              <a:rPr lang="it-IT" sz="1400" dirty="0">
                <a:latin typeface="Times" panose="02020603050405020304" pitchFamily="18" charset="0"/>
                <a:cs typeface="Times" panose="02020603050405020304" pitchFamily="18" charset="0"/>
              </a:rPr>
              <a:t>Per quanto attiene invece la quota percentuale delle unità disponibili da destinare ai nuclei familiari appartenenti alle Forze di Polizia, al Corpo Nazionale dei Vigili del Fuoco e alle Forze Armate in servizio sul territorio di Milano per il 2025, l’Amministrazione Comunale propone una disponibilità di alloggi pari al 8% (la percentuale massima prevista dal Regolamento è del 10%).   </a:t>
            </a:r>
          </a:p>
          <a:p>
            <a:pPr algn="just"/>
            <a:r>
              <a:rPr lang="it-IT" sz="1400" dirty="0">
                <a:latin typeface="Times" panose="02020603050405020304" pitchFamily="18" charset="0"/>
                <a:cs typeface="Times" panose="02020603050405020304" pitchFamily="18" charset="0"/>
              </a:rPr>
              <a:t>ALER Milano, per il 2025, propone la percentuale pari al 10 %.</a:t>
            </a:r>
          </a:p>
          <a:p>
            <a:pPr algn="just"/>
            <a:r>
              <a:rPr lang="it-IT" sz="1400" dirty="0">
                <a:solidFill>
                  <a:srgbClr val="FF0000"/>
                </a:solidFill>
                <a:cs typeface="Times New Roman" panose="02020603050405020304" pitchFamily="18" charset="0"/>
              </a:rPr>
              <a:t>    </a:t>
            </a:r>
            <a:endParaRPr lang="it-IT" dirty="0">
              <a:ea typeface="Times"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it-IT" b="1" dirty="0">
                <a:ea typeface="Times" panose="02020603050405020304" pitchFamily="18" charset="0"/>
                <a:cs typeface="Times New Roman" panose="02020603050405020304" pitchFamily="18" charset="0"/>
              </a:rPr>
              <a:t>Altra categoria di particolare e motivata rilevanza sociale:</a:t>
            </a:r>
          </a:p>
          <a:p>
            <a:pPr algn="just"/>
            <a:r>
              <a:rPr lang="it-IT" sz="1400" dirty="0">
                <a:ea typeface="Times" panose="02020603050405020304" pitchFamily="18" charset="0"/>
                <a:cs typeface="Times New Roman" panose="02020603050405020304" pitchFamily="18" charset="0"/>
              </a:rPr>
              <a:t>si conferma la categoria di particolare rilevanza sociale, già approvata con deliberazione di CC. N. 2 del 31.01.2022 di approvazione del piano annuale dell’offerta abitativa 2022: </a:t>
            </a:r>
            <a:r>
              <a:rPr lang="it-IT" sz="1400"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a:t>
            </a:r>
            <a:r>
              <a:rPr lang="it-IT" sz="1400" i="1" dirty="0">
                <a:solidFill>
                  <a:srgbClr val="000000"/>
                </a:solidFill>
                <a:effectLst/>
                <a:latin typeface="Times" panose="02020603050405020304" pitchFamily="18" charset="0"/>
                <a:ea typeface="Times" panose="02020603050405020304" pitchFamily="18" charset="0"/>
                <a:cs typeface="Times New Roman" panose="02020603050405020304" pitchFamily="18" charset="0"/>
              </a:rPr>
              <a:t>Nuclei familiari che non rientrano nelle condizioni familiari previste ai punti 1, 2, 3 dall’Allegato 1 RR 4/2017 (anziani, famiglie di nuova formazione, nuclei familiari di un componente con un eventuale minore o più a carico) e che siano ospitati temporaneamente, da almeno 6 mesi alla data della domanda, presso alloggi AUTE/RST, strutture gestite dal Comune di Milano o presso strutture/alloggi gestiti da enti che operano in collaborazione con il Comune stesso per via di contratti, concessioni, convenzioni o accreditamenti finalizzati alla cura del disagio abitativo, sociale ed economico.”</a:t>
            </a:r>
            <a:endParaRPr lang="it-IT" sz="1400" dirty="0">
              <a:effectLst/>
              <a:latin typeface="Times" panose="02020603050405020304" pitchFamily="18" charset="0"/>
              <a:ea typeface="Times" panose="02020603050405020304" pitchFamily="18" charset="0"/>
              <a:cs typeface="Times New Roman" panose="02020603050405020304" pitchFamily="18" charset="0"/>
            </a:endParaRPr>
          </a:p>
          <a:p>
            <a:pPr lvl="1" algn="just"/>
            <a:endParaRPr lang="it-IT" sz="1400" b="1" dirty="0">
              <a:ea typeface="Times" panose="02020603050405020304" pitchFamily="18" charset="0"/>
              <a:cs typeface="Times New Roman" panose="02020603050405020304" pitchFamily="18" charset="0"/>
            </a:endParaRPr>
          </a:p>
          <a:p>
            <a:pPr algn="just">
              <a:spcAft>
                <a:spcPts val="0"/>
              </a:spcAft>
            </a:pPr>
            <a:endParaRPr lang="it-IT" sz="20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0134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88307" y="212942"/>
            <a:ext cx="11073008" cy="369332"/>
          </a:xfrm>
          <a:prstGeom prst="rect">
            <a:avLst/>
          </a:prstGeom>
        </p:spPr>
        <p:txBody>
          <a:bodyPr wrap="square">
            <a:spAutoFit/>
          </a:bodyPr>
          <a:lstStyle/>
          <a:p>
            <a:r>
              <a:rPr lang="it-IT" b="1" dirty="0">
                <a:solidFill>
                  <a:srgbClr val="000000"/>
                </a:solidFill>
                <a:ea typeface="Times" panose="02020603050405020304" pitchFamily="18" charset="0"/>
                <a:cs typeface="Times New Roman" panose="02020603050405020304" pitchFamily="18" charset="0"/>
              </a:rPr>
              <a:t>7</a:t>
            </a:r>
            <a:r>
              <a:rPr lang="it-IT" b="1" dirty="0">
                <a:solidFill>
                  <a:srgbClr val="000000"/>
                </a:solidFill>
                <a:effectLst/>
                <a:ea typeface="Times" panose="02020603050405020304" pitchFamily="18" charset="0"/>
                <a:cs typeface="Times New Roman" panose="02020603050405020304" pitchFamily="18" charset="0"/>
              </a:rPr>
              <a:t>. </a:t>
            </a:r>
            <a:r>
              <a:rPr lang="it-IT" b="1" dirty="0">
                <a:solidFill>
                  <a:srgbClr val="000000"/>
                </a:solidFill>
                <a:ea typeface="Times" panose="02020603050405020304" pitchFamily="18" charset="0"/>
                <a:cs typeface="Times New Roman" panose="02020603050405020304" pitchFamily="18" charset="0"/>
              </a:rPr>
              <a:t>SERVIZI ABITATIVI TRANSITORI (SAT)</a:t>
            </a:r>
            <a:endParaRPr lang="it-IT" dirty="0"/>
          </a:p>
        </p:txBody>
      </p:sp>
      <p:sp>
        <p:nvSpPr>
          <p:cNvPr id="5" name="Rettangolo 4"/>
          <p:cNvSpPr/>
          <p:nvPr/>
        </p:nvSpPr>
        <p:spPr>
          <a:xfrm>
            <a:off x="388307" y="569748"/>
            <a:ext cx="11311003" cy="6401753"/>
          </a:xfrm>
          <a:prstGeom prst="rect">
            <a:avLst/>
          </a:prstGeom>
        </p:spPr>
        <p:txBody>
          <a:bodyPr wrap="square">
            <a:spAutoFit/>
          </a:bodyPr>
          <a:lstStyle/>
          <a:p>
            <a:pPr algn="just">
              <a:spcAft>
                <a:spcPts val="0"/>
              </a:spcAft>
            </a:pPr>
            <a:endParaRPr lang="it-IT" dirty="0">
              <a:ea typeface="Times" panose="02020603050405020304" pitchFamily="18" charset="0"/>
              <a:cs typeface="Times New Roman" panose="02020603050405020304" pitchFamily="18" charset="0"/>
            </a:endParaRPr>
          </a:p>
          <a:p>
            <a:pPr algn="just">
              <a:spcAft>
                <a:spcPts val="0"/>
              </a:spcAft>
            </a:pPr>
            <a:r>
              <a:rPr lang="it-IT" dirty="0">
                <a:ea typeface="Times" panose="02020603050405020304" pitchFamily="18" charset="0"/>
                <a:cs typeface="Times New Roman" panose="02020603050405020304" pitchFamily="18" charset="0"/>
              </a:rPr>
              <a:t>Riferimenti normativi:</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dirty="0">
                <a:ea typeface="Times" panose="02020603050405020304" pitchFamily="18" charset="0"/>
                <a:cs typeface="Times New Roman" panose="02020603050405020304" pitchFamily="18" charset="0"/>
              </a:rPr>
              <a:t>art. 23, comma 13, della L.R. 16/2016 disciplina regionale dei servizi abitativi;</a:t>
            </a:r>
          </a:p>
          <a:p>
            <a:pPr marL="285750" indent="-285750" algn="just">
              <a:spcAft>
                <a:spcPts val="0"/>
              </a:spcAft>
              <a:buFont typeface="Arial" panose="020B0604020202020204" pitchFamily="34" charset="0"/>
              <a:buChar char="•"/>
            </a:pPr>
            <a:r>
              <a:rPr lang="it-IT" dirty="0">
                <a:ea typeface="Times" panose="02020603050405020304" pitchFamily="18" charset="0"/>
                <a:cs typeface="Times New Roman" panose="02020603050405020304" pitchFamily="18" charset="0"/>
              </a:rPr>
              <a:t>Deliberazione della Giunta Regione Lombardia n. XI/6101 del 14/03/2022.</a:t>
            </a:r>
          </a:p>
          <a:p>
            <a:pPr algn="just">
              <a:spcAft>
                <a:spcPts val="0"/>
              </a:spcAft>
            </a:pPr>
            <a:endParaRPr lang="it-IT" dirty="0">
              <a:ea typeface="Times" panose="02020603050405020304" pitchFamily="18" charset="0"/>
              <a:cs typeface="Times New Roman" panose="02020603050405020304" pitchFamily="18" charset="0"/>
            </a:endParaRPr>
          </a:p>
          <a:p>
            <a:pPr algn="just">
              <a:spcAft>
                <a:spcPts val="0"/>
              </a:spcAft>
            </a:pPr>
            <a:r>
              <a:rPr lang="it-IT" dirty="0">
                <a:ea typeface="Times" panose="02020603050405020304" pitchFamily="18" charset="0"/>
                <a:cs typeface="Times New Roman" panose="02020603050405020304" pitchFamily="18" charset="0"/>
              </a:rPr>
              <a:t>Limite di destinazione dei SAT:</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Limite generale del 10 per cento delle unità abitative SAP complessivamente possedute a titolo di proprietà alla data di entrata in vigore della Legge (luglio 2016).</a:t>
            </a:r>
          </a:p>
          <a:p>
            <a:pPr algn="just">
              <a:spcAft>
                <a:spcPts val="0"/>
              </a:spcAft>
            </a:pPr>
            <a:r>
              <a:rPr lang="it-IT" dirty="0">
                <a:ea typeface="Times" panose="02020603050405020304" pitchFamily="18" charset="0"/>
                <a:cs typeface="Times New Roman" panose="02020603050405020304" pitchFamily="18" charset="0"/>
              </a:rPr>
              <a:t>      In particolare, per il Comune di Milano tale limite è pari al 10 per cento di 26949 unità abitative, e per ALER Milano </a:t>
            </a:r>
          </a:p>
          <a:p>
            <a:pPr algn="just">
              <a:spcAft>
                <a:spcPts val="0"/>
              </a:spcAft>
            </a:pPr>
            <a:r>
              <a:rPr lang="it-IT" dirty="0">
                <a:ea typeface="Times" panose="02020603050405020304" pitchFamily="18" charset="0"/>
                <a:cs typeface="Times New Roman" panose="02020603050405020304" pitchFamily="18" charset="0"/>
              </a:rPr>
              <a:t>      è pari al 10 per cento di 34.117 unità abitative.</a:t>
            </a:r>
          </a:p>
          <a:p>
            <a:pPr algn="just">
              <a:spcAft>
                <a:spcPts val="0"/>
              </a:spcAft>
            </a:pPr>
            <a:endParaRPr lang="it-IT" dirty="0">
              <a:ea typeface="Times" panose="02020603050405020304" pitchFamily="18" charset="0"/>
              <a:cs typeface="Times New Roman" panose="02020603050405020304" pitchFamily="18" charset="0"/>
            </a:endParaRPr>
          </a:p>
          <a:p>
            <a:pPr marL="285750" indent="-285750" algn="just">
              <a:spcAft>
                <a:spcPts val="0"/>
              </a:spcAft>
              <a:buFont typeface="Arial" panose="020B0604020202020204" pitchFamily="34" charset="0"/>
              <a:buChar char="•"/>
            </a:pPr>
            <a:r>
              <a:rPr lang="it-IT" b="1" dirty="0">
                <a:ea typeface="Times" panose="02020603050405020304" pitchFamily="18" charset="0"/>
                <a:cs typeface="Times New Roman" panose="02020603050405020304" pitchFamily="18" charset="0"/>
              </a:rPr>
              <a:t>Limite annuale del 25 per cento delle unità abitative destinate a servizi abitativi pubblici che si rendono disponibili nel corso dell’anno.    </a:t>
            </a:r>
          </a:p>
          <a:p>
            <a:pPr marL="266700" algn="just">
              <a:spcAft>
                <a:spcPts val="0"/>
              </a:spcAft>
            </a:pPr>
            <a:r>
              <a:rPr lang="it-IT" sz="1500" dirty="0">
                <a:ea typeface="Times" panose="02020603050405020304" pitchFamily="18" charset="0"/>
                <a:cs typeface="Times New Roman" panose="02020603050405020304" pitchFamily="18" charset="0"/>
              </a:rPr>
              <a:t>Nel </a:t>
            </a:r>
            <a:r>
              <a:rPr lang="it-IT" sz="1500" b="1" dirty="0">
                <a:ea typeface="Times" panose="02020603050405020304" pitchFamily="18" charset="0"/>
                <a:cs typeface="Times New Roman" panose="02020603050405020304" pitchFamily="18" charset="0"/>
              </a:rPr>
              <a:t>Piano annuale 2025</a:t>
            </a:r>
            <a:r>
              <a:rPr lang="it-IT" sz="1500" dirty="0">
                <a:ea typeface="Times" panose="02020603050405020304" pitchFamily="18" charset="0"/>
                <a:cs typeface="Times New Roman" panose="02020603050405020304" pitchFamily="18" charset="0"/>
              </a:rPr>
              <a:t>, per quanto attiene al </a:t>
            </a:r>
            <a:r>
              <a:rPr lang="it-IT" sz="1500" b="1" dirty="0">
                <a:ea typeface="Times" panose="02020603050405020304" pitchFamily="18" charset="0"/>
                <a:cs typeface="Times New Roman" panose="02020603050405020304" pitchFamily="18" charset="0"/>
              </a:rPr>
              <a:t>Comune di Milano, si indica una percentuale pari al 25 % </a:t>
            </a:r>
            <a:r>
              <a:rPr lang="it-IT" sz="1500" dirty="0">
                <a:ea typeface="Times" panose="02020603050405020304" pitchFamily="18" charset="0"/>
                <a:cs typeface="Times New Roman" panose="02020603050405020304" pitchFamily="18" charset="0"/>
              </a:rPr>
              <a:t>di unità da destinare a servizi abitativi transitori, </a:t>
            </a:r>
            <a:r>
              <a:rPr lang="it-IT" sz="1500" b="1" dirty="0">
                <a:ea typeface="Times" panose="02020603050405020304" pitchFamily="18" charset="0"/>
                <a:cs typeface="Times New Roman" panose="02020603050405020304" pitchFamily="18" charset="0"/>
              </a:rPr>
              <a:t>pari a n. 180 unità </a:t>
            </a:r>
            <a:r>
              <a:rPr lang="it-IT" sz="1500" dirty="0">
                <a:ea typeface="Times" panose="02020603050405020304" pitchFamily="18" charset="0"/>
                <a:cs typeface="Times New Roman" panose="02020603050405020304" pitchFamily="18" charset="0"/>
              </a:rPr>
              <a:t>(720 x 0,25); per quanto attiene, invece, ad </a:t>
            </a:r>
            <a:r>
              <a:rPr lang="it-IT" sz="1500" b="1" dirty="0">
                <a:ea typeface="Times" panose="02020603050405020304" pitchFamily="18" charset="0"/>
                <a:cs typeface="Times New Roman" panose="02020603050405020304" pitchFamily="18" charset="0"/>
              </a:rPr>
              <a:t>ALER Milano</a:t>
            </a:r>
            <a:r>
              <a:rPr lang="it-IT" sz="1500" dirty="0">
                <a:ea typeface="Times" panose="02020603050405020304" pitchFamily="18" charset="0"/>
                <a:cs typeface="Times New Roman" panose="02020603050405020304" pitchFamily="18" charset="0"/>
              </a:rPr>
              <a:t>, ci è stata indicata dalla stessa </a:t>
            </a:r>
            <a:r>
              <a:rPr lang="it-IT" sz="1500" b="1" dirty="0">
                <a:ea typeface="Times" panose="02020603050405020304" pitchFamily="18" charset="0"/>
                <a:cs typeface="Times New Roman" panose="02020603050405020304" pitchFamily="18" charset="0"/>
              </a:rPr>
              <a:t>una percentuale del 4,35%, pari a n. 50 unità </a:t>
            </a:r>
            <a:r>
              <a:rPr lang="it-IT" sz="1500" dirty="0">
                <a:ea typeface="Times" panose="02020603050405020304" pitchFamily="18" charset="0"/>
                <a:cs typeface="Times New Roman" panose="02020603050405020304" pitchFamily="18" charset="0"/>
              </a:rPr>
              <a:t>(1.150 x 0,0435).</a:t>
            </a:r>
            <a:r>
              <a:rPr lang="it-IT" dirty="0">
                <a:ea typeface="Times" panose="02020603050405020304" pitchFamily="18" charset="0"/>
                <a:cs typeface="Times New Roman" panose="02020603050405020304" pitchFamily="18" charset="0"/>
              </a:rPr>
              <a:t> </a:t>
            </a:r>
          </a:p>
          <a:p>
            <a:pPr marL="266700" algn="just">
              <a:spcAft>
                <a:spcPts val="0"/>
              </a:spcAft>
            </a:pPr>
            <a:endParaRPr lang="it-IT" dirty="0">
              <a:ea typeface="Times" panose="02020603050405020304" pitchFamily="18" charset="0"/>
              <a:cs typeface="Times New Roman" panose="02020603050405020304" pitchFamily="18" charset="0"/>
            </a:endParaRPr>
          </a:p>
          <a:p>
            <a:pPr algn="just"/>
            <a:r>
              <a:rPr lang="it-IT" sz="1500" dirty="0">
                <a:latin typeface="Calibri" panose="020F0502020204030204" pitchFamily="34" charset="0"/>
                <a:ea typeface="Times" panose="02020603050405020304" pitchFamily="18" charset="0"/>
                <a:cs typeface="Calibri" panose="020F0502020204030204" pitchFamily="34" charset="0"/>
              </a:rPr>
              <a:t>N.B:</a:t>
            </a:r>
          </a:p>
          <a:p>
            <a:pPr algn="just"/>
            <a:r>
              <a:rPr lang="it-IT" sz="1500" dirty="0">
                <a:latin typeface="Calibri" panose="020F0502020204030204" pitchFamily="34" charset="0"/>
                <a:ea typeface="Times" panose="02020603050405020304" pitchFamily="18" charset="0"/>
                <a:cs typeface="Calibri" panose="020F0502020204030204" pitchFamily="34" charset="0"/>
              </a:rPr>
              <a:t>Le complessive 230 unità destinate a SAT non sono state ricomprese nelle tabelle di cui al precedente capitolo 3.</a:t>
            </a:r>
          </a:p>
          <a:p>
            <a:pPr marL="266700" algn="just">
              <a:spcAft>
                <a:spcPts val="0"/>
              </a:spcAft>
            </a:pPr>
            <a:endParaRPr lang="it-IT" dirty="0">
              <a:ea typeface="Times" panose="02020603050405020304" pitchFamily="18" charset="0"/>
              <a:cs typeface="Times New Roman" panose="02020603050405020304" pitchFamily="18" charset="0"/>
            </a:endParaRPr>
          </a:p>
          <a:p>
            <a:pPr algn="just"/>
            <a:endParaRPr lang="it-IT" sz="2000"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88441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2757</TotalTime>
  <Words>3972</Words>
  <Application>Microsoft Office PowerPoint</Application>
  <PresentationFormat>Widescreen</PresentationFormat>
  <Paragraphs>539</Paragraphs>
  <Slides>18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Arial</vt:lpstr>
      <vt:lpstr>Calibri</vt:lpstr>
      <vt:lpstr>Calibri Light</vt:lpstr>
      <vt:lpstr>Times</vt:lpstr>
      <vt:lpstr>Times New Roman</vt:lpstr>
      <vt:lpstr>Tema di Office</vt:lpstr>
      <vt:lpstr>Direzione Casa Area Assegnazione Alloggi ERP</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Direzione Casa Area Assegnazione Alloggi ERP</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COMUNE DI MILANO</dc:title>
  <dc:creator>Orlando Ausilio</dc:creator>
  <cp:lastModifiedBy>Mauro Valenti</cp:lastModifiedBy>
  <cp:revision>471</cp:revision>
  <cp:lastPrinted>2024-11-27T15:17:47Z</cp:lastPrinted>
  <dcterms:created xsi:type="dcterms:W3CDTF">2022-01-05T11:12:25Z</dcterms:created>
  <dcterms:modified xsi:type="dcterms:W3CDTF">2025-01-15T10:16:12Z</dcterms:modified>
</cp:coreProperties>
</file>