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4055" r:id="rId1"/>
    <p:sldMasterId id="2147484096" r:id="rId2"/>
  </p:sldMasterIdLst>
  <p:notesMasterIdLst>
    <p:notesMasterId r:id="rId19"/>
  </p:notesMasterIdLst>
  <p:handoutMasterIdLst>
    <p:handoutMasterId r:id="rId20"/>
  </p:handoutMasterIdLst>
  <p:sldIdLst>
    <p:sldId id="893" r:id="rId3"/>
    <p:sldId id="867" r:id="rId4"/>
    <p:sldId id="871" r:id="rId5"/>
    <p:sldId id="823" r:id="rId6"/>
    <p:sldId id="889" r:id="rId7"/>
    <p:sldId id="883" r:id="rId8"/>
    <p:sldId id="873" r:id="rId9"/>
    <p:sldId id="888" r:id="rId10"/>
    <p:sldId id="834" r:id="rId11"/>
    <p:sldId id="892" r:id="rId12"/>
    <p:sldId id="891" r:id="rId13"/>
    <p:sldId id="875" r:id="rId14"/>
    <p:sldId id="880" r:id="rId15"/>
    <p:sldId id="860" r:id="rId16"/>
    <p:sldId id="820" r:id="rId17"/>
    <p:sldId id="894" r:id="rId18"/>
  </p:sldIdLst>
  <p:sldSz cx="9144000" cy="5143500" type="screen16x9"/>
  <p:notesSz cx="6797675" cy="9926638"/>
  <p:defaultTextStyle>
    <a:defPPr>
      <a:defRPr lang="it-IT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Simplified Arabic" pitchFamily="18" charset="-78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Simplified Arabic" pitchFamily="18" charset="-78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Simplified Arabic" pitchFamily="18" charset="-78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Simplified Arabic" pitchFamily="18" charset="-78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Simplified Arabic" pitchFamily="18" charset="-78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Simplified Arabic" pitchFamily="18" charset="-78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Simplified Arabic" pitchFamily="18" charset="-78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Simplified Arabic" pitchFamily="18" charset="-78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Simplified Arabic" pitchFamily="18" charset="-7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274A6"/>
    <a:srgbClr val="197DAF"/>
    <a:srgbClr val="2290A6"/>
    <a:srgbClr val="1DABA8"/>
    <a:srgbClr val="1EA0AA"/>
    <a:srgbClr val="28A0AA"/>
    <a:srgbClr val="37A0AA"/>
    <a:srgbClr val="37AAAA"/>
    <a:srgbClr val="37ABAA"/>
    <a:srgbClr val="3778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Stile medio 4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Stile medio 4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44" autoAdjust="0"/>
    <p:restoredTop sz="98698" autoAdjust="0"/>
  </p:normalViewPr>
  <p:slideViewPr>
    <p:cSldViewPr>
      <p:cViewPr varScale="1">
        <p:scale>
          <a:sx n="142" d="100"/>
          <a:sy n="142" d="100"/>
        </p:scale>
        <p:origin x="1014" y="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2046" y="-102"/>
      </p:cViewPr>
      <p:guideLst>
        <p:guide orient="horz" pos="3128"/>
        <p:guide pos="214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Simplified Arabic" pitchFamily="2" charset="-78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2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Simplified Arabic" pitchFamily="2" charset="-78"/>
              </a:defRPr>
            </a:lvl1pPr>
          </a:lstStyle>
          <a:p>
            <a:pPr>
              <a:defRPr/>
            </a:pPr>
            <a:fld id="{901C8DBF-3A62-45D7-BA6D-D62944B46EC4}" type="datetimeFigureOut">
              <a:rPr lang="it-IT"/>
              <a:pPr>
                <a:defRPr/>
              </a:pPr>
              <a:t>15/09/2023</a:t>
            </a:fld>
            <a:endParaRPr lang="it-IT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164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Simplified Arabic" pitchFamily="2" charset="-78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4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Simplified Arabic" pitchFamily="2" charset="-78"/>
              </a:defRPr>
            </a:lvl1pPr>
          </a:lstStyle>
          <a:p>
            <a:pPr>
              <a:defRPr/>
            </a:pPr>
            <a:fld id="{7D6B20A3-A8A6-4AC4-8F3C-CD594CD820F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76363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7" y="2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5" y="4714877"/>
            <a:ext cx="498475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7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83E9619A-0915-403C-870D-83F4D65DFCB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32822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56" indent="-172856">
              <a:buFont typeface="Arial" panose="020B0604020202020204" pitchFamily="34" charset="0"/>
              <a:buChar char="•"/>
            </a:pPr>
            <a:endParaRPr lang="it-IT" baseline="0" noProof="0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51277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4" tIns="45717" rIns="91434" bIns="45717" anchor="b"/>
          <a:lstStyle>
            <a:lvl1pPr>
              <a:defRPr>
                <a:solidFill>
                  <a:srgbClr val="000000"/>
                </a:solidFill>
                <a:latin typeface="Simplified Arabic" pitchFamily="18" charset="-78"/>
              </a:defRPr>
            </a:lvl1pPr>
            <a:lvl2pPr marL="742950" indent="-285750">
              <a:defRPr>
                <a:solidFill>
                  <a:srgbClr val="000000"/>
                </a:solidFill>
                <a:latin typeface="Simplified Arabic" pitchFamily="18" charset="-78"/>
              </a:defRPr>
            </a:lvl2pPr>
            <a:lvl3pPr marL="11430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3pPr>
            <a:lvl4pPr marL="16002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4pPr>
            <a:lvl5pPr marL="20574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9pPr>
          </a:lstStyle>
          <a:p>
            <a:pPr algn="r"/>
            <a:fld id="{B009B1D2-2E7F-4173-AE32-B7D5B3ED85CD}" type="slidenum">
              <a:rPr lang="it-IT" sz="1200">
                <a:solidFill>
                  <a:schemeClr val="tx1"/>
                </a:solidFill>
                <a:latin typeface="Times New Roman" pitchFamily="18" charset="0"/>
              </a:rPr>
              <a:pPr algn="r"/>
              <a:t>2</a:t>
            </a:fld>
            <a:endParaRPr lang="it-IT" sz="12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7814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56" indent="-172856">
              <a:buFont typeface="Arial" panose="020B0604020202020204" pitchFamily="34" charset="0"/>
              <a:buChar char="•"/>
            </a:pPr>
            <a:endParaRPr lang="it-IT" baseline="0" noProof="0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51277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4" tIns="45717" rIns="91434" bIns="45717" anchor="b"/>
          <a:lstStyle>
            <a:lvl1pPr>
              <a:defRPr>
                <a:solidFill>
                  <a:srgbClr val="000000"/>
                </a:solidFill>
                <a:latin typeface="Simplified Arabic" pitchFamily="18" charset="-78"/>
              </a:defRPr>
            </a:lvl1pPr>
            <a:lvl2pPr marL="742950" indent="-285750">
              <a:defRPr>
                <a:solidFill>
                  <a:srgbClr val="000000"/>
                </a:solidFill>
                <a:latin typeface="Simplified Arabic" pitchFamily="18" charset="-78"/>
              </a:defRPr>
            </a:lvl2pPr>
            <a:lvl3pPr marL="11430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3pPr>
            <a:lvl4pPr marL="16002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4pPr>
            <a:lvl5pPr marL="20574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9pPr>
          </a:lstStyle>
          <a:p>
            <a:pPr algn="r"/>
            <a:fld id="{B009B1D2-2E7F-4173-AE32-B7D5B3ED85CD}" type="slidenum">
              <a:rPr lang="it-IT" sz="1200">
                <a:solidFill>
                  <a:schemeClr val="tx1"/>
                </a:solidFill>
                <a:latin typeface="Times New Roman" pitchFamily="18" charset="0"/>
              </a:rPr>
              <a:pPr algn="r"/>
              <a:t>11</a:t>
            </a:fld>
            <a:endParaRPr lang="it-IT" sz="12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5649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56" indent="-172856">
              <a:buFont typeface="Arial" panose="020B0604020202020204" pitchFamily="34" charset="0"/>
              <a:buChar char="•"/>
            </a:pPr>
            <a:endParaRPr lang="it-IT" baseline="0" noProof="0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51277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4" tIns="45717" rIns="91434" bIns="45717" anchor="b"/>
          <a:lstStyle>
            <a:lvl1pPr>
              <a:defRPr>
                <a:solidFill>
                  <a:srgbClr val="000000"/>
                </a:solidFill>
                <a:latin typeface="Simplified Arabic" pitchFamily="18" charset="-78"/>
              </a:defRPr>
            </a:lvl1pPr>
            <a:lvl2pPr marL="742950" indent="-285750">
              <a:defRPr>
                <a:solidFill>
                  <a:srgbClr val="000000"/>
                </a:solidFill>
                <a:latin typeface="Simplified Arabic" pitchFamily="18" charset="-78"/>
              </a:defRPr>
            </a:lvl2pPr>
            <a:lvl3pPr marL="11430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3pPr>
            <a:lvl4pPr marL="16002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4pPr>
            <a:lvl5pPr marL="20574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9pPr>
          </a:lstStyle>
          <a:p>
            <a:pPr algn="r"/>
            <a:fld id="{B009B1D2-2E7F-4173-AE32-B7D5B3ED85CD}" type="slidenum">
              <a:rPr lang="it-IT" sz="1200">
                <a:solidFill>
                  <a:schemeClr val="tx1"/>
                </a:solidFill>
                <a:latin typeface="Times New Roman" pitchFamily="18" charset="0"/>
              </a:rPr>
              <a:pPr algn="r"/>
              <a:t>12</a:t>
            </a:fld>
            <a:endParaRPr lang="it-IT" sz="12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2919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56" indent="-172856">
              <a:buFont typeface="Arial" panose="020B0604020202020204" pitchFamily="34" charset="0"/>
              <a:buChar char="•"/>
            </a:pPr>
            <a:endParaRPr lang="it-IT" baseline="0" noProof="0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51277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4" tIns="45717" rIns="91434" bIns="45717" anchor="b"/>
          <a:lstStyle>
            <a:lvl1pPr>
              <a:defRPr>
                <a:solidFill>
                  <a:srgbClr val="000000"/>
                </a:solidFill>
                <a:latin typeface="Simplified Arabic" pitchFamily="18" charset="-78"/>
              </a:defRPr>
            </a:lvl1pPr>
            <a:lvl2pPr marL="742950" indent="-285750">
              <a:defRPr>
                <a:solidFill>
                  <a:srgbClr val="000000"/>
                </a:solidFill>
                <a:latin typeface="Simplified Arabic" pitchFamily="18" charset="-78"/>
              </a:defRPr>
            </a:lvl2pPr>
            <a:lvl3pPr marL="11430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3pPr>
            <a:lvl4pPr marL="16002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4pPr>
            <a:lvl5pPr marL="20574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9pPr>
          </a:lstStyle>
          <a:p>
            <a:pPr algn="r"/>
            <a:fld id="{B009B1D2-2E7F-4173-AE32-B7D5B3ED85CD}" type="slidenum">
              <a:rPr lang="it-IT" sz="1200">
                <a:solidFill>
                  <a:schemeClr val="tx1"/>
                </a:solidFill>
                <a:latin typeface="Times New Roman" pitchFamily="18" charset="0"/>
              </a:rPr>
              <a:pPr algn="r"/>
              <a:t>13</a:t>
            </a:fld>
            <a:endParaRPr lang="it-IT" sz="12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6119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noProof="0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51277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4" tIns="45717" rIns="91434" bIns="45717" anchor="b"/>
          <a:lstStyle>
            <a:lvl1pPr>
              <a:defRPr>
                <a:solidFill>
                  <a:srgbClr val="000000"/>
                </a:solidFill>
                <a:latin typeface="Simplified Arabic" pitchFamily="18" charset="-78"/>
              </a:defRPr>
            </a:lvl1pPr>
            <a:lvl2pPr marL="742950" indent="-285750">
              <a:defRPr>
                <a:solidFill>
                  <a:srgbClr val="000000"/>
                </a:solidFill>
                <a:latin typeface="Simplified Arabic" pitchFamily="18" charset="-78"/>
              </a:defRPr>
            </a:lvl2pPr>
            <a:lvl3pPr marL="11430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3pPr>
            <a:lvl4pPr marL="16002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4pPr>
            <a:lvl5pPr marL="20574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9pPr>
          </a:lstStyle>
          <a:p>
            <a:pPr algn="r"/>
            <a:fld id="{B009B1D2-2E7F-4173-AE32-B7D5B3ED85CD}" type="slidenum">
              <a:rPr lang="it-IT" sz="1200">
                <a:solidFill>
                  <a:schemeClr val="tx1"/>
                </a:solidFill>
                <a:latin typeface="Times New Roman" pitchFamily="18" charset="0"/>
              </a:rPr>
              <a:pPr algn="r"/>
              <a:t>14</a:t>
            </a:fld>
            <a:endParaRPr lang="it-IT" sz="12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163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51277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4" tIns="45717" rIns="91434" bIns="45717" anchor="b"/>
          <a:lstStyle>
            <a:lvl1pPr>
              <a:defRPr>
                <a:solidFill>
                  <a:srgbClr val="000000"/>
                </a:solidFill>
                <a:latin typeface="Simplified Arabic" pitchFamily="18" charset="-78"/>
              </a:defRPr>
            </a:lvl1pPr>
            <a:lvl2pPr marL="742950" indent="-285750">
              <a:defRPr>
                <a:solidFill>
                  <a:srgbClr val="000000"/>
                </a:solidFill>
                <a:latin typeface="Simplified Arabic" pitchFamily="18" charset="-78"/>
              </a:defRPr>
            </a:lvl2pPr>
            <a:lvl3pPr marL="11430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3pPr>
            <a:lvl4pPr marL="16002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4pPr>
            <a:lvl5pPr marL="20574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9pPr>
          </a:lstStyle>
          <a:p>
            <a:pPr algn="r"/>
            <a:fld id="{B009B1D2-2E7F-4173-AE32-B7D5B3ED85CD}" type="slidenum">
              <a:rPr lang="it-IT" sz="1200">
                <a:solidFill>
                  <a:schemeClr val="tx1"/>
                </a:solidFill>
                <a:latin typeface="Times New Roman" pitchFamily="18" charset="0"/>
              </a:rPr>
              <a:pPr algn="r"/>
              <a:t>15</a:t>
            </a:fld>
            <a:endParaRPr lang="it-IT" sz="12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56" indent="-172856">
              <a:buFont typeface="Arial" panose="020B0604020202020204" pitchFamily="34" charset="0"/>
              <a:buChar char="•"/>
            </a:pPr>
            <a:endParaRPr lang="it-IT" baseline="0" noProof="0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51277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4" tIns="45717" rIns="91434" bIns="45717" anchor="b"/>
          <a:lstStyle>
            <a:lvl1pPr>
              <a:defRPr>
                <a:solidFill>
                  <a:srgbClr val="000000"/>
                </a:solidFill>
                <a:latin typeface="Simplified Arabic" pitchFamily="18" charset="-78"/>
              </a:defRPr>
            </a:lvl1pPr>
            <a:lvl2pPr marL="742950" indent="-285750">
              <a:defRPr>
                <a:solidFill>
                  <a:srgbClr val="000000"/>
                </a:solidFill>
                <a:latin typeface="Simplified Arabic" pitchFamily="18" charset="-78"/>
              </a:defRPr>
            </a:lvl2pPr>
            <a:lvl3pPr marL="11430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3pPr>
            <a:lvl4pPr marL="16002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4pPr>
            <a:lvl5pPr marL="20574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9pPr>
          </a:lstStyle>
          <a:p>
            <a:pPr algn="r"/>
            <a:fld id="{B009B1D2-2E7F-4173-AE32-B7D5B3ED85CD}" type="slidenum">
              <a:rPr lang="it-IT" sz="1200">
                <a:solidFill>
                  <a:schemeClr val="tx1"/>
                </a:solidFill>
                <a:latin typeface="Times New Roman" pitchFamily="18" charset="0"/>
              </a:rPr>
              <a:pPr algn="r"/>
              <a:t>3</a:t>
            </a:fld>
            <a:endParaRPr lang="it-IT" sz="12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785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56" indent="-172856">
              <a:buFont typeface="Arial" panose="020B0604020202020204" pitchFamily="34" charset="0"/>
              <a:buChar char="•"/>
            </a:pPr>
            <a:endParaRPr lang="it-IT" baseline="0" noProof="0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51277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4" tIns="45717" rIns="91434" bIns="45717" anchor="b"/>
          <a:lstStyle>
            <a:lvl1pPr>
              <a:defRPr>
                <a:solidFill>
                  <a:srgbClr val="000000"/>
                </a:solidFill>
                <a:latin typeface="Simplified Arabic" pitchFamily="18" charset="-78"/>
              </a:defRPr>
            </a:lvl1pPr>
            <a:lvl2pPr marL="742950" indent="-285750">
              <a:defRPr>
                <a:solidFill>
                  <a:srgbClr val="000000"/>
                </a:solidFill>
                <a:latin typeface="Simplified Arabic" pitchFamily="18" charset="-78"/>
              </a:defRPr>
            </a:lvl2pPr>
            <a:lvl3pPr marL="11430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3pPr>
            <a:lvl4pPr marL="16002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4pPr>
            <a:lvl5pPr marL="20574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9pPr>
          </a:lstStyle>
          <a:p>
            <a:pPr algn="r"/>
            <a:fld id="{B009B1D2-2E7F-4173-AE32-B7D5B3ED85CD}" type="slidenum">
              <a:rPr lang="it-IT" sz="1200">
                <a:solidFill>
                  <a:schemeClr val="tx1"/>
                </a:solidFill>
                <a:latin typeface="Times New Roman" pitchFamily="18" charset="0"/>
              </a:rPr>
              <a:pPr algn="r"/>
              <a:t>4</a:t>
            </a:fld>
            <a:endParaRPr lang="it-IT" sz="12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56" indent="-172856">
              <a:buFont typeface="Arial" panose="020B0604020202020204" pitchFamily="34" charset="0"/>
              <a:buChar char="•"/>
            </a:pPr>
            <a:endParaRPr lang="it-IT" baseline="0" noProof="0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51277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4" tIns="45717" rIns="91434" bIns="45717" anchor="b"/>
          <a:lstStyle>
            <a:lvl1pPr>
              <a:defRPr>
                <a:solidFill>
                  <a:srgbClr val="000000"/>
                </a:solidFill>
                <a:latin typeface="Simplified Arabic" pitchFamily="18" charset="-78"/>
              </a:defRPr>
            </a:lvl1pPr>
            <a:lvl2pPr marL="742950" indent="-285750">
              <a:defRPr>
                <a:solidFill>
                  <a:srgbClr val="000000"/>
                </a:solidFill>
                <a:latin typeface="Simplified Arabic" pitchFamily="18" charset="-78"/>
              </a:defRPr>
            </a:lvl2pPr>
            <a:lvl3pPr marL="11430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3pPr>
            <a:lvl4pPr marL="16002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4pPr>
            <a:lvl5pPr marL="20574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9pPr>
          </a:lstStyle>
          <a:p>
            <a:pPr algn="r"/>
            <a:fld id="{B009B1D2-2E7F-4173-AE32-B7D5B3ED85CD}" type="slidenum">
              <a:rPr lang="it-IT" sz="1200">
                <a:solidFill>
                  <a:schemeClr val="tx1"/>
                </a:solidFill>
                <a:latin typeface="Times New Roman" pitchFamily="18" charset="0"/>
              </a:rPr>
              <a:pPr algn="r"/>
              <a:t>5</a:t>
            </a:fld>
            <a:endParaRPr lang="it-IT" sz="12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1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56" indent="-172856">
              <a:buFont typeface="Arial" panose="020B0604020202020204" pitchFamily="34" charset="0"/>
              <a:buChar char="•"/>
            </a:pPr>
            <a:endParaRPr lang="it-IT" baseline="0" noProof="0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51277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4" tIns="45717" rIns="91434" bIns="45717" anchor="b"/>
          <a:lstStyle>
            <a:lvl1pPr>
              <a:defRPr>
                <a:solidFill>
                  <a:srgbClr val="000000"/>
                </a:solidFill>
                <a:latin typeface="Simplified Arabic" pitchFamily="18" charset="-78"/>
              </a:defRPr>
            </a:lvl1pPr>
            <a:lvl2pPr marL="742950" indent="-285750">
              <a:defRPr>
                <a:solidFill>
                  <a:srgbClr val="000000"/>
                </a:solidFill>
                <a:latin typeface="Simplified Arabic" pitchFamily="18" charset="-78"/>
              </a:defRPr>
            </a:lvl2pPr>
            <a:lvl3pPr marL="11430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3pPr>
            <a:lvl4pPr marL="16002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4pPr>
            <a:lvl5pPr marL="20574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9pPr>
          </a:lstStyle>
          <a:p>
            <a:pPr algn="r"/>
            <a:fld id="{B009B1D2-2E7F-4173-AE32-B7D5B3ED85CD}" type="slidenum">
              <a:rPr lang="it-IT" sz="1200">
                <a:solidFill>
                  <a:schemeClr val="tx1"/>
                </a:solidFill>
                <a:latin typeface="Times New Roman" pitchFamily="18" charset="0"/>
              </a:rPr>
              <a:pPr algn="r"/>
              <a:t>6</a:t>
            </a:fld>
            <a:endParaRPr lang="it-IT" sz="12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366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56" indent="-172856">
              <a:buFont typeface="Arial" panose="020B0604020202020204" pitchFamily="34" charset="0"/>
              <a:buChar char="•"/>
            </a:pPr>
            <a:endParaRPr lang="it-IT" baseline="0" noProof="0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51277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4" tIns="45717" rIns="91434" bIns="45717" anchor="b"/>
          <a:lstStyle>
            <a:lvl1pPr>
              <a:defRPr>
                <a:solidFill>
                  <a:srgbClr val="000000"/>
                </a:solidFill>
                <a:latin typeface="Simplified Arabic" pitchFamily="18" charset="-78"/>
              </a:defRPr>
            </a:lvl1pPr>
            <a:lvl2pPr marL="742950" indent="-285750">
              <a:defRPr>
                <a:solidFill>
                  <a:srgbClr val="000000"/>
                </a:solidFill>
                <a:latin typeface="Simplified Arabic" pitchFamily="18" charset="-78"/>
              </a:defRPr>
            </a:lvl2pPr>
            <a:lvl3pPr marL="11430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3pPr>
            <a:lvl4pPr marL="16002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4pPr>
            <a:lvl5pPr marL="20574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9pPr>
          </a:lstStyle>
          <a:p>
            <a:pPr algn="r"/>
            <a:fld id="{B009B1D2-2E7F-4173-AE32-B7D5B3ED85CD}" type="slidenum">
              <a:rPr lang="it-IT" sz="1200">
                <a:solidFill>
                  <a:schemeClr val="tx1"/>
                </a:solidFill>
                <a:latin typeface="Times New Roman" pitchFamily="18" charset="0"/>
              </a:rPr>
              <a:pPr algn="r"/>
              <a:t>7</a:t>
            </a:fld>
            <a:endParaRPr lang="it-IT" sz="12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0929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56" indent="-172856">
              <a:buFont typeface="Arial" panose="020B0604020202020204" pitchFamily="34" charset="0"/>
              <a:buChar char="•"/>
            </a:pPr>
            <a:endParaRPr lang="it-IT" baseline="0" noProof="0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51277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4" tIns="45717" rIns="91434" bIns="45717" anchor="b"/>
          <a:lstStyle>
            <a:lvl1pPr>
              <a:defRPr>
                <a:solidFill>
                  <a:srgbClr val="000000"/>
                </a:solidFill>
                <a:latin typeface="Simplified Arabic" pitchFamily="18" charset="-78"/>
              </a:defRPr>
            </a:lvl1pPr>
            <a:lvl2pPr marL="742950" indent="-285750">
              <a:defRPr>
                <a:solidFill>
                  <a:srgbClr val="000000"/>
                </a:solidFill>
                <a:latin typeface="Simplified Arabic" pitchFamily="18" charset="-78"/>
              </a:defRPr>
            </a:lvl2pPr>
            <a:lvl3pPr marL="11430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3pPr>
            <a:lvl4pPr marL="16002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4pPr>
            <a:lvl5pPr marL="20574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9pPr>
          </a:lstStyle>
          <a:p>
            <a:pPr algn="r"/>
            <a:fld id="{B009B1D2-2E7F-4173-AE32-B7D5B3ED85CD}" type="slidenum">
              <a:rPr lang="it-IT" sz="1200">
                <a:solidFill>
                  <a:schemeClr val="tx1"/>
                </a:solidFill>
                <a:latin typeface="Times New Roman" pitchFamily="18" charset="0"/>
              </a:rPr>
              <a:pPr algn="r"/>
              <a:t>8</a:t>
            </a:fld>
            <a:endParaRPr lang="it-IT" sz="12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044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56" indent="-172856">
              <a:buFont typeface="Arial" panose="020B0604020202020204" pitchFamily="34" charset="0"/>
              <a:buChar char="•"/>
            </a:pPr>
            <a:endParaRPr lang="it-IT" baseline="0" noProof="0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51277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4" tIns="45717" rIns="91434" bIns="45717" anchor="b"/>
          <a:lstStyle>
            <a:lvl1pPr>
              <a:defRPr>
                <a:solidFill>
                  <a:srgbClr val="000000"/>
                </a:solidFill>
                <a:latin typeface="Simplified Arabic" pitchFamily="18" charset="-78"/>
              </a:defRPr>
            </a:lvl1pPr>
            <a:lvl2pPr marL="742950" indent="-285750">
              <a:defRPr>
                <a:solidFill>
                  <a:srgbClr val="000000"/>
                </a:solidFill>
                <a:latin typeface="Simplified Arabic" pitchFamily="18" charset="-78"/>
              </a:defRPr>
            </a:lvl2pPr>
            <a:lvl3pPr marL="11430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3pPr>
            <a:lvl4pPr marL="16002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4pPr>
            <a:lvl5pPr marL="20574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9pPr>
          </a:lstStyle>
          <a:p>
            <a:pPr algn="r"/>
            <a:fld id="{B009B1D2-2E7F-4173-AE32-B7D5B3ED85CD}" type="slidenum">
              <a:rPr lang="it-IT" sz="1200">
                <a:solidFill>
                  <a:schemeClr val="tx1"/>
                </a:solidFill>
                <a:latin typeface="Times New Roman" pitchFamily="18" charset="0"/>
              </a:rPr>
              <a:pPr algn="r"/>
              <a:t>9</a:t>
            </a:fld>
            <a:endParaRPr lang="it-IT" sz="12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56" indent="-172856">
              <a:buFont typeface="Arial" panose="020B0604020202020204" pitchFamily="34" charset="0"/>
              <a:buChar char="•"/>
            </a:pPr>
            <a:endParaRPr lang="it-IT" baseline="0" noProof="0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3851277" y="942975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4" tIns="45717" rIns="91434" bIns="45717" anchor="b"/>
          <a:lstStyle>
            <a:lvl1pPr>
              <a:defRPr>
                <a:solidFill>
                  <a:srgbClr val="000000"/>
                </a:solidFill>
                <a:latin typeface="Simplified Arabic" pitchFamily="18" charset="-78"/>
              </a:defRPr>
            </a:lvl1pPr>
            <a:lvl2pPr marL="742950" indent="-285750">
              <a:defRPr>
                <a:solidFill>
                  <a:srgbClr val="000000"/>
                </a:solidFill>
                <a:latin typeface="Simplified Arabic" pitchFamily="18" charset="-78"/>
              </a:defRPr>
            </a:lvl2pPr>
            <a:lvl3pPr marL="11430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3pPr>
            <a:lvl4pPr marL="16002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4pPr>
            <a:lvl5pPr marL="2057400" indent="-228600">
              <a:defRPr>
                <a:solidFill>
                  <a:srgbClr val="000000"/>
                </a:solidFill>
                <a:latin typeface="Simplified Arabic" pitchFamily="18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Simplified Arabic" pitchFamily="18" charset="-78"/>
              </a:defRPr>
            </a:lvl9pPr>
          </a:lstStyle>
          <a:p>
            <a:pPr algn="r"/>
            <a:fld id="{B009B1D2-2E7F-4173-AE32-B7D5B3ED85CD}" type="slidenum">
              <a:rPr lang="it-IT" sz="1200">
                <a:solidFill>
                  <a:schemeClr val="tx1"/>
                </a:solidFill>
                <a:latin typeface="Times New Roman" pitchFamily="18" charset="0"/>
              </a:rPr>
              <a:pPr algn="r"/>
              <a:t>10</a:t>
            </a:fld>
            <a:endParaRPr lang="it-IT" sz="12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09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AE55E-B52E-4F53-AEB6-BC09EE7A79BA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0D7719-F4CF-4F6E-8FB2-6A28B5126A34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548639"/>
            <a:ext cx="4829287" cy="367104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ECCC0-C23C-48E2-9B52-D3CA43E1ECF1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1815738"/>
            <a:ext cx="6858000" cy="2540725"/>
          </a:xfrm>
          <a:prstGeom prst="rect">
            <a:avLst/>
          </a:prstGeom>
        </p:spPr>
        <p:txBody>
          <a:bodyPr/>
          <a:lstStyle>
            <a:lvl1pPr marL="0" indent="0" algn="just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628650" y="841773"/>
            <a:ext cx="7886700" cy="57554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46553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412262"/>
          </a:xfrm>
          <a:prstGeom prst="rect">
            <a:avLst/>
          </a:prstGeom>
        </p:spPr>
        <p:txBody>
          <a:bodyPr anchor="b"/>
          <a:lstStyle>
            <a:lvl1pPr algn="ctr">
              <a:defRPr sz="27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2"/>
          </p:nvPr>
        </p:nvSpPr>
        <p:spPr>
          <a:xfrm>
            <a:off x="1143001" y="1534377"/>
            <a:ext cx="3402806" cy="2539603"/>
          </a:xfrm>
          <a:prstGeom prst="rect">
            <a:avLst/>
          </a:prstGeom>
        </p:spPr>
        <p:txBody>
          <a:bodyPr/>
          <a:lstStyle>
            <a:lvl1pPr marL="171450" indent="-171450">
              <a:buSzPct val="70000"/>
              <a:buFont typeface="Wingdings" panose="05000000000000000000" pitchFamily="2" charset="2"/>
              <a:buChar char="Ø"/>
              <a:defRPr/>
            </a:lvl1pPr>
            <a:lvl2pPr marL="514350" indent="-171450">
              <a:buSzPct val="70000"/>
              <a:buFont typeface="Wingdings" panose="05000000000000000000" pitchFamily="2" charset="2"/>
              <a:buChar char="Ø"/>
              <a:defRPr/>
            </a:lvl2pPr>
            <a:lvl3pPr marL="857250" indent="-171450">
              <a:buSzPct val="70000"/>
              <a:buFont typeface="Wingdings" panose="05000000000000000000" pitchFamily="2" charset="2"/>
              <a:buChar char="Ø"/>
              <a:defRPr/>
            </a:lvl3pPr>
            <a:lvl4pPr marL="1200150" indent="-171450">
              <a:buSzPct val="70000"/>
              <a:buFont typeface="Wingdings" panose="05000000000000000000" pitchFamily="2" charset="2"/>
              <a:buChar char="Ø"/>
              <a:defRPr/>
            </a:lvl4pPr>
            <a:lvl5pPr marL="1543050" indent="-171450">
              <a:buSzPct val="70000"/>
              <a:buFont typeface="Wingdings" panose="05000000000000000000" pitchFamily="2" charset="2"/>
              <a:buChar char="Ø"/>
              <a:defRPr/>
            </a:lvl5pPr>
          </a:lstStyle>
          <a:p>
            <a:pPr lvl="0"/>
            <a:r>
              <a:rPr lang="it-IT" dirty="0" smtClean="0"/>
              <a:t>Modifica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immagine 3"/>
          <p:cNvSpPr>
            <a:spLocks noGrp="1"/>
          </p:cNvSpPr>
          <p:nvPr>
            <p:ph type="pic" sz="quarter" idx="13"/>
          </p:nvPr>
        </p:nvSpPr>
        <p:spPr>
          <a:xfrm>
            <a:off x="4617244" y="1534716"/>
            <a:ext cx="3383756" cy="2539603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931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" y="0"/>
            <a:ext cx="9142150" cy="5144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814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FAD682-F3DB-48BF-BF11-D3DE92A22CCF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E0CD7E-66B8-4AE6-B5CD-6D5167E674EB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1E0167-EF3B-4D5D-BBD5-986F90CA3C32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F8D19D-772E-4865-A8B9-C75761F6E7AE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ECA389-7D2A-4CF4-B470-857B23D1AD67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A8BCB-C273-488D-B770-D8C28A6D15FB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DC26CE-BB3F-45B8-A99C-5BFE2FD04F2D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4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07183E-CE91-45F2-ADD2-2F515112A9A4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F0ECA389-7D2A-4CF4-B470-857B23D1AD67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6" r:id="rId1"/>
    <p:sldLayoutId id="2147484057" r:id="rId2"/>
    <p:sldLayoutId id="2147484058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4" r:id="rId9"/>
    <p:sldLayoutId id="2147484065" r:id="rId10"/>
    <p:sldLayoutId id="2147484066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5143500"/>
          </a:xfrm>
          <a:prstGeom prst="rect">
            <a:avLst/>
          </a:prstGeom>
        </p:spPr>
      </p:pic>
      <p:sp>
        <p:nvSpPr>
          <p:cNvPr id="3" name="CasellaDiTesto 2"/>
          <p:cNvSpPr txBox="1"/>
          <p:nvPr userDrawn="1"/>
        </p:nvSpPr>
        <p:spPr>
          <a:xfrm>
            <a:off x="2818311" y="4761512"/>
            <a:ext cx="35073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900" dirty="0" smtClean="0">
                <a:solidFill>
                  <a:schemeClr val="bg1"/>
                </a:solidFill>
                <a:latin typeface="+mj-lt"/>
              </a:rPr>
              <a:t>28 GIUGNO</a:t>
            </a:r>
            <a:r>
              <a:rPr lang="it-IT" sz="900" baseline="0" dirty="0" smtClean="0">
                <a:solidFill>
                  <a:schemeClr val="bg1"/>
                </a:solidFill>
                <a:latin typeface="+mj-lt"/>
              </a:rPr>
              <a:t> 2023 – ECONOMIE REGIONALI</a:t>
            </a:r>
            <a:endParaRPr lang="it-IT" sz="9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65428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7" r:id="rId1"/>
    <p:sldLayoutId id="2147484098" r:id="rId2"/>
    <p:sldLayoutId id="2147484099" r:id="rId3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2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emf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emf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2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emf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28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emf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emf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emf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1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emf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1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emf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emf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1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emf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emf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Line 8"/>
          <p:cNvSpPr>
            <a:spLocks noChangeShapeType="1"/>
          </p:cNvSpPr>
          <p:nvPr/>
        </p:nvSpPr>
        <p:spPr bwMode="auto">
          <a:xfrm>
            <a:off x="953599" y="2679762"/>
            <a:ext cx="7614845" cy="0"/>
          </a:xfrm>
          <a:prstGeom prst="line">
            <a:avLst/>
          </a:prstGeom>
          <a:noFill/>
          <a:ln w="38100">
            <a:solidFill>
              <a:srgbClr val="2274A6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it-IT" dirty="0">
              <a:ln>
                <a:solidFill>
                  <a:srgbClr val="2274A6"/>
                </a:solidFill>
              </a:ln>
            </a:endParaRPr>
          </a:p>
        </p:txBody>
      </p:sp>
      <p:pic>
        <p:nvPicPr>
          <p:cNvPr id="10" name="Picture 3">
            <a:extLst>
              <a:ext uri="{FF2B5EF4-FFF2-40B4-BE49-F238E27FC236}">
                <a16:creationId xmlns:a16="http://schemas.microsoft.com/office/drawing/2014/main" id="{A8D135CB-FEE4-44B5-8984-2CEF7F0C1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3508" y="462254"/>
            <a:ext cx="2422957" cy="459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67544" y="1977628"/>
            <a:ext cx="5831681" cy="594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it-IT" sz="3000" dirty="0">
                <a:solidFill>
                  <a:srgbClr val="2274A6"/>
                </a:solidFill>
                <a:latin typeface="Arial" charset="0"/>
              </a:rPr>
              <a:t>L’economia della Lombardia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-1548680" y="2755730"/>
            <a:ext cx="7451042" cy="503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it-IT" sz="2100" dirty="0" smtClean="0">
                <a:solidFill>
                  <a:srgbClr val="2274A6"/>
                </a:solidFill>
                <a:latin typeface="Arial" charset="0"/>
              </a:rPr>
              <a:t>Massimiliano Rigon</a:t>
            </a:r>
            <a:endParaRPr lang="it-IT" sz="2100" dirty="0">
              <a:solidFill>
                <a:srgbClr val="2274A6"/>
              </a:solidFill>
              <a:latin typeface="Arial" charset="0"/>
            </a:endParaRPr>
          </a:p>
          <a:p>
            <a:pPr eaLnBrk="0" hangingPunct="0"/>
            <a:endParaRPr lang="it-IT" sz="2400" dirty="0">
              <a:solidFill>
                <a:srgbClr val="003366"/>
              </a:solidFill>
              <a:latin typeface="Arial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023828" y="4659982"/>
            <a:ext cx="3096344" cy="400110"/>
          </a:xfrm>
          <a:prstGeom prst="rect">
            <a:avLst/>
          </a:prstGeom>
          <a:solidFill>
            <a:srgbClr val="2290A6"/>
          </a:solidFill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settembre 2023</a:t>
            </a:r>
            <a:endParaRPr lang="it-I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-13039" y="3443394"/>
            <a:ext cx="917007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it-IT" sz="1700" i="1" dirty="0">
                <a:solidFill>
                  <a:srgbClr val="003366"/>
                </a:solidFill>
                <a:latin typeface="Arial" charset="0"/>
              </a:rPr>
              <a:t>Presentazione al Comune di Milano, </a:t>
            </a:r>
            <a:endParaRPr lang="it-IT" sz="1700" i="1" dirty="0" smtClean="0">
              <a:solidFill>
                <a:srgbClr val="003366"/>
              </a:solidFill>
              <a:latin typeface="Arial" charset="0"/>
            </a:endParaRPr>
          </a:p>
          <a:p>
            <a:pPr algn="l"/>
            <a:r>
              <a:rPr lang="it-IT" sz="1700" i="1" dirty="0" smtClean="0">
                <a:solidFill>
                  <a:srgbClr val="003366"/>
                </a:solidFill>
                <a:latin typeface="Arial" charset="0"/>
              </a:rPr>
              <a:t>Commissioni Bilancio </a:t>
            </a:r>
            <a:r>
              <a:rPr lang="it-IT" sz="1700" i="1" dirty="0">
                <a:solidFill>
                  <a:srgbClr val="003366"/>
                </a:solidFill>
                <a:latin typeface="Arial" charset="0"/>
              </a:rPr>
              <a:t>e Patrimonio </a:t>
            </a:r>
            <a:r>
              <a:rPr lang="it-IT" sz="1700" i="1" dirty="0" smtClean="0">
                <a:solidFill>
                  <a:srgbClr val="003366"/>
                </a:solidFill>
                <a:latin typeface="Arial" charset="0"/>
              </a:rPr>
              <a:t>Immobiliare &amp; Sviluppo </a:t>
            </a:r>
            <a:r>
              <a:rPr lang="it-IT" sz="1700" i="1" dirty="0">
                <a:solidFill>
                  <a:srgbClr val="003366"/>
                </a:solidFill>
                <a:latin typeface="Arial" charset="0"/>
              </a:rPr>
              <a:t>Economico e Politiche del Lavoro  </a:t>
            </a:r>
          </a:p>
          <a:p>
            <a:endParaRPr lang="it-IT" dirty="0">
              <a:solidFill>
                <a:srgbClr val="00336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48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" y="415529"/>
            <a:ext cx="1587" cy="1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ttangolo 4"/>
          <p:cNvSpPr/>
          <p:nvPr/>
        </p:nvSpPr>
        <p:spPr>
          <a:xfrm>
            <a:off x="4583155" y="3806208"/>
            <a:ext cx="38952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Fonte: </a:t>
            </a:r>
            <a:r>
              <a:rPr lang="it-IT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segnalazioni di vigilanza e Centrale dei rischi </a:t>
            </a:r>
            <a:r>
              <a:rPr lang="it-IT" dirty="0"/>
              <a:t>	</a:t>
            </a:r>
            <a:r>
              <a:rPr lang="it-IT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it-IT" sz="1400" dirty="0"/>
          </a:p>
        </p:txBody>
      </p:sp>
      <p:grpSp>
        <p:nvGrpSpPr>
          <p:cNvPr id="15" name="Gruppo 14"/>
          <p:cNvGrpSpPr/>
          <p:nvPr/>
        </p:nvGrpSpPr>
        <p:grpSpPr>
          <a:xfrm>
            <a:off x="1" y="-20538"/>
            <a:ext cx="9144000" cy="615008"/>
            <a:chOff x="0" y="-35"/>
            <a:chExt cx="12204000" cy="866209"/>
          </a:xfrm>
        </p:grpSpPr>
        <p:pic>
          <p:nvPicPr>
            <p:cNvPr id="18" name="Immagin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-35"/>
              <a:ext cx="12204000" cy="866209"/>
            </a:xfrm>
            <a:prstGeom prst="rect">
              <a:avLst/>
            </a:prstGeom>
          </p:spPr>
        </p:pic>
        <p:pic>
          <p:nvPicPr>
            <p:cNvPr id="20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24392" y="120024"/>
              <a:ext cx="2448272" cy="500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CasellaDiTesto 6"/>
          <p:cNvSpPr txBox="1"/>
          <p:nvPr/>
        </p:nvSpPr>
        <p:spPr>
          <a:xfrm>
            <a:off x="2333605" y="-10274"/>
            <a:ext cx="4476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Prestiti </a:t>
            </a:r>
            <a:r>
              <a:rPr lang="it-IT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alle famiglie</a:t>
            </a:r>
            <a:endParaRPr lang="it-IT" sz="2800" b="1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268499" y="4372669"/>
            <a:ext cx="48013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Fonte: </a:t>
            </a:r>
            <a:r>
              <a:rPr lang="it-IT" sz="12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segn</a:t>
            </a:r>
            <a:r>
              <a:rPr lang="it-IT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it-I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 </a:t>
            </a:r>
            <a:r>
              <a:rPr lang="it-IT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vigilanza e </a:t>
            </a:r>
            <a:r>
              <a:rPr lang="it-IT" sz="1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Rilev</a:t>
            </a:r>
            <a:r>
              <a:rPr lang="it-I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analitica sui tassi d’interesse attivi</a:t>
            </a:r>
            <a:r>
              <a:rPr lang="it-IT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it-IT" sz="800" dirty="0">
                <a:latin typeface="Helvetica LT Std" panose="020B0504020202020204" pitchFamily="34" charset="0"/>
              </a:rPr>
              <a:t>	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4764786" y="655559"/>
            <a:ext cx="41956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Effetto </a:t>
            </a:r>
            <a:r>
              <a:rPr lang="it-IT" sz="1600" b="1" dirty="0">
                <a:latin typeface="Calibri" panose="020F0502020204030204" pitchFamily="34" charset="0"/>
                <a:cs typeface="Calibri" panose="020F0502020204030204" pitchFamily="34" charset="0"/>
              </a:rPr>
              <a:t>di una variazione del tasso di interesse variabile sulla rata di rimborso e sul reddito </a:t>
            </a:r>
            <a:endParaRPr lang="it-IT" dirty="0"/>
          </a:p>
          <a:p>
            <a:r>
              <a:rPr lang="it-IT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(valori percentuali)</a:t>
            </a:r>
            <a:endParaRPr lang="en-GB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283518" y="945329"/>
            <a:ext cx="4195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Flusso di mutui per l’acquisto di abitazione</a:t>
            </a:r>
          </a:p>
          <a:p>
            <a:r>
              <a:rPr lang="it-IT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(miliardi di euro e valori percentuali)</a:t>
            </a:r>
            <a:endParaRPr lang="en-GB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4529331" y="4494100"/>
            <a:ext cx="1724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Calibri" panose="020F0502020204030204" pitchFamily="34" charset="0"/>
                <a:cs typeface="Calibri" panose="020F0502020204030204" pitchFamily="34" charset="0"/>
              </a:rPr>
              <a:t>se tassi +1 p.p. 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reccia a destra 9"/>
          <p:cNvSpPr/>
          <p:nvPr/>
        </p:nvSpPr>
        <p:spPr>
          <a:xfrm>
            <a:off x="6169364" y="4634381"/>
            <a:ext cx="438196" cy="156615"/>
          </a:xfrm>
          <a:prstGeom prst="rightArrow">
            <a:avLst/>
          </a:prstGeom>
          <a:solidFill>
            <a:srgbClr val="003399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388462" y="4497169"/>
            <a:ext cx="2777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Calibri" panose="020F0502020204030204" pitchFamily="34" charset="0"/>
                <a:cs typeface="Calibri" panose="020F0502020204030204" pitchFamily="34" charset="0"/>
              </a:rPr>
              <a:t>+42 euro mensili </a:t>
            </a:r>
          </a:p>
          <a:p>
            <a:r>
              <a:rPr lang="it-IT" dirty="0" smtClean="0">
                <a:latin typeface="Calibri" panose="020F0502020204030204" pitchFamily="34" charset="0"/>
                <a:cs typeface="Calibri" panose="020F0502020204030204" pitchFamily="34" charset="0"/>
              </a:rPr>
              <a:t>(1,3% del reddito mediano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4590434" y="4159784"/>
            <a:ext cx="4462441" cy="32316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it-IT" sz="1500" b="1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Nel 2022: 42% dei mutui in essere è a tasso flessibile</a:t>
            </a:r>
            <a:endParaRPr lang="it-IT" sz="1500" b="1" dirty="0">
              <a:solidFill>
                <a:srgbClr val="00924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7739" y="1387434"/>
            <a:ext cx="4443984" cy="255803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4980125" y="1611586"/>
            <a:ext cx="720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7,2%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25" name="CasellaDiTesto 24"/>
          <p:cNvSpPr txBox="1"/>
          <p:nvPr/>
        </p:nvSpPr>
        <p:spPr>
          <a:xfrm>
            <a:off x="5367412" y="1879721"/>
            <a:ext cx="903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1,3%</a:t>
            </a:r>
            <a:endParaRPr lang="it-IT" b="1" dirty="0">
              <a:solidFill>
                <a:srgbClr val="FF0000"/>
              </a:solidFill>
            </a:endParaRPr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8499" y="1535625"/>
            <a:ext cx="4225705" cy="2756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69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" y="415529"/>
            <a:ext cx="1587" cy="1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9" name="Gruppo 8"/>
          <p:cNvGrpSpPr/>
          <p:nvPr/>
        </p:nvGrpSpPr>
        <p:grpSpPr>
          <a:xfrm>
            <a:off x="0" y="-7501"/>
            <a:ext cx="9144000" cy="615008"/>
            <a:chOff x="0" y="-35"/>
            <a:chExt cx="12204000" cy="866209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-35"/>
              <a:ext cx="12204000" cy="866209"/>
            </a:xfrm>
            <a:prstGeom prst="rect">
              <a:avLst/>
            </a:prstGeom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24392" y="120024"/>
              <a:ext cx="2448272" cy="500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asellaDiTesto 1"/>
          <p:cNvSpPr txBox="1"/>
          <p:nvPr/>
        </p:nvSpPr>
        <p:spPr>
          <a:xfrm>
            <a:off x="-360548" y="9254"/>
            <a:ext cx="777107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Gli effetti dell’inflazione sui depositi delle famiglie</a:t>
            </a:r>
            <a:endParaRPr lang="it-IT" sz="2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575556" y="719531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Depositi delle famiglie  </a:t>
            </a:r>
          </a:p>
          <a:p>
            <a:r>
              <a:rPr lang="it-IT" sz="16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(numeri indice, giugno 2019=100)</a:t>
            </a:r>
            <a:endParaRPr lang="en-GB" sz="16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113290" y="4064173"/>
            <a:ext cx="31265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Calibri" panose="020F0502020204030204" pitchFamily="34" charset="0"/>
              </a:rPr>
              <a:t>Fonte: segnalazioni di vigilanza e Istat</a:t>
            </a:r>
            <a:endParaRPr lang="it-IT" sz="1400" dirty="0">
              <a:latin typeface="Calibri" panose="020F0502020204030204" pitchFamily="34" charset="0"/>
            </a:endParaRPr>
          </a:p>
        </p:txBody>
      </p:sp>
      <p:graphicFrame>
        <p:nvGraphicFramePr>
          <p:cNvPr id="18" name="Tabel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429102"/>
              </p:ext>
            </p:extLst>
          </p:nvPr>
        </p:nvGraphicFramePr>
        <p:xfrm>
          <a:off x="4788024" y="1018379"/>
          <a:ext cx="4203262" cy="1243086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525307">
                  <a:extLst>
                    <a:ext uri="{9D8B030D-6E8A-4147-A177-3AD203B41FA5}">
                      <a16:colId xmlns:a16="http://schemas.microsoft.com/office/drawing/2014/main" val="689392449"/>
                    </a:ext>
                  </a:extLst>
                </a:gridCol>
                <a:gridCol w="1338978">
                  <a:extLst>
                    <a:ext uri="{9D8B030D-6E8A-4147-A177-3AD203B41FA5}">
                      <a16:colId xmlns:a16="http://schemas.microsoft.com/office/drawing/2014/main" val="1618520253"/>
                    </a:ext>
                  </a:extLst>
                </a:gridCol>
                <a:gridCol w="1338977">
                  <a:extLst>
                    <a:ext uri="{9D8B030D-6E8A-4147-A177-3AD203B41FA5}">
                      <a16:colId xmlns:a16="http://schemas.microsoft.com/office/drawing/2014/main" val="3006458210"/>
                    </a:ext>
                  </a:extLst>
                </a:gridCol>
              </a:tblGrid>
              <a:tr h="289482">
                <a:tc gridSpan="3">
                  <a:txBody>
                    <a:bodyPr/>
                    <a:lstStyle/>
                    <a:p>
                      <a:r>
                        <a:rPr lang="it-IT" sz="1300" dirty="0" smtClean="0"/>
                        <a:t>Depositi delle famiglie presso le banche</a:t>
                      </a:r>
                      <a:r>
                        <a:rPr lang="it-IT" sz="1300" baseline="0" dirty="0" smtClean="0"/>
                        <a:t>: flussi netti</a:t>
                      </a:r>
                      <a:endParaRPr lang="it-IT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491360"/>
                  </a:ext>
                </a:extLst>
              </a:tr>
              <a:tr h="465846">
                <a:tc>
                  <a:txBody>
                    <a:bodyPr/>
                    <a:lstStyle/>
                    <a:p>
                      <a:endParaRPr lang="it-IT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300" dirty="0" smtClean="0"/>
                        <a:t>Da inizio anno</a:t>
                      </a:r>
                      <a:endParaRPr lang="it-IT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dirty="0" smtClean="0"/>
                        <a:t>Nei dodici</a:t>
                      </a:r>
                      <a:r>
                        <a:rPr lang="it-IT" sz="1300" baseline="0" dirty="0" smtClean="0"/>
                        <a:t> mesi</a:t>
                      </a:r>
                      <a:endParaRPr lang="it-IT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742329"/>
                  </a:ext>
                </a:extLst>
              </a:tr>
              <a:tr h="4696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1" dirty="0" smtClean="0"/>
                        <a:t>Luglio</a:t>
                      </a:r>
                      <a:r>
                        <a:rPr lang="it-IT" sz="1300" b="1" baseline="0" dirty="0" smtClean="0"/>
                        <a:t> 2022</a:t>
                      </a:r>
                      <a:endParaRPr lang="it-IT" sz="13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300" b="1" dirty="0" smtClean="0"/>
                        <a:t> + 3,1 </a:t>
                      </a:r>
                      <a:r>
                        <a:rPr lang="it-IT" sz="1300" b="1" dirty="0" err="1" smtClean="0"/>
                        <a:t>mld</a:t>
                      </a:r>
                      <a:r>
                        <a:rPr lang="it-IT" sz="1300" b="1" dirty="0" smtClean="0"/>
                        <a:t>.</a:t>
                      </a:r>
                      <a:endParaRPr lang="it-IT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/>
                      <a:r>
                        <a:rPr lang="it-IT" sz="13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+ 9,5 </a:t>
                      </a:r>
                      <a:r>
                        <a:rPr lang="it-IT" sz="13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mld</a:t>
                      </a:r>
                      <a:r>
                        <a:rPr lang="it-IT" sz="13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it-IT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05408"/>
                  </a:ext>
                </a:extLst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956402"/>
              </p:ext>
            </p:extLst>
          </p:nvPr>
        </p:nvGraphicFramePr>
        <p:xfrm>
          <a:off x="4788024" y="2264803"/>
          <a:ext cx="4203262" cy="4876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525307">
                  <a:extLst>
                    <a:ext uri="{9D8B030D-6E8A-4147-A177-3AD203B41FA5}">
                      <a16:colId xmlns:a16="http://schemas.microsoft.com/office/drawing/2014/main" val="372079263"/>
                    </a:ext>
                  </a:extLst>
                </a:gridCol>
                <a:gridCol w="1338978">
                  <a:extLst>
                    <a:ext uri="{9D8B030D-6E8A-4147-A177-3AD203B41FA5}">
                      <a16:colId xmlns:a16="http://schemas.microsoft.com/office/drawing/2014/main" val="2534047340"/>
                    </a:ext>
                  </a:extLst>
                </a:gridCol>
                <a:gridCol w="1338977">
                  <a:extLst>
                    <a:ext uri="{9D8B030D-6E8A-4147-A177-3AD203B41FA5}">
                      <a16:colId xmlns:a16="http://schemas.microsoft.com/office/drawing/2014/main" val="931004765"/>
                    </a:ext>
                  </a:extLst>
                </a:gridCol>
              </a:tblGrid>
              <a:tr h="4680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/>
                        <a:t>Luglio</a:t>
                      </a:r>
                      <a:r>
                        <a:rPr lang="it-IT" sz="1300" baseline="0" dirty="0" smtClean="0"/>
                        <a:t> 2023</a:t>
                      </a:r>
                      <a:endParaRPr lang="it-IT" sz="13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300" dirty="0" smtClean="0"/>
                        <a:t> - 14,2 </a:t>
                      </a:r>
                      <a:r>
                        <a:rPr lang="it-IT" sz="1300" dirty="0" err="1" smtClean="0"/>
                        <a:t>mld</a:t>
                      </a:r>
                      <a:endParaRPr lang="it-IT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/>
                      <a:r>
                        <a:rPr lang="it-I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- 16,1 </a:t>
                      </a:r>
                      <a:r>
                        <a:rPr lang="it-IT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mld</a:t>
                      </a:r>
                      <a:r>
                        <a:rPr lang="it-I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it-IT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381272"/>
                  </a:ext>
                </a:extLst>
              </a:tr>
            </a:tbl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4582918" y="3524531"/>
            <a:ext cx="4463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016" y="1379407"/>
            <a:ext cx="4443984" cy="2561082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4822926" y="2980731"/>
            <a:ext cx="39839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 depositi rappresentano circa il 53% del risparmio finanziario delle famiglie detenuto presso le banche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5982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" y="415529"/>
            <a:ext cx="1587" cy="1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5104058" y="675884"/>
            <a:ext cx="30243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Numero di sportelli bancari</a:t>
            </a:r>
          </a:p>
          <a:p>
            <a:r>
              <a:rPr lang="it-IT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(per 100.000 abitanti)</a:t>
            </a:r>
            <a:endParaRPr lang="en-GB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4247964" y="4072308"/>
            <a:ext cx="438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Fonte: </a:t>
            </a: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Archivi anagrafici degli intermediari e </a:t>
            </a:r>
            <a:r>
              <a:rPr lang="it-I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Istat.</a:t>
            </a:r>
            <a:r>
              <a:rPr lang="it-IT" dirty="0"/>
              <a:t>	</a:t>
            </a:r>
          </a:p>
        </p:txBody>
      </p:sp>
      <p:grpSp>
        <p:nvGrpSpPr>
          <p:cNvPr id="9" name="Gruppo 8"/>
          <p:cNvGrpSpPr/>
          <p:nvPr/>
        </p:nvGrpSpPr>
        <p:grpSpPr>
          <a:xfrm>
            <a:off x="0" y="-7501"/>
            <a:ext cx="9144000" cy="615008"/>
            <a:chOff x="0" y="-35"/>
            <a:chExt cx="12204000" cy="866209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-35"/>
              <a:ext cx="12204000" cy="866209"/>
            </a:xfrm>
            <a:prstGeom prst="rect">
              <a:avLst/>
            </a:prstGeom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24392" y="120024"/>
              <a:ext cx="2448272" cy="500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asellaDiTesto 1"/>
          <p:cNvSpPr txBox="1"/>
          <p:nvPr/>
        </p:nvSpPr>
        <p:spPr>
          <a:xfrm>
            <a:off x="-108520" y="-7501"/>
            <a:ext cx="738081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Diffusione degli sportelli e utilizzo dei servizi digitali</a:t>
            </a:r>
            <a:endParaRPr lang="it-IT" sz="2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195760" y="773986"/>
            <a:ext cx="4283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Utilizzo dei servizi bancari digitali </a:t>
            </a:r>
          </a:p>
          <a:p>
            <a:r>
              <a:rPr lang="it-IT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(valori percentuali)</a:t>
            </a:r>
            <a:endParaRPr lang="en-GB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504" y="1358761"/>
            <a:ext cx="4282318" cy="3308665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3923225" y="1498911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67%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25" name="CasellaDiTesto 24"/>
          <p:cNvSpPr txBox="1"/>
          <p:nvPr/>
        </p:nvSpPr>
        <p:spPr>
          <a:xfrm>
            <a:off x="287524" y="4150816"/>
            <a:ext cx="11630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Fonte: </a:t>
            </a:r>
            <a:r>
              <a:rPr lang="it-IT" sz="1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Eurostat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586466" y="4442549"/>
            <a:ext cx="4507286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Calibri" panose="020F0502020204030204" pitchFamily="34" charset="0"/>
                <a:cs typeface="Calibri" panose="020F0502020204030204" pitchFamily="34" charset="0"/>
              </a:rPr>
              <a:t>Fine 2022: </a:t>
            </a:r>
            <a:r>
              <a:rPr lang="it-IT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500</a:t>
            </a:r>
            <a:r>
              <a:rPr lang="it-IT" dirty="0" smtClean="0">
                <a:latin typeface="Calibri" panose="020F0502020204030204" pitchFamily="34" charset="0"/>
                <a:cs typeface="Calibri" panose="020F0502020204030204" pitchFamily="34" charset="0"/>
              </a:rPr>
              <a:t> comuni senza sportelli bancari;</a:t>
            </a:r>
          </a:p>
          <a:p>
            <a:r>
              <a:rPr lang="it-IT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it-IT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92</a:t>
            </a:r>
            <a:r>
              <a:rPr lang="it-IT" dirty="0" smtClean="0">
                <a:latin typeface="Calibri" panose="020F0502020204030204" pitchFamily="34" charset="0"/>
                <a:cs typeface="Calibri" panose="020F0502020204030204" pitchFamily="34" charset="0"/>
              </a:rPr>
              <a:t> anche senza uffici postali.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6773089" y="3874465"/>
            <a:ext cx="2370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it-IT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-169</a:t>
            </a:r>
            <a:r>
              <a:rPr lang="it-IT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smtClean="0">
                <a:latin typeface="Calibri" panose="020F0502020204030204" pitchFamily="34" charset="0"/>
                <a:cs typeface="Calibri" panose="020F0502020204030204" pitchFamily="34" charset="0"/>
              </a:rPr>
              <a:t>sportelli nel ’22)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6" name="Gruppo 25"/>
          <p:cNvGrpSpPr>
            <a:grpSpLocks noChangeAspect="1"/>
          </p:cNvGrpSpPr>
          <p:nvPr/>
        </p:nvGrpSpPr>
        <p:grpSpPr>
          <a:xfrm>
            <a:off x="5254400" y="1190709"/>
            <a:ext cx="3833426" cy="2934137"/>
            <a:chOff x="0" y="0"/>
            <a:chExt cx="2122584" cy="1624330"/>
          </a:xfrm>
        </p:grpSpPr>
        <p:grpSp>
          <p:nvGrpSpPr>
            <p:cNvPr id="27" name="Gruppo 26"/>
            <p:cNvGrpSpPr/>
            <p:nvPr/>
          </p:nvGrpSpPr>
          <p:grpSpPr>
            <a:xfrm>
              <a:off x="1422179" y="152730"/>
              <a:ext cx="700405" cy="401955"/>
              <a:chOff x="0" y="0"/>
              <a:chExt cx="700405" cy="401955"/>
            </a:xfrm>
          </p:grpSpPr>
          <p:pic>
            <p:nvPicPr>
              <p:cNvPr id="29" name="Immagine 28" descr="\\osiride-fs\group\main\MIS\NOTE\2022-2023\Documento\Materiale credito\Banche\SMR 5.1 UPDATE\mappe\Lombardia\Lombardia_1.png"/>
              <p:cNvPicPr>
                <a:picLocks noChangeAspect="1"/>
              </p:cNvPicPr>
              <p:nvPr/>
            </p:nvPicPr>
            <p:blipFill rotWithShape="1">
              <a:blip r:embed="rId7" cstate="print">
                <a:clrChange>
                  <a:clrFrom>
                    <a:srgbClr val="E0EAF2"/>
                  </a:clrFrom>
                  <a:clrTo>
                    <a:srgbClr val="E0EAF2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433" t="91347" r="63916" b="1478"/>
              <a:stretch/>
            </p:blipFill>
            <p:spPr bwMode="auto">
              <a:xfrm>
                <a:off x="0" y="0"/>
                <a:ext cx="700405" cy="169545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pic>
            <p:nvPicPr>
              <p:cNvPr id="30" name="Immagine 29" descr="\\osiride-fs\group\main\MIS\NOTE\2022-2023\Documento\Materiale credito\Banche\SMR 5.1 UPDATE\mappe\Lombardia\Lombardia_1.png"/>
              <p:cNvPicPr>
                <a:picLocks noChangeAspect="1"/>
              </p:cNvPicPr>
              <p:nvPr/>
            </p:nvPicPr>
            <p:blipFill rotWithShape="1">
              <a:blip r:embed="rId7" cstate="print">
                <a:clrChange>
                  <a:clrFrom>
                    <a:srgbClr val="E0EAF2"/>
                  </a:clrFrom>
                  <a:clrTo>
                    <a:srgbClr val="E0EAF2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6236" t="91267" r="34881" b="1398"/>
              <a:stretch/>
            </p:blipFill>
            <p:spPr bwMode="auto">
              <a:xfrm>
                <a:off x="0" y="156210"/>
                <a:ext cx="681990" cy="173355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pic>
            <p:nvPicPr>
              <p:cNvPr id="31" name="Immagine 30" descr="\\osiride-fs\group\main\MIS\NOTE\2022-2023\Documento\Materiale credito\Banche\SMR 5.1 UPDATE\mappe\Lombardia\Lombardia_1.png"/>
              <p:cNvPicPr>
                <a:picLocks noChangeAspect="1"/>
              </p:cNvPicPr>
              <p:nvPr/>
            </p:nvPicPr>
            <p:blipFill rotWithShape="1">
              <a:blip r:embed="rId7" cstate="print">
                <a:clrChange>
                  <a:clrFrom>
                    <a:srgbClr val="E0EAF2"/>
                  </a:clrFrom>
                  <a:clrTo>
                    <a:srgbClr val="E0EAF2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6389" t="90864" r="4451" b="5197"/>
              <a:stretch/>
            </p:blipFill>
            <p:spPr bwMode="auto">
              <a:xfrm>
                <a:off x="9525" y="308610"/>
                <a:ext cx="690880" cy="93345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</p:grpSp>
        <p:pic>
          <p:nvPicPr>
            <p:cNvPr id="28" name="Immagine 27" descr="\\osiride-fs\group\main\MIS\NOTE\2022-2023\Documento\Figure\6.1.b.png"/>
            <p:cNvPicPr>
              <a:picLocks noChangeAspect="1"/>
            </p:cNvPicPr>
            <p:nvPr/>
          </p:nvPicPr>
          <p:blipFill rotWithShape="1">
            <a:blip r:embed="rId7" cstate="print">
              <a:clrChange>
                <a:clrFrom>
                  <a:srgbClr val="E0EAF2"/>
                </a:clrFrom>
                <a:clrTo>
                  <a:srgbClr val="E0EAF2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44" t="2760" r="5091" b="13853"/>
            <a:stretch/>
          </p:blipFill>
          <p:spPr bwMode="auto">
            <a:xfrm>
              <a:off x="0" y="0"/>
              <a:ext cx="1746885" cy="162433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1651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" y="415529"/>
            <a:ext cx="1587" cy="1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288032" y="766271"/>
            <a:ext cx="4283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Numero di sportelli bancari e </a:t>
            </a:r>
          </a:p>
          <a:p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utilizzo dei servizi bancari digitali </a:t>
            </a:r>
          </a:p>
          <a:p>
            <a:r>
              <a:rPr lang="en-GB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sz="1600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valori</a:t>
            </a:r>
            <a:r>
              <a:rPr lang="en-GB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percentuali</a:t>
            </a:r>
            <a:r>
              <a:rPr lang="en-GB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GB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1007604" y="4623978"/>
            <a:ext cx="79208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Fonte: Indagine sui bilanci delle famiglie, archivi </a:t>
            </a: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anagrafici degli </a:t>
            </a:r>
            <a:r>
              <a:rPr lang="it-IT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intermediari e </a:t>
            </a:r>
            <a:r>
              <a:rPr lang="it-IT" sz="12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Regional</a:t>
            </a:r>
            <a:r>
              <a:rPr lang="it-IT" sz="12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200" i="1" dirty="0" err="1">
                <a:latin typeface="Calibri" panose="020F0502020204030204" pitchFamily="34" charset="0"/>
                <a:cs typeface="Calibri" panose="020F0502020204030204" pitchFamily="34" charset="0"/>
              </a:rPr>
              <a:t>Bank</a:t>
            </a:r>
            <a:r>
              <a:rPr lang="it-IT" sz="1200" i="1" dirty="0">
                <a:latin typeface="Calibri" panose="020F0502020204030204" pitchFamily="34" charset="0"/>
                <a:cs typeface="Calibri" panose="020F0502020204030204" pitchFamily="34" charset="0"/>
              </a:rPr>
              <a:t> Lending </a:t>
            </a:r>
            <a:r>
              <a:rPr lang="it-IT" sz="1200" i="1" dirty="0" err="1">
                <a:latin typeface="Calibri" panose="020F0502020204030204" pitchFamily="34" charset="0"/>
                <a:cs typeface="Calibri" panose="020F0502020204030204" pitchFamily="34" charset="0"/>
              </a:rPr>
              <a:t>Survey</a:t>
            </a:r>
            <a:r>
              <a:rPr lang="it-IT" sz="12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grpSp>
        <p:nvGrpSpPr>
          <p:cNvPr id="9" name="Gruppo 8"/>
          <p:cNvGrpSpPr/>
          <p:nvPr/>
        </p:nvGrpSpPr>
        <p:grpSpPr>
          <a:xfrm>
            <a:off x="0" y="-7501"/>
            <a:ext cx="9144000" cy="615008"/>
            <a:chOff x="0" y="-35"/>
            <a:chExt cx="12204000" cy="866209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-35"/>
              <a:ext cx="12204000" cy="866209"/>
            </a:xfrm>
            <a:prstGeom prst="rect">
              <a:avLst/>
            </a:prstGeom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24392" y="120024"/>
              <a:ext cx="2448272" cy="500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asellaDiTesto 1"/>
          <p:cNvSpPr txBox="1"/>
          <p:nvPr/>
        </p:nvSpPr>
        <p:spPr>
          <a:xfrm>
            <a:off x="287525" y="-7501"/>
            <a:ext cx="723680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Utilizzo </a:t>
            </a:r>
            <a:r>
              <a:rPr lang="it-IT" sz="2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it-IT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offerta di servizi bancari </a:t>
            </a:r>
            <a:r>
              <a:rPr lang="it-IT" sz="2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digitali </a:t>
            </a:r>
            <a:endParaRPr lang="it-IT" sz="2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4572000" y="775818"/>
            <a:ext cx="4283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Digitalizzazione </a:t>
            </a:r>
            <a:r>
              <a:rPr lang="it-IT" sz="1600" b="1" dirty="0">
                <a:latin typeface="Calibri" panose="020F0502020204030204" pitchFamily="34" charset="0"/>
                <a:cs typeface="Calibri" panose="020F0502020204030204" pitchFamily="34" charset="0"/>
              </a:rPr>
              <a:t>delle banche</a:t>
            </a:r>
          </a:p>
          <a:p>
            <a:r>
              <a:rPr lang="it-IT" sz="1600" b="1" dirty="0">
                <a:latin typeface="Calibri" panose="020F0502020204030204" pitchFamily="34" charset="0"/>
                <a:cs typeface="Calibri" panose="020F0502020204030204" pitchFamily="34" charset="0"/>
              </a:rPr>
              <a:t>e utilizzo dei servizi bancari </a:t>
            </a:r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digitali</a:t>
            </a:r>
          </a:p>
          <a:p>
            <a:r>
              <a:rPr lang="en-GB" sz="1600" i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sz="1600" i="1" dirty="0" err="1">
                <a:latin typeface="Calibri" panose="020F0502020204030204" pitchFamily="34" charset="0"/>
                <a:cs typeface="Calibri" panose="020F0502020204030204" pitchFamily="34" charset="0"/>
              </a:rPr>
              <a:t>valori</a:t>
            </a:r>
            <a:r>
              <a:rPr lang="en-GB" sz="16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i="1" dirty="0" err="1">
                <a:latin typeface="Calibri" panose="020F0502020204030204" pitchFamily="34" charset="0"/>
                <a:cs typeface="Calibri" panose="020F0502020204030204" pitchFamily="34" charset="0"/>
              </a:rPr>
              <a:t>percentuali</a:t>
            </a:r>
            <a:r>
              <a:rPr lang="en-GB" sz="1600" i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250" y="1597268"/>
            <a:ext cx="4275734" cy="2789286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16" y="1606815"/>
            <a:ext cx="4275734" cy="278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27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" y="415529"/>
            <a:ext cx="1587" cy="1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16" name="Gruppo 15"/>
          <p:cNvGrpSpPr/>
          <p:nvPr/>
        </p:nvGrpSpPr>
        <p:grpSpPr>
          <a:xfrm>
            <a:off x="1" y="-20538"/>
            <a:ext cx="9144000" cy="615008"/>
            <a:chOff x="0" y="-35"/>
            <a:chExt cx="12204000" cy="866209"/>
          </a:xfrm>
        </p:grpSpPr>
        <p:pic>
          <p:nvPicPr>
            <p:cNvPr id="17" name="Immagine 1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-35"/>
              <a:ext cx="12204000" cy="866209"/>
            </a:xfrm>
            <a:prstGeom prst="rect">
              <a:avLst/>
            </a:prstGeom>
          </p:spPr>
        </p:pic>
        <p:pic>
          <p:nvPicPr>
            <p:cNvPr id="18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24392" y="120024"/>
              <a:ext cx="2448272" cy="500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CasellaDiTesto 6"/>
          <p:cNvSpPr txBox="1"/>
          <p:nvPr/>
        </p:nvSpPr>
        <p:spPr>
          <a:xfrm>
            <a:off x="658469" y="-20538"/>
            <a:ext cx="65527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Investimenti degli enti territoriali e PNRR</a:t>
            </a:r>
            <a:endParaRPr lang="it-IT" sz="26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5472100" y="679712"/>
            <a:ext cx="30037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dirty="0">
                <a:latin typeface="Calibri" panose="020F0502020204030204" pitchFamily="34" charset="0"/>
                <a:cs typeface="Calibri" panose="020F0502020204030204" pitchFamily="34" charset="0"/>
              </a:rPr>
              <a:t>Investimenti </a:t>
            </a:r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degli enti </a:t>
            </a:r>
            <a:r>
              <a:rPr lang="it-IT" sz="1600" b="1" dirty="0">
                <a:latin typeface="Calibri" panose="020F0502020204030204" pitchFamily="34" charset="0"/>
                <a:cs typeface="Calibri" panose="020F0502020204030204" pitchFamily="34" charset="0"/>
              </a:rPr>
              <a:t>territoriali</a:t>
            </a:r>
          </a:p>
          <a:p>
            <a:r>
              <a:rPr lang="it-IT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(milioni di </a:t>
            </a:r>
            <a:r>
              <a:rPr lang="it-IT" sz="1600" i="1" dirty="0">
                <a:latin typeface="Calibri" panose="020F0502020204030204" pitchFamily="34" charset="0"/>
                <a:cs typeface="Calibri" panose="020F0502020204030204" pitchFamily="34" charset="0"/>
              </a:rPr>
              <a:t>euro)</a:t>
            </a:r>
            <a:endParaRPr lang="en-GB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29674" y="718218"/>
            <a:ext cx="44735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Valore dei bandi in rapporto alle risorse assegnate</a:t>
            </a:r>
            <a:endParaRPr lang="it-IT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(valori percentuali)</a:t>
            </a:r>
            <a:endParaRPr lang="en-GB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74250" y="4139126"/>
            <a:ext cx="4257571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it-IT" sz="1200" dirty="0" smtClean="0"/>
              <a:t>Fonte: </a:t>
            </a:r>
            <a:r>
              <a:rPr lang="it-IT" sz="1200" dirty="0"/>
              <a:t>elaborazioni su dati contenuti nei documenti ufficiali di</a:t>
            </a:r>
          </a:p>
          <a:p>
            <a:pPr algn="l"/>
            <a:r>
              <a:rPr lang="it-IT" sz="1200" dirty="0"/>
              <a:t>a</a:t>
            </a:r>
            <a:r>
              <a:rPr lang="it-IT" sz="1200" dirty="0" smtClean="0"/>
              <a:t>ssegnazione; per i bandi </a:t>
            </a:r>
            <a:r>
              <a:rPr lang="it-IT" sz="1200" dirty="0" err="1" smtClean="0"/>
              <a:t>OpenAnac</a:t>
            </a:r>
            <a:r>
              <a:rPr lang="it-IT" sz="1200" dirty="0" smtClean="0"/>
              <a:t>. </a:t>
            </a:r>
            <a:endParaRPr lang="it-IT" sz="12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-216532" y="4680988"/>
            <a:ext cx="853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dirty="0" smtClean="0">
                <a:latin typeface="Calibri" panose="020F0502020204030204" pitchFamily="34" charset="0"/>
                <a:cs typeface="Calibri" panose="020F0502020204030204" pitchFamily="34" charset="0"/>
              </a:rPr>
              <a:t>A giugno: valore bandi avviati in Lombardia circa 5,5 </a:t>
            </a:r>
            <a:r>
              <a:rPr lang="it-IT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mld</a:t>
            </a:r>
            <a:r>
              <a:rPr lang="it-IT" dirty="0" smtClean="0">
                <a:latin typeface="Calibri" panose="020F0502020204030204" pitchFamily="34" charset="0"/>
                <a:cs typeface="Calibri" panose="020F0502020204030204" pitchFamily="34" charset="0"/>
              </a:rPr>
              <a:t>. di euro (55% da Comuni).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250" y="1246184"/>
            <a:ext cx="4430096" cy="2906637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6356" y="1246184"/>
            <a:ext cx="4523249" cy="2967756"/>
          </a:xfrm>
          <a:prstGeom prst="rect">
            <a:avLst/>
          </a:prstGeom>
        </p:spPr>
      </p:pic>
      <p:sp>
        <p:nvSpPr>
          <p:cNvPr id="12" name="CasellaDiTesto 11"/>
          <p:cNvSpPr txBox="1"/>
          <p:nvPr/>
        </p:nvSpPr>
        <p:spPr>
          <a:xfrm>
            <a:off x="4606356" y="4014321"/>
            <a:ext cx="214828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it-IT" sz="1200" dirty="0" smtClean="0"/>
              <a:t>Fonte: elaborazione dati Siope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3429114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" y="415529"/>
            <a:ext cx="1587" cy="1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048463"/>
            <a:ext cx="9144000" cy="903040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179512" y="2152697"/>
            <a:ext cx="460851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Grazie </a:t>
            </a:r>
            <a:r>
              <a:rPr lang="it-IT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l’attenzione</a:t>
            </a:r>
          </a:p>
          <a:p>
            <a:endParaRPr lang="it-IT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264572"/>
            <a:ext cx="1977756" cy="383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614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Line 8"/>
          <p:cNvSpPr>
            <a:spLocks noChangeShapeType="1"/>
          </p:cNvSpPr>
          <p:nvPr/>
        </p:nvSpPr>
        <p:spPr bwMode="auto">
          <a:xfrm>
            <a:off x="953599" y="2679762"/>
            <a:ext cx="7614845" cy="0"/>
          </a:xfrm>
          <a:prstGeom prst="line">
            <a:avLst/>
          </a:prstGeom>
          <a:noFill/>
          <a:ln w="38100">
            <a:solidFill>
              <a:srgbClr val="2274A6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solidFill>
                  <a:srgbClr val="2274A6"/>
                </a:solidFill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10" name="Picture 3">
            <a:extLst>
              <a:ext uri="{FF2B5EF4-FFF2-40B4-BE49-F238E27FC236}">
                <a16:creationId xmlns:a16="http://schemas.microsoft.com/office/drawing/2014/main" id="{A8D135CB-FEE4-44B5-8984-2CEF7F0C1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3508" y="483518"/>
            <a:ext cx="2422957" cy="459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67544" y="1977628"/>
            <a:ext cx="5831681" cy="594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000" b="0" i="0" u="none" strike="noStrike" kern="1200" cap="none" spc="0" normalizeH="0" baseline="0" noProof="0" dirty="0">
                <a:ln>
                  <a:noFill/>
                </a:ln>
                <a:solidFill>
                  <a:srgbClr val="2274A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L’economia della Lombardia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-1548680" y="2755730"/>
            <a:ext cx="7451042" cy="503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274A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Massimiliano Rigon</a:t>
            </a:r>
            <a:endParaRPr kumimoji="0" lang="it-IT" sz="2100" b="0" i="0" u="none" strike="noStrike" kern="1200" cap="none" spc="0" normalizeH="0" baseline="0" noProof="0" dirty="0">
              <a:ln>
                <a:noFill/>
              </a:ln>
              <a:solidFill>
                <a:srgbClr val="2274A6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023828" y="4659982"/>
            <a:ext cx="3096344" cy="400110"/>
          </a:xfrm>
          <a:prstGeom prst="rect">
            <a:avLst/>
          </a:prstGeom>
          <a:solidFill>
            <a:srgbClr val="2290A6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 settembre 2023</a:t>
            </a: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-13039" y="3443394"/>
            <a:ext cx="917007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700" b="0" i="1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Presentazione al Comune di Milano, </a:t>
            </a:r>
            <a:endParaRPr kumimoji="0" lang="it-IT" sz="1700" b="0" i="1" u="none" strike="noStrike" kern="1200" cap="none" spc="0" normalizeH="0" baseline="0" noProof="0" dirty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7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Commissioni Bilancio </a:t>
            </a:r>
            <a:r>
              <a:rPr kumimoji="0" lang="it-IT" sz="1700" b="0" i="1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 Patrimonio </a:t>
            </a:r>
            <a:r>
              <a:rPr kumimoji="0" lang="it-IT" sz="17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Immobiliare &amp; Sviluppo </a:t>
            </a:r>
            <a:r>
              <a:rPr kumimoji="0" lang="it-IT" sz="1700" b="0" i="1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Economico e Politiche del Lavoro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2345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" y="415529"/>
            <a:ext cx="1587" cy="1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5040052" y="920632"/>
            <a:ext cx="3780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Tasso di natalità e mortalità delle imprese</a:t>
            </a:r>
          </a:p>
          <a:p>
            <a:r>
              <a:rPr lang="it-IT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(valori percentuali)</a:t>
            </a:r>
            <a:endParaRPr lang="en-GB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4339290" y="4479250"/>
            <a:ext cx="35541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>
                <a:latin typeface="Calibri" panose="020F0502020204030204" pitchFamily="34" charset="0"/>
              </a:rPr>
              <a:t>Fonte: elaborazione su dati </a:t>
            </a:r>
            <a:r>
              <a:rPr lang="it-IT" sz="1200" dirty="0" err="1" smtClean="0">
                <a:latin typeface="Calibri" panose="020F0502020204030204" pitchFamily="34" charset="0"/>
              </a:rPr>
              <a:t>Infocamere</a:t>
            </a:r>
            <a:endParaRPr lang="it-IT" sz="1200" dirty="0">
              <a:latin typeface="Calibri" panose="020F0502020204030204" pitchFamily="34" charset="0"/>
            </a:endParaRPr>
          </a:p>
        </p:txBody>
      </p:sp>
      <p:grpSp>
        <p:nvGrpSpPr>
          <p:cNvPr id="9" name="Gruppo 8"/>
          <p:cNvGrpSpPr/>
          <p:nvPr/>
        </p:nvGrpSpPr>
        <p:grpSpPr>
          <a:xfrm>
            <a:off x="0" y="964"/>
            <a:ext cx="9144000" cy="615008"/>
            <a:chOff x="0" y="-35"/>
            <a:chExt cx="12204000" cy="866209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-35"/>
              <a:ext cx="12204000" cy="866209"/>
            </a:xfrm>
            <a:prstGeom prst="rect">
              <a:avLst/>
            </a:prstGeom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24392" y="120024"/>
              <a:ext cx="2448272" cy="500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asellaDiTesto 1"/>
          <p:cNvSpPr txBox="1"/>
          <p:nvPr/>
        </p:nvSpPr>
        <p:spPr>
          <a:xfrm>
            <a:off x="-47625" y="4367"/>
            <a:ext cx="716041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Situazione economica e finanziaria delle imprese</a:t>
            </a:r>
            <a:endParaRPr lang="it-IT" sz="2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49790" y="1027129"/>
            <a:ext cx="37804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Risultato d’esercizio delle imprese </a:t>
            </a:r>
          </a:p>
          <a:p>
            <a:r>
              <a:rPr lang="it-IT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(valori percentuali)</a:t>
            </a:r>
            <a:endParaRPr lang="en-GB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316301" y="4285487"/>
            <a:ext cx="39122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>
                <a:latin typeface="Calibri" panose="020F0502020204030204" pitchFamily="34" charset="0"/>
              </a:rPr>
              <a:t>Fonte</a:t>
            </a:r>
            <a:r>
              <a:rPr lang="it-IT" sz="1200" dirty="0">
                <a:latin typeface="Calibri" panose="020F0502020204030204" pitchFamily="34" charset="0"/>
              </a:rPr>
              <a:t>: Indagine sulle imprese industriali e dei servizi (Invind</a:t>
            </a:r>
            <a:r>
              <a:rPr lang="it-IT" sz="1200" dirty="0" smtClean="0">
                <a:latin typeface="Calibri" panose="020F0502020204030204" pitchFamily="34" charset="0"/>
              </a:rPr>
              <a:t>)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9319" y="1731066"/>
            <a:ext cx="4266225" cy="2455713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3262292" y="1759917"/>
            <a:ext cx="10936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 </a:t>
            </a:r>
            <a:r>
              <a:rPr lang="it-IT" sz="1400" b="1" dirty="0" smtClean="0">
                <a:solidFill>
                  <a:srgbClr val="FF0000"/>
                </a:solidFill>
              </a:rPr>
              <a:t>80%</a:t>
            </a:r>
            <a:endParaRPr lang="it-IT" sz="1400" b="1" dirty="0">
              <a:solidFill>
                <a:srgbClr val="FF0000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93673" y="1502934"/>
            <a:ext cx="4453890" cy="2905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618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" y="415529"/>
            <a:ext cx="1587" cy="1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9" name="Gruppo 8"/>
          <p:cNvGrpSpPr/>
          <p:nvPr/>
        </p:nvGrpSpPr>
        <p:grpSpPr>
          <a:xfrm>
            <a:off x="0" y="964"/>
            <a:ext cx="9144000" cy="615008"/>
            <a:chOff x="0" y="-35"/>
            <a:chExt cx="12204000" cy="866209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-35"/>
              <a:ext cx="12204000" cy="866209"/>
            </a:xfrm>
            <a:prstGeom prst="rect">
              <a:avLst/>
            </a:prstGeom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24392" y="120024"/>
              <a:ext cx="2448272" cy="500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asellaDiTesto 1"/>
          <p:cNvSpPr txBox="1"/>
          <p:nvPr/>
        </p:nvSpPr>
        <p:spPr>
          <a:xfrm>
            <a:off x="-47625" y="0"/>
            <a:ext cx="738031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Prezzi e margini operativi nella manifattura</a:t>
            </a:r>
            <a:endParaRPr lang="it-IT" sz="2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251520" y="722067"/>
            <a:ext cx="4320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Margini operativi in rapporto al valore della produzione - stime</a:t>
            </a:r>
          </a:p>
          <a:p>
            <a:r>
              <a:rPr lang="it-IT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(valori percentuali)</a:t>
            </a:r>
            <a:endParaRPr lang="en-GB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738193" y="4623978"/>
            <a:ext cx="41404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smtClean="0">
                <a:latin typeface="Calibri" panose="020F0502020204030204" pitchFamily="34" charset="0"/>
              </a:rPr>
              <a:t>Fonte: elaborazione su dati Istat, </a:t>
            </a:r>
            <a:r>
              <a:rPr lang="it-IT" sz="1200" dirty="0" err="1" smtClean="0">
                <a:latin typeface="Calibri" panose="020F0502020204030204" pitchFamily="34" charset="0"/>
              </a:rPr>
              <a:t>Cerved</a:t>
            </a:r>
            <a:r>
              <a:rPr lang="it-IT" sz="1200" dirty="0" smtClean="0">
                <a:latin typeface="Calibri" panose="020F0502020204030204" pitchFamily="34" charset="0"/>
              </a:rPr>
              <a:t> e </a:t>
            </a:r>
            <a:r>
              <a:rPr lang="it-IT" sz="1200" dirty="0" err="1" smtClean="0">
                <a:latin typeface="Calibri" panose="020F0502020204030204" pitchFamily="34" charset="0"/>
              </a:rPr>
              <a:t>infocamere</a:t>
            </a:r>
            <a:endParaRPr lang="it-IT" sz="1200" dirty="0">
              <a:latin typeface="Calibri" panose="020F0502020204030204" pitchFamily="34" charset="0"/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4695674" y="758492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Prezzi degli input produttivi e dei prodotti</a:t>
            </a:r>
          </a:p>
          <a:p>
            <a:r>
              <a:rPr lang="it-IT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(indice: 2021=100)</a:t>
            </a:r>
            <a:endParaRPr lang="en-GB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1151" y="1551218"/>
            <a:ext cx="4275003" cy="2956072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9512" y="1563638"/>
            <a:ext cx="4275003" cy="2956072"/>
          </a:xfrm>
          <a:prstGeom prst="rect">
            <a:avLst/>
          </a:prstGeom>
        </p:spPr>
      </p:pic>
      <p:sp>
        <p:nvSpPr>
          <p:cNvPr id="19" name="CasellaDiTesto 18"/>
          <p:cNvSpPr txBox="1"/>
          <p:nvPr/>
        </p:nvSpPr>
        <p:spPr>
          <a:xfrm>
            <a:off x="1151620" y="1615901"/>
            <a:ext cx="4860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8,5</a:t>
            </a:r>
            <a:endParaRPr lang="it-IT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e 6"/>
          <p:cNvSpPr/>
          <p:nvPr/>
        </p:nvSpPr>
        <p:spPr>
          <a:xfrm>
            <a:off x="480980" y="1456526"/>
            <a:ext cx="1210699" cy="900682"/>
          </a:xfrm>
          <a:prstGeom prst="ellipse">
            <a:avLst/>
          </a:prstGeom>
          <a:noFill/>
          <a:ln w="28575">
            <a:solidFill>
              <a:srgbClr val="21FF4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091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" y="415529"/>
            <a:ext cx="1587" cy="1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" name="CasellaDiTesto 11"/>
          <p:cNvSpPr txBox="1"/>
          <p:nvPr/>
        </p:nvSpPr>
        <p:spPr>
          <a:xfrm>
            <a:off x="0" y="4438240"/>
            <a:ext cx="25557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>
                <a:latin typeface="Calibri" panose="020F0502020204030204" pitchFamily="34" charset="0"/>
              </a:rPr>
              <a:t>Fonte: segnalazioni di vigilanza</a:t>
            </a:r>
            <a:endParaRPr lang="it-IT" sz="1200" dirty="0">
              <a:latin typeface="Calibri" panose="020F0502020204030204" pitchFamily="34" charset="0"/>
            </a:endParaRPr>
          </a:p>
        </p:txBody>
      </p:sp>
      <p:grpSp>
        <p:nvGrpSpPr>
          <p:cNvPr id="9" name="Gruppo 8"/>
          <p:cNvGrpSpPr/>
          <p:nvPr/>
        </p:nvGrpSpPr>
        <p:grpSpPr>
          <a:xfrm>
            <a:off x="0" y="-7501"/>
            <a:ext cx="9144000" cy="615008"/>
            <a:chOff x="0" y="-35"/>
            <a:chExt cx="12204000" cy="866209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-35"/>
              <a:ext cx="12204000" cy="866209"/>
            </a:xfrm>
            <a:prstGeom prst="rect">
              <a:avLst/>
            </a:prstGeom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24392" y="120024"/>
              <a:ext cx="2448272" cy="500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asellaDiTesto 1"/>
          <p:cNvSpPr txBox="1"/>
          <p:nvPr/>
        </p:nvSpPr>
        <p:spPr>
          <a:xfrm>
            <a:off x="-360548" y="-21156"/>
            <a:ext cx="784887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it-IT" sz="2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inanziamenti alle imprese e condizioni di offerta</a:t>
            </a:r>
            <a:endParaRPr lang="it-IT" sz="2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0" name="Tabella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66625"/>
              </p:ext>
            </p:extLst>
          </p:nvPr>
        </p:nvGraphicFramePr>
        <p:xfrm>
          <a:off x="4990601" y="959804"/>
          <a:ext cx="3924435" cy="122509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424124">
                  <a:extLst>
                    <a:ext uri="{9D8B030D-6E8A-4147-A177-3AD203B41FA5}">
                      <a16:colId xmlns:a16="http://schemas.microsoft.com/office/drawing/2014/main" val="689392449"/>
                    </a:ext>
                  </a:extLst>
                </a:gridCol>
                <a:gridCol w="623461">
                  <a:extLst>
                    <a:ext uri="{9D8B030D-6E8A-4147-A177-3AD203B41FA5}">
                      <a16:colId xmlns:a16="http://schemas.microsoft.com/office/drawing/2014/main" val="1618520253"/>
                    </a:ext>
                  </a:extLst>
                </a:gridCol>
                <a:gridCol w="1229661">
                  <a:extLst>
                    <a:ext uri="{9D8B030D-6E8A-4147-A177-3AD203B41FA5}">
                      <a16:colId xmlns:a16="http://schemas.microsoft.com/office/drawing/2014/main" val="2225003708"/>
                    </a:ext>
                  </a:extLst>
                </a:gridCol>
                <a:gridCol w="647189">
                  <a:extLst>
                    <a:ext uri="{9D8B030D-6E8A-4147-A177-3AD203B41FA5}">
                      <a16:colId xmlns:a16="http://schemas.microsoft.com/office/drawing/2014/main" val="2472088794"/>
                    </a:ext>
                  </a:extLst>
                </a:gridCol>
              </a:tblGrid>
              <a:tr h="289482">
                <a:tc gridSpan="4">
                  <a:txBody>
                    <a:bodyPr/>
                    <a:lstStyle/>
                    <a:p>
                      <a:r>
                        <a:rPr lang="it-IT" sz="1300" dirty="0" smtClean="0"/>
                        <a:t>Prestiti</a:t>
                      </a:r>
                      <a:r>
                        <a:rPr lang="it-IT" sz="1300" baseline="0" dirty="0" smtClean="0"/>
                        <a:t> bancari alle imprese: tassi di variazione</a:t>
                      </a:r>
                      <a:endParaRPr lang="it-IT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491360"/>
                  </a:ext>
                </a:extLst>
              </a:tr>
              <a:tr h="465846">
                <a:tc>
                  <a:txBody>
                    <a:bodyPr/>
                    <a:lstStyle/>
                    <a:p>
                      <a:r>
                        <a:rPr lang="it-IT" sz="1300" dirty="0" smtClean="0"/>
                        <a:t>Dicembre ’22</a:t>
                      </a:r>
                      <a:endParaRPr lang="it-IT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300" dirty="0" smtClean="0"/>
                        <a:t>1,7%</a:t>
                      </a:r>
                      <a:endParaRPr lang="it-IT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300" dirty="0" smtClean="0"/>
                        <a:t>Giugno ’23</a:t>
                      </a:r>
                      <a:endParaRPr lang="it-IT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dirty="0" smtClean="0"/>
                        <a:t>-2,2%</a:t>
                      </a:r>
                      <a:endParaRPr lang="it-IT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742329"/>
                  </a:ext>
                </a:extLst>
              </a:tr>
              <a:tr h="4696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/>
                        <a:t>Marzo ’23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300" dirty="0" smtClean="0"/>
                        <a:t>0,2%</a:t>
                      </a:r>
                      <a:endParaRPr lang="it-IT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300" kern="1200" dirty="0" smtClean="0"/>
                        <a:t>Luglio ’23</a:t>
                      </a:r>
                      <a:endParaRPr lang="it-IT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/>
                      <a:r>
                        <a:rPr lang="it-IT" sz="1300" kern="1200" dirty="0" smtClean="0"/>
                        <a:t>-3,7%</a:t>
                      </a:r>
                      <a:endParaRPr lang="it-IT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05408"/>
                  </a:ext>
                </a:extLst>
              </a:tr>
            </a:tbl>
          </a:graphicData>
        </a:graphic>
      </p:graphicFrame>
      <p:sp>
        <p:nvSpPr>
          <p:cNvPr id="27" name="CasellaDiTesto 26"/>
          <p:cNvSpPr txBox="1"/>
          <p:nvPr/>
        </p:nvSpPr>
        <p:spPr>
          <a:xfrm>
            <a:off x="252785" y="879746"/>
            <a:ext cx="417595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Prestiti per settore di attività economica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(valori percentuali)</a:t>
            </a:r>
            <a:endParaRPr lang="en-GB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37095" y="1591802"/>
            <a:ext cx="4663345" cy="2666708"/>
          </a:xfrm>
          <a:prstGeom prst="rect">
            <a:avLst/>
          </a:prstGeom>
        </p:spPr>
      </p:pic>
      <p:graphicFrame>
        <p:nvGraphicFramePr>
          <p:cNvPr id="19" name="Tabel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885422"/>
              </p:ext>
            </p:extLst>
          </p:nvPr>
        </p:nvGraphicFramePr>
        <p:xfrm>
          <a:off x="4851188" y="2845974"/>
          <a:ext cx="4203262" cy="1243086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525307">
                  <a:extLst>
                    <a:ext uri="{9D8B030D-6E8A-4147-A177-3AD203B41FA5}">
                      <a16:colId xmlns:a16="http://schemas.microsoft.com/office/drawing/2014/main" val="689392449"/>
                    </a:ext>
                  </a:extLst>
                </a:gridCol>
                <a:gridCol w="1338978">
                  <a:extLst>
                    <a:ext uri="{9D8B030D-6E8A-4147-A177-3AD203B41FA5}">
                      <a16:colId xmlns:a16="http://schemas.microsoft.com/office/drawing/2014/main" val="1618520253"/>
                    </a:ext>
                  </a:extLst>
                </a:gridCol>
                <a:gridCol w="1338977">
                  <a:extLst>
                    <a:ext uri="{9D8B030D-6E8A-4147-A177-3AD203B41FA5}">
                      <a16:colId xmlns:a16="http://schemas.microsoft.com/office/drawing/2014/main" val="3006458210"/>
                    </a:ext>
                  </a:extLst>
                </a:gridCol>
              </a:tblGrid>
              <a:tr h="289482">
                <a:tc gridSpan="3">
                  <a:txBody>
                    <a:bodyPr/>
                    <a:lstStyle/>
                    <a:p>
                      <a:r>
                        <a:rPr lang="it-IT" sz="1300" dirty="0" smtClean="0"/>
                        <a:t>Prestiti</a:t>
                      </a:r>
                      <a:r>
                        <a:rPr lang="it-IT" sz="1300" baseline="0" dirty="0" smtClean="0"/>
                        <a:t> bancari alle imprese: flussi netti</a:t>
                      </a:r>
                      <a:endParaRPr lang="it-IT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491360"/>
                  </a:ext>
                </a:extLst>
              </a:tr>
              <a:tr h="465846">
                <a:tc>
                  <a:txBody>
                    <a:bodyPr/>
                    <a:lstStyle/>
                    <a:p>
                      <a:endParaRPr lang="it-IT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300" dirty="0" smtClean="0"/>
                        <a:t>Da inizio anno</a:t>
                      </a:r>
                      <a:endParaRPr lang="it-IT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dirty="0" smtClean="0"/>
                        <a:t>Nei dodici</a:t>
                      </a:r>
                      <a:r>
                        <a:rPr lang="it-IT" sz="1300" baseline="0" dirty="0" smtClean="0"/>
                        <a:t> mesi</a:t>
                      </a:r>
                      <a:endParaRPr lang="it-IT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742329"/>
                  </a:ext>
                </a:extLst>
              </a:tr>
              <a:tr h="4696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1" dirty="0" smtClean="0"/>
                        <a:t>Luglio</a:t>
                      </a:r>
                      <a:r>
                        <a:rPr lang="it-IT" sz="1300" b="1" baseline="0" dirty="0" smtClean="0"/>
                        <a:t> 2022</a:t>
                      </a:r>
                      <a:endParaRPr lang="it-IT" sz="13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300" b="1" dirty="0" smtClean="0"/>
                        <a:t> +  7,9 </a:t>
                      </a:r>
                      <a:r>
                        <a:rPr lang="it-IT" sz="1300" b="1" dirty="0" err="1" smtClean="0"/>
                        <a:t>mld</a:t>
                      </a:r>
                      <a:r>
                        <a:rPr lang="it-IT" sz="1300" b="1" dirty="0" smtClean="0"/>
                        <a:t>.</a:t>
                      </a:r>
                      <a:endParaRPr lang="it-IT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/>
                      <a:r>
                        <a:rPr lang="it-IT" sz="13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+ 12,5 </a:t>
                      </a:r>
                      <a:r>
                        <a:rPr lang="it-IT" sz="13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mld</a:t>
                      </a:r>
                      <a:r>
                        <a:rPr lang="it-IT" sz="13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it-IT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05408"/>
                  </a:ext>
                </a:extLst>
              </a:tr>
            </a:tbl>
          </a:graphicData>
        </a:graphic>
      </p:graphicFrame>
      <p:sp>
        <p:nvSpPr>
          <p:cNvPr id="7" name="Ovale 6"/>
          <p:cNvSpPr/>
          <p:nvPr/>
        </p:nvSpPr>
        <p:spPr>
          <a:xfrm>
            <a:off x="3527884" y="2247714"/>
            <a:ext cx="612068" cy="1404156"/>
          </a:xfrm>
          <a:prstGeom prst="ellipse">
            <a:avLst/>
          </a:prstGeom>
          <a:noFill/>
          <a:ln w="190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13" name="Tabel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757972"/>
              </p:ext>
            </p:extLst>
          </p:nvPr>
        </p:nvGraphicFramePr>
        <p:xfrm>
          <a:off x="4851188" y="4089060"/>
          <a:ext cx="4203262" cy="4876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525307">
                  <a:extLst>
                    <a:ext uri="{9D8B030D-6E8A-4147-A177-3AD203B41FA5}">
                      <a16:colId xmlns:a16="http://schemas.microsoft.com/office/drawing/2014/main" val="3924516006"/>
                    </a:ext>
                  </a:extLst>
                </a:gridCol>
                <a:gridCol w="1338978">
                  <a:extLst>
                    <a:ext uri="{9D8B030D-6E8A-4147-A177-3AD203B41FA5}">
                      <a16:colId xmlns:a16="http://schemas.microsoft.com/office/drawing/2014/main" val="1910426939"/>
                    </a:ext>
                  </a:extLst>
                </a:gridCol>
                <a:gridCol w="1338977">
                  <a:extLst>
                    <a:ext uri="{9D8B030D-6E8A-4147-A177-3AD203B41FA5}">
                      <a16:colId xmlns:a16="http://schemas.microsoft.com/office/drawing/2014/main" val="190554220"/>
                    </a:ext>
                  </a:extLst>
                </a:gridCol>
              </a:tblGrid>
              <a:tr h="4055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/>
                        <a:t>Luglio</a:t>
                      </a:r>
                      <a:r>
                        <a:rPr lang="it-IT" sz="1300" baseline="0" dirty="0" smtClean="0"/>
                        <a:t> 2023</a:t>
                      </a:r>
                      <a:endParaRPr lang="it-IT" sz="13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300" dirty="0" smtClean="0"/>
                        <a:t>  -  3,7 </a:t>
                      </a:r>
                      <a:r>
                        <a:rPr lang="it-IT" sz="1300" dirty="0" err="1" smtClean="0"/>
                        <a:t>mld</a:t>
                      </a:r>
                      <a:r>
                        <a:rPr lang="it-IT" sz="1300" dirty="0" smtClean="0"/>
                        <a:t>.</a:t>
                      </a:r>
                      <a:endParaRPr lang="it-IT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/>
                      <a:r>
                        <a:rPr lang="it-I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8,2 </a:t>
                      </a:r>
                      <a:r>
                        <a:rPr lang="it-IT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mld</a:t>
                      </a:r>
                      <a:r>
                        <a:rPr lang="it-I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it-IT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761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711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" y="415529"/>
            <a:ext cx="1587" cy="1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9" name="Gruppo 8"/>
          <p:cNvGrpSpPr/>
          <p:nvPr/>
        </p:nvGrpSpPr>
        <p:grpSpPr>
          <a:xfrm>
            <a:off x="0" y="-7501"/>
            <a:ext cx="9144000" cy="615008"/>
            <a:chOff x="0" y="-35"/>
            <a:chExt cx="12204000" cy="866209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-35"/>
              <a:ext cx="12204000" cy="866209"/>
            </a:xfrm>
            <a:prstGeom prst="rect">
              <a:avLst/>
            </a:prstGeom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24392" y="120024"/>
              <a:ext cx="2448272" cy="500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asellaDiTesto 1"/>
          <p:cNvSpPr txBox="1"/>
          <p:nvPr/>
        </p:nvSpPr>
        <p:spPr>
          <a:xfrm>
            <a:off x="197513" y="9254"/>
            <a:ext cx="705678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Condizioni di offerta di credito alle imprese</a:t>
            </a:r>
            <a:endParaRPr lang="it-IT" sz="2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87524" y="739740"/>
            <a:ext cx="397407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Calibri" panose="020F0502020204030204" pitchFamily="34" charset="0"/>
                <a:cs typeface="Calibri" panose="020F0502020204030204" pitchFamily="34" charset="0"/>
              </a:rPr>
              <a:t>Imprese che segnalano un inasprimento delle condizioni di accesso al credito</a:t>
            </a: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r>
              <a:rPr lang="it-IT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(valori percentuali)</a:t>
            </a:r>
            <a:endParaRPr lang="en-GB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Immagin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6692" y="1671650"/>
            <a:ext cx="4275734" cy="2789286"/>
          </a:xfrm>
          <a:prstGeom prst="rect">
            <a:avLst/>
          </a:prstGeom>
        </p:spPr>
      </p:pic>
      <p:sp>
        <p:nvSpPr>
          <p:cNvPr id="21" name="CasellaDiTesto 20"/>
          <p:cNvSpPr txBox="1"/>
          <p:nvPr/>
        </p:nvSpPr>
        <p:spPr>
          <a:xfrm>
            <a:off x="134691" y="4624311"/>
            <a:ext cx="39122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>
                <a:latin typeface="Calibri" panose="020F0502020204030204" pitchFamily="34" charset="0"/>
              </a:rPr>
              <a:t>Fonte</a:t>
            </a:r>
            <a:r>
              <a:rPr lang="it-IT" sz="1200" dirty="0">
                <a:latin typeface="Calibri" panose="020F0502020204030204" pitchFamily="34" charset="0"/>
              </a:rPr>
              <a:t>: Indagine sulle imprese industriali e dei servizi (Invind</a:t>
            </a:r>
            <a:r>
              <a:rPr lang="it-IT" sz="1200" dirty="0" smtClean="0">
                <a:latin typeface="Calibri" panose="020F0502020204030204" pitchFamily="34" charset="0"/>
              </a:rPr>
              <a:t>)</a:t>
            </a:r>
            <a:endParaRPr lang="it-IT" dirty="0"/>
          </a:p>
        </p:txBody>
      </p:sp>
      <p:cxnSp>
        <p:nvCxnSpPr>
          <p:cNvPr id="4" name="Connettore 2 3"/>
          <p:cNvCxnSpPr/>
          <p:nvPr/>
        </p:nvCxnSpPr>
        <p:spPr>
          <a:xfrm flipV="1">
            <a:off x="3563887" y="2112024"/>
            <a:ext cx="324036" cy="573446"/>
          </a:xfrm>
          <a:prstGeom prst="straightConnector1">
            <a:avLst/>
          </a:prstGeom>
          <a:ln w="28575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/>
          <p:cNvSpPr txBox="1"/>
          <p:nvPr/>
        </p:nvSpPr>
        <p:spPr>
          <a:xfrm>
            <a:off x="4935786" y="878239"/>
            <a:ext cx="383147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Calibri" panose="020F0502020204030204" pitchFamily="34" charset="0"/>
                <a:cs typeface="Calibri" panose="020F0502020204030204" pitchFamily="34" charset="0"/>
              </a:rPr>
              <a:t>Condizioni del credito alle imprese</a:t>
            </a:r>
          </a:p>
          <a:p>
            <a:r>
              <a:rPr lang="it-IT" sz="1600" i="1" dirty="0">
                <a:latin typeface="Calibri" panose="020F0502020204030204" pitchFamily="34" charset="0"/>
                <a:cs typeface="Calibri" panose="020F0502020204030204" pitchFamily="34" charset="0"/>
              </a:rPr>
              <a:t>(indici di diffusione)</a:t>
            </a: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1632292"/>
            <a:ext cx="4559046" cy="2586228"/>
          </a:xfrm>
          <a:prstGeom prst="rect">
            <a:avLst/>
          </a:prstGeom>
        </p:spPr>
      </p:pic>
      <p:sp>
        <p:nvSpPr>
          <p:cNvPr id="19" name="CasellaDiTesto 18"/>
          <p:cNvSpPr txBox="1"/>
          <p:nvPr/>
        </p:nvSpPr>
        <p:spPr>
          <a:xfrm>
            <a:off x="4355976" y="4624310"/>
            <a:ext cx="39122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>
                <a:latin typeface="Calibri" panose="020F0502020204030204" pitchFamily="34" charset="0"/>
              </a:rPr>
              <a:t>Fonte</a:t>
            </a:r>
            <a:r>
              <a:rPr lang="it-IT" sz="1200" dirty="0">
                <a:latin typeface="Calibri" panose="020F0502020204030204" pitchFamily="34" charset="0"/>
              </a:rPr>
              <a:t>: </a:t>
            </a:r>
            <a:r>
              <a:rPr lang="it-IT" sz="1200" dirty="0" err="1" smtClean="0">
                <a:latin typeface="Calibri" panose="020F0502020204030204" pitchFamily="34" charset="0"/>
              </a:rPr>
              <a:t>Regional</a:t>
            </a:r>
            <a:r>
              <a:rPr lang="it-IT" sz="1200" dirty="0" smtClean="0">
                <a:latin typeface="Calibri" panose="020F0502020204030204" pitchFamily="34" charset="0"/>
              </a:rPr>
              <a:t> </a:t>
            </a:r>
            <a:r>
              <a:rPr lang="it-IT" sz="1200" dirty="0" err="1" smtClean="0">
                <a:latin typeface="Calibri" panose="020F0502020204030204" pitchFamily="34" charset="0"/>
              </a:rPr>
              <a:t>Bank</a:t>
            </a:r>
            <a:r>
              <a:rPr lang="it-IT" sz="1200" dirty="0" smtClean="0">
                <a:latin typeface="Calibri" panose="020F0502020204030204" pitchFamily="34" charset="0"/>
              </a:rPr>
              <a:t> Lending </a:t>
            </a:r>
            <a:r>
              <a:rPr lang="it-IT" sz="1200" dirty="0" err="1" smtClean="0">
                <a:latin typeface="Calibri" panose="020F0502020204030204" pitchFamily="34" charset="0"/>
              </a:rPr>
              <a:t>Survey</a:t>
            </a:r>
            <a:r>
              <a:rPr lang="it-IT" sz="1200" dirty="0" smtClean="0">
                <a:latin typeface="Calibri" panose="020F0502020204030204" pitchFamily="34" charset="0"/>
              </a:rPr>
              <a:t> (RBLS)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7355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" y="415529"/>
            <a:ext cx="1587" cy="1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-47625" y="766901"/>
            <a:ext cx="4708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Costo medio dei prestiti alle imprese</a:t>
            </a:r>
          </a:p>
          <a:p>
            <a:r>
              <a:rPr lang="it-IT" sz="16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(valori percentuali)</a:t>
            </a:r>
            <a:endParaRPr lang="en-GB" sz="16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25456" y="3989094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Calibri" panose="020F0502020204030204" pitchFamily="34" charset="0"/>
              </a:rPr>
              <a:t>Fonte: </a:t>
            </a:r>
            <a:r>
              <a:rPr lang="it-IT" sz="1400" dirty="0" err="1" smtClean="0">
                <a:latin typeface="Calibri" panose="020F0502020204030204" pitchFamily="34" charset="0"/>
              </a:rPr>
              <a:t>AnaCredit</a:t>
            </a:r>
            <a:endParaRPr lang="it-IT" sz="1400" dirty="0">
              <a:latin typeface="Calibri" panose="020F0502020204030204" pitchFamily="34" charset="0"/>
            </a:endParaRPr>
          </a:p>
        </p:txBody>
      </p:sp>
      <p:grpSp>
        <p:nvGrpSpPr>
          <p:cNvPr id="9" name="Gruppo 8"/>
          <p:cNvGrpSpPr/>
          <p:nvPr/>
        </p:nvGrpSpPr>
        <p:grpSpPr>
          <a:xfrm>
            <a:off x="0" y="-7501"/>
            <a:ext cx="9144000" cy="615008"/>
            <a:chOff x="0" y="-35"/>
            <a:chExt cx="12204000" cy="866209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-35"/>
              <a:ext cx="12204000" cy="866209"/>
            </a:xfrm>
            <a:prstGeom prst="rect">
              <a:avLst/>
            </a:prstGeom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24392" y="120024"/>
              <a:ext cx="2448272" cy="500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asellaDiTesto 1"/>
          <p:cNvSpPr txBox="1"/>
          <p:nvPr/>
        </p:nvSpPr>
        <p:spPr>
          <a:xfrm>
            <a:off x="25984" y="-12990"/>
            <a:ext cx="711393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Finanziamenti alle imprese e tassi d’interesse   </a:t>
            </a:r>
            <a:endParaRPr lang="it-IT" sz="2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5004046" y="919386"/>
            <a:ext cx="36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>
                <a:latin typeface="Calibri" panose="020F0502020204030204" pitchFamily="34" charset="0"/>
                <a:cs typeface="Calibri" panose="020F0502020204030204" pitchFamily="34" charset="0"/>
              </a:rPr>
              <a:t>Esposizione dei prestiti al rischio </a:t>
            </a:r>
            <a:br>
              <a:rPr lang="it-IT" sz="1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1600" b="1" dirty="0">
                <a:latin typeface="Calibri" panose="020F0502020204030204" pitchFamily="34" charset="0"/>
                <a:cs typeface="Calibri" panose="020F0502020204030204" pitchFamily="34" charset="0"/>
              </a:rPr>
              <a:t>di rialzo dei tassi di </a:t>
            </a:r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interesse* </a:t>
            </a:r>
            <a:endParaRPr lang="it-IT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(valori percentuali)</a:t>
            </a:r>
            <a:endParaRPr lang="en-GB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4391980" y="4296871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Calibri" panose="020F0502020204030204" pitchFamily="34" charset="0"/>
              </a:rPr>
              <a:t>Fonte: </a:t>
            </a:r>
            <a:r>
              <a:rPr lang="it-IT" sz="1400" dirty="0" err="1" smtClean="0">
                <a:latin typeface="Calibri" panose="020F0502020204030204" pitchFamily="34" charset="0"/>
              </a:rPr>
              <a:t>AnaCredit</a:t>
            </a:r>
            <a:endParaRPr lang="it-IT" sz="1400" dirty="0">
              <a:latin typeface="Calibri" panose="020F0502020204030204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572000" y="4618925"/>
            <a:ext cx="43211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it-IT" sz="10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* Il </a:t>
            </a:r>
            <a:r>
              <a:rPr lang="it-IT" sz="1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totale include anche i settori primario, estrattivo, fornitura energia elettrica, </a:t>
            </a:r>
            <a:endParaRPr lang="it-IT" sz="1000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l"/>
            <a:r>
              <a:rPr lang="it-IT" sz="10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acqua </a:t>
            </a:r>
            <a:r>
              <a:rPr lang="it-IT" sz="1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 </a:t>
            </a:r>
            <a:r>
              <a:rPr lang="it-IT" sz="10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gas </a:t>
            </a:r>
            <a:r>
              <a:rPr lang="it-IT" sz="1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 le </a:t>
            </a:r>
            <a:r>
              <a:rPr lang="it-IT" sz="10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attività  </a:t>
            </a:r>
            <a:r>
              <a:rPr lang="it-IT" sz="1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economiche non classificate o non classificabili</a:t>
            </a:r>
            <a:r>
              <a:rPr lang="it-IT" sz="1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endParaRPr lang="it-IT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7807226" y="1581058"/>
            <a:ext cx="642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75%</a:t>
            </a:r>
            <a:endParaRPr lang="it-IT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07138" y="1850737"/>
            <a:ext cx="4266225" cy="2455713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8016" y="1400201"/>
            <a:ext cx="4443984" cy="2558034"/>
          </a:xfrm>
          <a:prstGeom prst="rect">
            <a:avLst/>
          </a:prstGeom>
        </p:spPr>
      </p:pic>
      <p:cxnSp>
        <p:nvCxnSpPr>
          <p:cNvPr id="13" name="Connettore 2 12"/>
          <p:cNvCxnSpPr/>
          <p:nvPr/>
        </p:nvCxnSpPr>
        <p:spPr>
          <a:xfrm flipV="1">
            <a:off x="3203848" y="1892287"/>
            <a:ext cx="451111" cy="595388"/>
          </a:xfrm>
          <a:prstGeom prst="straightConnector1">
            <a:avLst/>
          </a:prstGeom>
          <a:ln w="28575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sellaDiTesto 4"/>
          <p:cNvSpPr txBox="1"/>
          <p:nvPr/>
        </p:nvSpPr>
        <p:spPr>
          <a:xfrm>
            <a:off x="3527599" y="1752856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6,0%</a:t>
            </a:r>
            <a:endParaRPr lang="it-IT" sz="16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3631457" y="2197646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5,4%</a:t>
            </a:r>
            <a:endParaRPr lang="it-IT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597673" y="2536885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4,4%</a:t>
            </a:r>
            <a:endParaRPr lang="it-IT" sz="1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97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" y="415529"/>
            <a:ext cx="1587" cy="1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9" name="Gruppo 8"/>
          <p:cNvGrpSpPr/>
          <p:nvPr/>
        </p:nvGrpSpPr>
        <p:grpSpPr>
          <a:xfrm>
            <a:off x="0" y="-7501"/>
            <a:ext cx="9144000" cy="615008"/>
            <a:chOff x="0" y="-35"/>
            <a:chExt cx="12204000" cy="866209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-35"/>
              <a:ext cx="12204000" cy="866209"/>
            </a:xfrm>
            <a:prstGeom prst="rect">
              <a:avLst/>
            </a:prstGeom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24392" y="120024"/>
              <a:ext cx="2448272" cy="500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asellaDiTesto 1"/>
          <p:cNvSpPr txBox="1"/>
          <p:nvPr/>
        </p:nvSpPr>
        <p:spPr>
          <a:xfrm>
            <a:off x="-360548" y="9254"/>
            <a:ext cx="777107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Gli effetti dell’inflazione sui depositi delle imprese</a:t>
            </a:r>
            <a:endParaRPr lang="it-IT" sz="2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500" y="1387964"/>
            <a:ext cx="4436364" cy="2551938"/>
          </a:xfrm>
          <a:prstGeom prst="rect">
            <a:avLst/>
          </a:prstGeom>
        </p:spPr>
      </p:pic>
      <p:sp>
        <p:nvSpPr>
          <p:cNvPr id="15" name="CasellaDiTesto 14"/>
          <p:cNvSpPr txBox="1"/>
          <p:nvPr/>
        </p:nvSpPr>
        <p:spPr>
          <a:xfrm>
            <a:off x="575556" y="719531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Depositi delle imprese  </a:t>
            </a:r>
          </a:p>
          <a:p>
            <a:r>
              <a:rPr lang="it-IT" sz="16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(numeri indice, giugno 2019=100)</a:t>
            </a:r>
            <a:endParaRPr lang="en-GB" sz="16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113290" y="4064173"/>
            <a:ext cx="31265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Calibri" panose="020F0502020204030204" pitchFamily="34" charset="0"/>
              </a:rPr>
              <a:t>Fonte: segnalazioni di vigilanza e Istat</a:t>
            </a:r>
            <a:endParaRPr lang="it-IT" sz="1400" dirty="0">
              <a:latin typeface="Calibri" panose="020F0502020204030204" pitchFamily="34" charset="0"/>
            </a:endParaRPr>
          </a:p>
        </p:txBody>
      </p:sp>
      <p:graphicFrame>
        <p:nvGraphicFramePr>
          <p:cNvPr id="18" name="Tabel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316249"/>
              </p:ext>
            </p:extLst>
          </p:nvPr>
        </p:nvGraphicFramePr>
        <p:xfrm>
          <a:off x="4727444" y="2696816"/>
          <a:ext cx="4203262" cy="122509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525307">
                  <a:extLst>
                    <a:ext uri="{9D8B030D-6E8A-4147-A177-3AD203B41FA5}">
                      <a16:colId xmlns:a16="http://schemas.microsoft.com/office/drawing/2014/main" val="689392449"/>
                    </a:ext>
                  </a:extLst>
                </a:gridCol>
                <a:gridCol w="1338978">
                  <a:extLst>
                    <a:ext uri="{9D8B030D-6E8A-4147-A177-3AD203B41FA5}">
                      <a16:colId xmlns:a16="http://schemas.microsoft.com/office/drawing/2014/main" val="1618520253"/>
                    </a:ext>
                  </a:extLst>
                </a:gridCol>
                <a:gridCol w="1338977">
                  <a:extLst>
                    <a:ext uri="{9D8B030D-6E8A-4147-A177-3AD203B41FA5}">
                      <a16:colId xmlns:a16="http://schemas.microsoft.com/office/drawing/2014/main" val="3006458210"/>
                    </a:ext>
                  </a:extLst>
                </a:gridCol>
              </a:tblGrid>
              <a:tr h="269463">
                <a:tc gridSpan="3">
                  <a:txBody>
                    <a:bodyPr/>
                    <a:lstStyle/>
                    <a:p>
                      <a:r>
                        <a:rPr lang="it-IT" sz="1300" dirty="0" smtClean="0"/>
                        <a:t>Depositi delle imprese presso le banche</a:t>
                      </a:r>
                      <a:r>
                        <a:rPr lang="it-IT" sz="1300" baseline="0" dirty="0" smtClean="0"/>
                        <a:t>: flussi netti</a:t>
                      </a:r>
                      <a:endParaRPr lang="it-IT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491360"/>
                  </a:ext>
                </a:extLst>
              </a:tr>
              <a:tr h="465846">
                <a:tc>
                  <a:txBody>
                    <a:bodyPr/>
                    <a:lstStyle/>
                    <a:p>
                      <a:endParaRPr lang="it-IT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300" dirty="0" smtClean="0"/>
                        <a:t>Da inizio anno</a:t>
                      </a:r>
                      <a:endParaRPr lang="it-IT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dirty="0" smtClean="0"/>
                        <a:t>Nei dodici</a:t>
                      </a:r>
                      <a:r>
                        <a:rPr lang="it-IT" sz="1300" baseline="0" dirty="0" smtClean="0"/>
                        <a:t> mesi</a:t>
                      </a:r>
                      <a:endParaRPr lang="it-IT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742329"/>
                  </a:ext>
                </a:extLst>
              </a:tr>
              <a:tr h="4696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1" dirty="0" smtClean="0"/>
                        <a:t>Luglio</a:t>
                      </a:r>
                      <a:r>
                        <a:rPr lang="it-IT" sz="1300" b="1" baseline="0" dirty="0" smtClean="0"/>
                        <a:t> 2022</a:t>
                      </a:r>
                      <a:endParaRPr lang="it-IT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300" b="1" dirty="0" smtClean="0"/>
                        <a:t> + 1,9 </a:t>
                      </a:r>
                      <a:r>
                        <a:rPr lang="it-IT" sz="1300" b="1" dirty="0" err="1" smtClean="0"/>
                        <a:t>mld</a:t>
                      </a:r>
                      <a:r>
                        <a:rPr lang="it-IT" sz="1300" b="1" dirty="0" smtClean="0"/>
                        <a:t>.</a:t>
                      </a:r>
                      <a:endParaRPr lang="it-IT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/>
                      <a:r>
                        <a:rPr lang="it-IT" sz="13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+ 9,9 </a:t>
                      </a:r>
                      <a:r>
                        <a:rPr lang="it-IT" sz="13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mld</a:t>
                      </a:r>
                      <a:r>
                        <a:rPr lang="it-IT" sz="13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it-IT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05408"/>
                  </a:ext>
                </a:extLst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170173"/>
              </p:ext>
            </p:extLst>
          </p:nvPr>
        </p:nvGraphicFramePr>
        <p:xfrm>
          <a:off x="4727444" y="3903898"/>
          <a:ext cx="4203262" cy="4876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525307">
                  <a:extLst>
                    <a:ext uri="{9D8B030D-6E8A-4147-A177-3AD203B41FA5}">
                      <a16:colId xmlns:a16="http://schemas.microsoft.com/office/drawing/2014/main" val="372079263"/>
                    </a:ext>
                  </a:extLst>
                </a:gridCol>
                <a:gridCol w="1338978">
                  <a:extLst>
                    <a:ext uri="{9D8B030D-6E8A-4147-A177-3AD203B41FA5}">
                      <a16:colId xmlns:a16="http://schemas.microsoft.com/office/drawing/2014/main" val="2534047340"/>
                    </a:ext>
                  </a:extLst>
                </a:gridCol>
                <a:gridCol w="1338977">
                  <a:extLst>
                    <a:ext uri="{9D8B030D-6E8A-4147-A177-3AD203B41FA5}">
                      <a16:colId xmlns:a16="http://schemas.microsoft.com/office/drawing/2014/main" val="931004765"/>
                    </a:ext>
                  </a:extLst>
                </a:gridCol>
              </a:tblGrid>
              <a:tr h="4696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/>
                        <a:t>Luglio</a:t>
                      </a:r>
                      <a:r>
                        <a:rPr lang="it-IT" sz="1300" baseline="0" dirty="0" smtClean="0"/>
                        <a:t> 2023</a:t>
                      </a:r>
                      <a:endParaRPr lang="it-IT" sz="13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300" dirty="0" smtClean="0"/>
                        <a:t> - 10,4 </a:t>
                      </a:r>
                      <a:r>
                        <a:rPr lang="it-IT" sz="1300" dirty="0" err="1" smtClean="0"/>
                        <a:t>mld</a:t>
                      </a:r>
                      <a:endParaRPr lang="it-IT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/>
                      <a:r>
                        <a:rPr lang="it-I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- 16,1 </a:t>
                      </a:r>
                      <a:r>
                        <a:rPr lang="it-IT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mld</a:t>
                      </a:r>
                      <a:r>
                        <a:rPr lang="it-I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it-IT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381272"/>
                  </a:ext>
                </a:extLst>
              </a:tr>
            </a:tbl>
          </a:graphicData>
        </a:graphic>
      </p:graphicFrame>
      <p:graphicFrame>
        <p:nvGraphicFramePr>
          <p:cNvPr id="13" name="Tabel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018767"/>
              </p:ext>
            </p:extLst>
          </p:nvPr>
        </p:nvGraphicFramePr>
        <p:xfrm>
          <a:off x="4727444" y="998608"/>
          <a:ext cx="4099798" cy="108761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487763">
                  <a:extLst>
                    <a:ext uri="{9D8B030D-6E8A-4147-A177-3AD203B41FA5}">
                      <a16:colId xmlns:a16="http://schemas.microsoft.com/office/drawing/2014/main" val="689392449"/>
                    </a:ext>
                  </a:extLst>
                </a:gridCol>
                <a:gridCol w="780758">
                  <a:extLst>
                    <a:ext uri="{9D8B030D-6E8A-4147-A177-3AD203B41FA5}">
                      <a16:colId xmlns:a16="http://schemas.microsoft.com/office/drawing/2014/main" val="1618520253"/>
                    </a:ext>
                  </a:extLst>
                </a:gridCol>
                <a:gridCol w="1155169">
                  <a:extLst>
                    <a:ext uri="{9D8B030D-6E8A-4147-A177-3AD203B41FA5}">
                      <a16:colId xmlns:a16="http://schemas.microsoft.com/office/drawing/2014/main" val="2225003708"/>
                    </a:ext>
                  </a:extLst>
                </a:gridCol>
                <a:gridCol w="676108">
                  <a:extLst>
                    <a:ext uri="{9D8B030D-6E8A-4147-A177-3AD203B41FA5}">
                      <a16:colId xmlns:a16="http://schemas.microsoft.com/office/drawing/2014/main" val="2472088794"/>
                    </a:ext>
                  </a:extLst>
                </a:gridCol>
              </a:tblGrid>
              <a:tr h="254577">
                <a:tc gridSpan="4">
                  <a:txBody>
                    <a:bodyPr/>
                    <a:lstStyle/>
                    <a:p>
                      <a:r>
                        <a:rPr lang="it-IT" sz="1300" dirty="0" smtClean="0"/>
                        <a:t>Depositi</a:t>
                      </a:r>
                      <a:r>
                        <a:rPr lang="it-IT" sz="1300" baseline="0" dirty="0" smtClean="0"/>
                        <a:t> bancari delle imprese: tassi di variazione</a:t>
                      </a:r>
                      <a:endParaRPr lang="it-IT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491360"/>
                  </a:ext>
                </a:extLst>
              </a:tr>
              <a:tr h="397388">
                <a:tc>
                  <a:txBody>
                    <a:bodyPr/>
                    <a:lstStyle/>
                    <a:p>
                      <a:r>
                        <a:rPr lang="it-IT" sz="1300" dirty="0" smtClean="0"/>
                        <a:t>Dicembre ’21</a:t>
                      </a:r>
                      <a:endParaRPr lang="it-IT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300" dirty="0" smtClean="0"/>
                        <a:t>+ 12,5%</a:t>
                      </a:r>
                      <a:endParaRPr lang="it-IT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300" dirty="0" smtClean="0"/>
                        <a:t>Marzo ’23</a:t>
                      </a:r>
                      <a:endParaRPr lang="it-IT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it-IT" sz="1300" dirty="0" smtClean="0"/>
                        <a:t>- 4,2%</a:t>
                      </a:r>
                      <a:endParaRPr lang="it-IT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742329"/>
                  </a:ext>
                </a:extLst>
              </a:tr>
              <a:tr h="4006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/>
                        <a:t>Dicembre ’22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- 2,7%</a:t>
                      </a:r>
                      <a:endParaRPr lang="it-IT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300" kern="1200" dirty="0" smtClean="0"/>
                        <a:t>Giugno ‘23</a:t>
                      </a:r>
                      <a:endParaRPr lang="it-IT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300" kern="1200" dirty="0" smtClean="0"/>
                        <a:t>-2,9</a:t>
                      </a:r>
                      <a:endParaRPr lang="it-IT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054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5856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" y="415529"/>
            <a:ext cx="1587" cy="1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166636" y="830012"/>
            <a:ext cx="4202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Tassi di deterioramento dei prestiti alle imprese  </a:t>
            </a:r>
          </a:p>
          <a:p>
            <a:r>
              <a:rPr lang="it-IT" sz="16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(valori percentuali)</a:t>
            </a:r>
            <a:endParaRPr lang="en-GB" sz="16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179512" y="4083918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Calibri" panose="020F0502020204030204" pitchFamily="34" charset="0"/>
              </a:rPr>
              <a:t>Fonte: Centrale dei rischi</a:t>
            </a:r>
            <a:endParaRPr lang="it-IT" sz="1400" dirty="0">
              <a:latin typeface="Calibri" panose="020F0502020204030204" pitchFamily="34" charset="0"/>
            </a:endParaRPr>
          </a:p>
        </p:txBody>
      </p:sp>
      <p:grpSp>
        <p:nvGrpSpPr>
          <p:cNvPr id="9" name="Gruppo 8"/>
          <p:cNvGrpSpPr/>
          <p:nvPr/>
        </p:nvGrpSpPr>
        <p:grpSpPr>
          <a:xfrm>
            <a:off x="0" y="-7501"/>
            <a:ext cx="9144000" cy="615008"/>
            <a:chOff x="0" y="-35"/>
            <a:chExt cx="12204000" cy="866209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-35"/>
              <a:ext cx="12204000" cy="866209"/>
            </a:xfrm>
            <a:prstGeom prst="rect">
              <a:avLst/>
            </a:prstGeom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24392" y="120024"/>
              <a:ext cx="2448272" cy="500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asellaDiTesto 1"/>
          <p:cNvSpPr txBox="1"/>
          <p:nvPr/>
        </p:nvSpPr>
        <p:spPr>
          <a:xfrm>
            <a:off x="1187624" y="15466"/>
            <a:ext cx="583264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Qualità del credito</a:t>
            </a:r>
            <a:endParaRPr lang="it-IT" sz="2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4895" y="1421916"/>
            <a:ext cx="4443984" cy="2558034"/>
          </a:xfrm>
          <a:prstGeom prst="rect">
            <a:avLst/>
          </a:prstGeom>
        </p:spPr>
      </p:pic>
      <p:sp>
        <p:nvSpPr>
          <p:cNvPr id="13" name="CasellaDiTesto 12"/>
          <p:cNvSpPr txBox="1"/>
          <p:nvPr/>
        </p:nvSpPr>
        <p:spPr>
          <a:xfrm>
            <a:off x="4826677" y="830012"/>
            <a:ext cx="4202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Tassi di deterioramento dei prestiti per settore  </a:t>
            </a:r>
          </a:p>
          <a:p>
            <a:r>
              <a:rPr lang="it-IT" sz="1600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(valori percentuali)</a:t>
            </a:r>
            <a:endParaRPr lang="en-GB" sz="16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4845195" y="4085900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Calibri" panose="020F0502020204030204" pitchFamily="34" charset="0"/>
              </a:rPr>
              <a:t>Fonte: Centrale dei rischi</a:t>
            </a:r>
            <a:endParaRPr lang="it-IT" sz="1400" dirty="0">
              <a:latin typeface="Calibri" panose="020F0502020204030204" pitchFamily="34" charset="0"/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608" y="1398913"/>
            <a:ext cx="4443984" cy="2558034"/>
          </a:xfrm>
          <a:prstGeom prst="rect">
            <a:avLst/>
          </a:prstGeom>
        </p:spPr>
      </p:pic>
      <p:sp>
        <p:nvSpPr>
          <p:cNvPr id="6" name="Ovale 5"/>
          <p:cNvSpPr/>
          <p:nvPr/>
        </p:nvSpPr>
        <p:spPr>
          <a:xfrm>
            <a:off x="3246943" y="3240967"/>
            <a:ext cx="1080120" cy="504056"/>
          </a:xfrm>
          <a:prstGeom prst="ellipse">
            <a:avLst/>
          </a:prstGeom>
          <a:noFill/>
          <a:ln w="19050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Ovale 16"/>
          <p:cNvSpPr/>
          <p:nvPr/>
        </p:nvSpPr>
        <p:spPr>
          <a:xfrm>
            <a:off x="7776356" y="3240967"/>
            <a:ext cx="1080120" cy="504056"/>
          </a:xfrm>
          <a:prstGeom prst="ellipse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CasellaDiTesto 14"/>
          <p:cNvSpPr txBox="1"/>
          <p:nvPr/>
        </p:nvSpPr>
        <p:spPr>
          <a:xfrm>
            <a:off x="3527884" y="2845264"/>
            <a:ext cx="648072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1,5%</a:t>
            </a:r>
            <a:endParaRPr lang="it-IT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8064388" y="2895284"/>
            <a:ext cx="648072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0,5%</a:t>
            </a:r>
            <a:endParaRPr lang="it-IT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64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5" y="415529"/>
            <a:ext cx="1587" cy="1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15" name="Gruppo 14"/>
          <p:cNvGrpSpPr/>
          <p:nvPr/>
        </p:nvGrpSpPr>
        <p:grpSpPr>
          <a:xfrm>
            <a:off x="1" y="-20538"/>
            <a:ext cx="9144000" cy="615008"/>
            <a:chOff x="0" y="-35"/>
            <a:chExt cx="12204000" cy="866209"/>
          </a:xfrm>
        </p:grpSpPr>
        <p:pic>
          <p:nvPicPr>
            <p:cNvPr id="18" name="Immagin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-35"/>
              <a:ext cx="12204000" cy="866209"/>
            </a:xfrm>
            <a:prstGeom prst="rect">
              <a:avLst/>
            </a:prstGeom>
          </p:spPr>
        </p:pic>
        <p:pic>
          <p:nvPicPr>
            <p:cNvPr id="20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24392" y="120024"/>
              <a:ext cx="2448272" cy="500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CasellaDiTesto 6"/>
          <p:cNvSpPr txBox="1"/>
          <p:nvPr/>
        </p:nvSpPr>
        <p:spPr>
          <a:xfrm>
            <a:off x="2333605" y="-10274"/>
            <a:ext cx="4476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Prestiti </a:t>
            </a:r>
            <a:r>
              <a:rPr lang="it-IT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alle famiglie</a:t>
            </a:r>
            <a:endParaRPr lang="it-IT" sz="2800" b="1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-432556" y="770731"/>
            <a:ext cx="5858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Prestiti alle famiglie </a:t>
            </a:r>
            <a:endParaRPr lang="it-IT" dirty="0"/>
          </a:p>
          <a:p>
            <a:r>
              <a:rPr lang="it-IT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(variazioni percentuali su 12 mesi e contributi alla crescita)</a:t>
            </a:r>
            <a:endParaRPr lang="en-GB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7" name="Tabel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279777"/>
              </p:ext>
            </p:extLst>
          </p:nvPr>
        </p:nvGraphicFramePr>
        <p:xfrm>
          <a:off x="4714890" y="1698138"/>
          <a:ext cx="4191011" cy="1061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1304">
                  <a:extLst>
                    <a:ext uri="{9D8B030D-6E8A-4147-A177-3AD203B41FA5}">
                      <a16:colId xmlns:a16="http://schemas.microsoft.com/office/drawing/2014/main" val="3058991581"/>
                    </a:ext>
                  </a:extLst>
                </a:gridCol>
                <a:gridCol w="1240466">
                  <a:extLst>
                    <a:ext uri="{9D8B030D-6E8A-4147-A177-3AD203B41FA5}">
                      <a16:colId xmlns:a16="http://schemas.microsoft.com/office/drawing/2014/main" val="2784787620"/>
                    </a:ext>
                  </a:extLst>
                </a:gridCol>
                <a:gridCol w="1189241">
                  <a:extLst>
                    <a:ext uri="{9D8B030D-6E8A-4147-A177-3AD203B41FA5}">
                      <a16:colId xmlns:a16="http://schemas.microsoft.com/office/drawing/2014/main" val="1207070319"/>
                    </a:ext>
                  </a:extLst>
                </a:gridCol>
              </a:tblGrid>
              <a:tr h="280772">
                <a:tc>
                  <a:txBody>
                    <a:bodyPr/>
                    <a:lstStyle/>
                    <a:p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it-IT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Dicembre </a:t>
                      </a: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’</a:t>
                      </a:r>
                      <a:r>
                        <a:rPr lang="it-IT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  <a:endParaRPr lang="it-IT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Giugno </a:t>
                      </a:r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’</a:t>
                      </a:r>
                      <a:r>
                        <a:rPr lang="it-IT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  <a:endParaRPr lang="it-IT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421734"/>
                  </a:ext>
                </a:extLst>
              </a:tr>
              <a:tr h="443517">
                <a:tc>
                  <a:txBody>
                    <a:bodyPr/>
                    <a:lstStyle/>
                    <a:p>
                      <a:r>
                        <a:rPr lang="it-IT" sz="14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Credito al consumo</a:t>
                      </a:r>
                      <a:endParaRPr lang="it-IT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6,2%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6,3%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9955030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it-IT" sz="14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Mutui</a:t>
                      </a:r>
                      <a:endParaRPr lang="it-IT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4,8%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1,8%</a:t>
                      </a:r>
                      <a:endParaRPr lang="it-IT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9732940"/>
                  </a:ext>
                </a:extLst>
              </a:tr>
            </a:tbl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4601179" y="3579862"/>
            <a:ext cx="4542821" cy="92333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I debiti finanziari rappresentano circa il 56% del reddito disponibile delle famiglie lombarde (dato 2022) </a:t>
            </a:r>
            <a:endParaRPr lang="it-IT" dirty="0"/>
          </a:p>
        </p:txBody>
      </p:sp>
      <p:pic>
        <p:nvPicPr>
          <p:cNvPr id="24" name="Immagin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016" y="1355506"/>
            <a:ext cx="4443984" cy="2558034"/>
          </a:xfrm>
          <a:prstGeom prst="rect">
            <a:avLst/>
          </a:prstGeom>
        </p:spPr>
      </p:pic>
      <p:graphicFrame>
        <p:nvGraphicFramePr>
          <p:cNvPr id="26" name="Tabella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037894"/>
              </p:ext>
            </p:extLst>
          </p:nvPr>
        </p:nvGraphicFramePr>
        <p:xfrm>
          <a:off x="4719048" y="2825247"/>
          <a:ext cx="4191011" cy="313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1304">
                  <a:extLst>
                    <a:ext uri="{9D8B030D-6E8A-4147-A177-3AD203B41FA5}">
                      <a16:colId xmlns:a16="http://schemas.microsoft.com/office/drawing/2014/main" val="355428486"/>
                    </a:ext>
                  </a:extLst>
                </a:gridCol>
                <a:gridCol w="1240466">
                  <a:extLst>
                    <a:ext uri="{9D8B030D-6E8A-4147-A177-3AD203B41FA5}">
                      <a16:colId xmlns:a16="http://schemas.microsoft.com/office/drawing/2014/main" val="1137103722"/>
                    </a:ext>
                  </a:extLst>
                </a:gridCol>
                <a:gridCol w="1189241">
                  <a:extLst>
                    <a:ext uri="{9D8B030D-6E8A-4147-A177-3AD203B41FA5}">
                      <a16:colId xmlns:a16="http://schemas.microsoft.com/office/drawing/2014/main" val="2077494904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it-IT" sz="14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Totale</a:t>
                      </a:r>
                      <a:endParaRPr lang="it-IT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4,5%</a:t>
                      </a:r>
                      <a:endParaRPr lang="it-IT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1,5%</a:t>
                      </a:r>
                      <a:endParaRPr lang="it-IT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970172"/>
                  </a:ext>
                </a:extLst>
              </a:tr>
            </a:tbl>
          </a:graphicData>
        </a:graphic>
      </p:graphicFrame>
      <p:sp>
        <p:nvSpPr>
          <p:cNvPr id="28" name="CasellaDiTesto 27"/>
          <p:cNvSpPr txBox="1"/>
          <p:nvPr/>
        </p:nvSpPr>
        <p:spPr>
          <a:xfrm>
            <a:off x="575556" y="1474149"/>
            <a:ext cx="144016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indent="179388" algn="l"/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mutui</a:t>
            </a:r>
          </a:p>
          <a:p>
            <a:pPr indent="179388" algn="l"/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credito al consumo</a:t>
            </a:r>
          </a:p>
          <a:p>
            <a:pPr indent="179388" algn="l"/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altri prestiti</a:t>
            </a:r>
          </a:p>
          <a:p>
            <a:pPr indent="179388" algn="l"/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totale</a:t>
            </a:r>
            <a:endParaRPr lang="it-IT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ttangolo 28"/>
          <p:cNvSpPr/>
          <p:nvPr/>
        </p:nvSpPr>
        <p:spPr>
          <a:xfrm>
            <a:off x="647564" y="1582542"/>
            <a:ext cx="144016" cy="45719"/>
          </a:xfrm>
          <a:prstGeom prst="rect">
            <a:avLst/>
          </a:prstGeom>
          <a:solidFill>
            <a:srgbClr val="197DAF"/>
          </a:solidFill>
          <a:ln>
            <a:solidFill>
              <a:srgbClr val="2274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Rettangolo 30"/>
          <p:cNvSpPr/>
          <p:nvPr/>
        </p:nvSpPr>
        <p:spPr>
          <a:xfrm>
            <a:off x="647564" y="1733943"/>
            <a:ext cx="144016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Rettangolo 31"/>
          <p:cNvSpPr/>
          <p:nvPr/>
        </p:nvSpPr>
        <p:spPr>
          <a:xfrm>
            <a:off x="655310" y="1877959"/>
            <a:ext cx="144016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3" name="Connettore diritto 32"/>
          <p:cNvCxnSpPr/>
          <p:nvPr/>
        </p:nvCxnSpPr>
        <p:spPr>
          <a:xfrm>
            <a:off x="632974" y="2066539"/>
            <a:ext cx="17319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1033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ica">
  <a:themeElements>
    <a:clrScheme name="Puntina da disegno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Elic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lic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Economie Regionali">
      <a:dk1>
        <a:srgbClr val="3495A3"/>
      </a:dk1>
      <a:lt1>
        <a:sysClr val="window" lastClr="FFFFFF"/>
      </a:lt1>
      <a:dk2>
        <a:srgbClr val="004049"/>
      </a:dk2>
      <a:lt2>
        <a:srgbClr val="B5FFE9"/>
      </a:lt2>
      <a:accent1>
        <a:srgbClr val="3495A3"/>
      </a:accent1>
      <a:accent2>
        <a:srgbClr val="B5FFE9"/>
      </a:accent2>
      <a:accent3>
        <a:srgbClr val="FFFFFF"/>
      </a:accent3>
      <a:accent4>
        <a:srgbClr val="004049"/>
      </a:accent4>
      <a:accent5>
        <a:srgbClr val="1F3864"/>
      </a:accent5>
      <a:accent6>
        <a:srgbClr val="E1FFF6"/>
      </a:accent6>
      <a:hlink>
        <a:srgbClr val="FF9933"/>
      </a:hlink>
      <a:folHlink>
        <a:srgbClr val="C55A11"/>
      </a:folHlink>
    </a:clrScheme>
    <a:fontScheme name="Economie Regionali">
      <a:majorFont>
        <a:latin typeface="Myriad Pro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34438</TotalTime>
  <Words>923</Words>
  <Application>Microsoft Office PowerPoint</Application>
  <PresentationFormat>Presentazione su schermo (16:9)</PresentationFormat>
  <Paragraphs>187</Paragraphs>
  <Slides>16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16</vt:i4>
      </vt:variant>
    </vt:vector>
  </HeadingPairs>
  <TitlesOfParts>
    <vt:vector size="28" baseType="lpstr">
      <vt:lpstr>Arial</vt:lpstr>
      <vt:lpstr>Calibri</vt:lpstr>
      <vt:lpstr>Garamond</vt:lpstr>
      <vt:lpstr>Georgia</vt:lpstr>
      <vt:lpstr>Helvetica LT Std</vt:lpstr>
      <vt:lpstr>Myriad Pro</vt:lpstr>
      <vt:lpstr>Simplified Arabic</vt:lpstr>
      <vt:lpstr>Times New Roman</vt:lpstr>
      <vt:lpstr>Trebuchet MS</vt:lpstr>
      <vt:lpstr>Wingdings</vt:lpstr>
      <vt:lpstr>Elica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Banca d'Italia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NATI135</dc:creator>
  <cp:lastModifiedBy>RIGON MASSIMILIANO</cp:lastModifiedBy>
  <cp:revision>2676</cp:revision>
  <cp:lastPrinted>2020-06-24T07:46:35Z</cp:lastPrinted>
  <dcterms:created xsi:type="dcterms:W3CDTF">2002-06-04T14:29:46Z</dcterms:created>
  <dcterms:modified xsi:type="dcterms:W3CDTF">2023-09-15T14:30:33Z</dcterms:modified>
</cp:coreProperties>
</file>