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6" r:id="rId2"/>
    <p:sldId id="280" r:id="rId3"/>
    <p:sldId id="292" r:id="rId4"/>
    <p:sldId id="277" r:id="rId5"/>
    <p:sldId id="294" r:id="rId6"/>
    <p:sldId id="296" r:id="rId7"/>
    <p:sldId id="297" r:id="rId8"/>
    <p:sldId id="299" r:id="rId9"/>
    <p:sldId id="298" r:id="rId10"/>
    <p:sldId id="301" r:id="rId11"/>
    <p:sldId id="302" r:id="rId12"/>
    <p:sldId id="303" r:id="rId13"/>
    <p:sldId id="304" r:id="rId14"/>
    <p:sldId id="305"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Stile medio 3 - Colore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Stile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38B1855-1B75-4FBE-930C-398BA8C253C6}" styleName="Stile con tema 2 - Colore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Stile con tema 2 - Colore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Stile scuro 1 - Colore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Stile con tema 1 - Color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A107856-5554-42FB-B03E-39F5DBC370BA}" styleName="Stile medio 4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0"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apro-smb.comune.milano.local\Settore%20Commercio%20Suap%20e%20Attivit&#224;%20Produttive\RINNOVO%20CONCESSIONI%20MSS%202021\Bedostri\cosap%202024\TREND%20CONCESSIONI%20E%20MERCATI%202020-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pro-smb.comune.milano.local\Settore%20Commercio%20Suap%20e%20Attivit&#224;%20Produttive\RINNOVO%20CONCESSIONI%20MSS%202021\Bedostri\cosap%202024\TREND%20CONCESSIONI%20E%20MERCATI%202020-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apro-smb.comune.milano.local\Settore%20Commercio%20Suap%20e%20Attivit&#224;%20Produttive\RINNOVO%20CONCESSIONI%20MSS%202021\Bedostri\cosap%202024\Elenco%20riorganizzazioni%202019-20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apro-smb.comune.milano.local\Settore%20Commercio%20Suap%20e%20Attivit&#224;%20Produttive\RINNOVO%20CONCESSIONI%20MSS%202021\Bedostri\cosap%202024\Elenco%20riorganizzazioni%202019-202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apro-smb.comune.milano.local\Settore%20Commercio%20Suap%20e%20Attivit&#224;%20Produttive\RINNOVO%20CONCESSIONI%20MSS%202021\Bedostri\cosap%202024\CONTEGGIO%20SPUNTISTI%20202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apro-smb.comune.milano.local\Settore%20Commercio%20Suap%20e%20Attivit&#224;%20Produttive\RINNOVO%20CONCESSIONI%20MSS%202021\Bedostri\cosap%202024\CONTEGGIO%20SPUNTISTI%202023.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r>
              <a:rPr lang="it-IT" dirty="0" smtClean="0"/>
              <a:t>POSTEGGI ASSEGNATI</a:t>
            </a:r>
            <a:endParaRPr lang="it-IT" dirty="0"/>
          </a:p>
        </c:rich>
      </c:tx>
      <c:layout>
        <c:manualLayout>
          <c:xMode val="edge"/>
          <c:yMode val="edge"/>
          <c:x val="0.17948600174978127"/>
          <c:y val="2.7777777777777776E-2"/>
        </c:manualLayout>
      </c:layout>
      <c:overlay val="0"/>
      <c:spPr>
        <a:noFill/>
        <a:ln>
          <a:noFill/>
        </a:ln>
        <a:effectLst/>
      </c:spPr>
      <c:txPr>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endParaRPr lang="it-IT"/>
        </a:p>
      </c:txPr>
    </c:title>
    <c:autoTitleDeleted val="0"/>
    <c:plotArea>
      <c:layout/>
      <c:scatterChart>
        <c:scatterStyle val="lineMarker"/>
        <c:varyColors val="0"/>
        <c:ser>
          <c:idx val="0"/>
          <c:order val="0"/>
          <c:tx>
            <c:strRef>
              <c:f>Foglio1!$B$1</c:f>
              <c:strCache>
                <c:ptCount val="1"/>
                <c:pt idx="0">
                  <c:v>N° Conc</c:v>
                </c:pt>
              </c:strCache>
            </c:strRef>
          </c:tx>
          <c:spPr>
            <a:ln w="28575" cap="rnd">
              <a:solidFill>
                <a:schemeClr val="lt1">
                  <a:alpha val="50000"/>
                </a:schemeClr>
              </a:solidFill>
              <a:round/>
            </a:ln>
            <a:effectLst>
              <a:outerShdw dist="25400" dir="2700000" algn="tl" rotWithShape="0">
                <a:schemeClr val="accent2"/>
              </a:outerShdw>
            </a:effectLst>
          </c:spPr>
          <c:marker>
            <c:symbol val="circle"/>
            <c:size val="6"/>
            <c:spPr>
              <a:solidFill>
                <a:schemeClr val="accent2"/>
              </a:solidFill>
              <a:ln w="22225">
                <a:solidFill>
                  <a:schemeClr val="lt1"/>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it-IT"/>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accent2">
                          <a:lumMod val="60000"/>
                          <a:lumOff val="40000"/>
                        </a:schemeClr>
                      </a:solidFill>
                    </a:ln>
                    <a:effectLst/>
                  </c:spPr>
                </c15:leaderLines>
              </c:ext>
            </c:extLst>
          </c:dLbls>
          <c:xVal>
            <c:numRef>
              <c:f>Foglio1!$A$2:$A$6</c:f>
              <c:numCache>
                <c:formatCode>General</c:formatCode>
                <c:ptCount val="5"/>
                <c:pt idx="0">
                  <c:v>2020</c:v>
                </c:pt>
                <c:pt idx="1">
                  <c:v>2021</c:v>
                </c:pt>
                <c:pt idx="2">
                  <c:v>2022</c:v>
                </c:pt>
                <c:pt idx="3">
                  <c:v>2023</c:v>
                </c:pt>
                <c:pt idx="4">
                  <c:v>2024</c:v>
                </c:pt>
              </c:numCache>
            </c:numRef>
          </c:xVal>
          <c:yVal>
            <c:numRef>
              <c:f>Foglio1!$B$2:$B$6</c:f>
              <c:numCache>
                <c:formatCode>General</c:formatCode>
                <c:ptCount val="5"/>
                <c:pt idx="0">
                  <c:v>8619</c:v>
                </c:pt>
                <c:pt idx="1">
                  <c:v>8528</c:v>
                </c:pt>
                <c:pt idx="2">
                  <c:v>8484</c:v>
                </c:pt>
                <c:pt idx="3">
                  <c:v>8329</c:v>
                </c:pt>
                <c:pt idx="4">
                  <c:v>8054</c:v>
                </c:pt>
              </c:numCache>
            </c:numRef>
          </c:yVal>
          <c:smooth val="0"/>
          <c:extLst>
            <c:ext xmlns:c16="http://schemas.microsoft.com/office/drawing/2014/chart" uri="{C3380CC4-5D6E-409C-BE32-E72D297353CC}">
              <c16:uniqueId val="{00000000-F35D-4132-83F1-199A44C97CE9}"/>
            </c:ext>
          </c:extLst>
        </c:ser>
        <c:dLbls>
          <c:dLblPos val="t"/>
          <c:showLegendKey val="0"/>
          <c:showVal val="1"/>
          <c:showCatName val="0"/>
          <c:showSerName val="0"/>
          <c:showPercent val="0"/>
          <c:showBubbleSize val="0"/>
        </c:dLbls>
        <c:axId val="788558072"/>
        <c:axId val="788558728"/>
      </c:scatterChart>
      <c:valAx>
        <c:axId val="788558072"/>
        <c:scaling>
          <c:orientation val="minMax"/>
        </c:scaling>
        <c:delete val="0"/>
        <c:axPos val="b"/>
        <c:majorGridlines>
          <c:spPr>
            <a:ln w="9525" cap="flat" cmpd="sng" algn="ctr">
              <a:solidFill>
                <a:schemeClr val="lt1">
                  <a:alpha val="2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lt1"/>
                    </a:solidFill>
                    <a:latin typeface="+mn-lt"/>
                    <a:ea typeface="+mn-ea"/>
                    <a:cs typeface="+mn-cs"/>
                  </a:defRPr>
                </a:pPr>
                <a:r>
                  <a:rPr lang="it-IT"/>
                  <a:t>Anno</a:t>
                </a:r>
              </a:p>
            </c:rich>
          </c:tx>
          <c:layout/>
          <c:overlay val="0"/>
          <c:spPr>
            <a:noFill/>
            <a:ln>
              <a:noFill/>
            </a:ln>
            <a:effectLst/>
          </c:spPr>
          <c:txPr>
            <a:bodyPr rot="0" spcFirstLastPara="1" vertOverflow="ellipsis" vert="horz" wrap="square" anchor="ctr" anchorCtr="1"/>
            <a:lstStyle/>
            <a:p>
              <a:pPr>
                <a:defRPr sz="1197" b="1" i="0" u="none" strike="noStrike" kern="1200" baseline="0">
                  <a:solidFill>
                    <a:schemeClr val="lt1"/>
                  </a:solidFill>
                  <a:latin typeface="+mn-lt"/>
                  <a:ea typeface="+mn-ea"/>
                  <a:cs typeface="+mn-cs"/>
                </a:defRPr>
              </a:pPr>
              <a:endParaRPr lang="it-I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solidFill>
                <a:latin typeface="+mn-lt"/>
                <a:ea typeface="+mn-ea"/>
                <a:cs typeface="+mn-cs"/>
              </a:defRPr>
            </a:pPr>
            <a:endParaRPr lang="it-IT"/>
          </a:p>
        </c:txPr>
        <c:crossAx val="788558728"/>
        <c:crosses val="autoZero"/>
        <c:crossBetween val="midCat"/>
      </c:valAx>
      <c:valAx>
        <c:axId val="788558728"/>
        <c:scaling>
          <c:orientation val="minMax"/>
        </c:scaling>
        <c:delete val="0"/>
        <c:axPos val="l"/>
        <c:majorGridlines>
          <c:spPr>
            <a:ln w="9525" cap="flat" cmpd="sng" algn="ctr">
              <a:solidFill>
                <a:schemeClr val="lt1">
                  <a:alpha val="2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lt1"/>
                    </a:solidFill>
                    <a:latin typeface="+mn-lt"/>
                    <a:ea typeface="+mn-ea"/>
                    <a:cs typeface="+mn-cs"/>
                  </a:defRPr>
                </a:pPr>
                <a:r>
                  <a:rPr lang="it-IT"/>
                  <a:t>N° concessioni</a:t>
                </a:r>
              </a:p>
            </c:rich>
          </c:tx>
          <c:layout/>
          <c:overlay val="0"/>
          <c:spPr>
            <a:noFill/>
            <a:ln>
              <a:noFill/>
            </a:ln>
            <a:effectLst/>
          </c:spPr>
          <c:txPr>
            <a:bodyPr rot="-5400000" spcFirstLastPara="1" vertOverflow="ellipsis" vert="horz" wrap="square" anchor="ctr" anchorCtr="1"/>
            <a:lstStyle/>
            <a:p>
              <a:pPr>
                <a:defRPr sz="1197" b="1" i="0" u="none" strike="noStrike" kern="1200" baseline="0">
                  <a:solidFill>
                    <a:schemeClr val="lt1"/>
                  </a:solidFill>
                  <a:latin typeface="+mn-lt"/>
                  <a:ea typeface="+mn-ea"/>
                  <a:cs typeface="+mn-cs"/>
                </a:defRPr>
              </a:pPr>
              <a:endParaRPr lang="it-I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solidFill>
                <a:latin typeface="+mn-lt"/>
                <a:ea typeface="+mn-ea"/>
                <a:cs typeface="+mn-cs"/>
              </a:defRPr>
            </a:pPr>
            <a:endParaRPr lang="it-IT"/>
          </a:p>
        </c:txPr>
        <c:crossAx val="788558072"/>
        <c:crosses val="autoZero"/>
        <c:crossBetween val="midCat"/>
      </c:valAx>
      <c:spPr>
        <a:noFill/>
        <a:ln>
          <a:noFill/>
        </a:ln>
        <a:effectLst/>
      </c:spPr>
    </c:plotArea>
    <c:plotVisOnly val="1"/>
    <c:dispBlanksAs val="gap"/>
    <c:showDLblsOverMax val="0"/>
  </c:chart>
  <c:spPr>
    <a:solidFill>
      <a:schemeClr val="accent2"/>
    </a:solidFill>
    <a:ln w="9525" cap="flat" cmpd="sng" algn="ctr">
      <a:solidFill>
        <a:schemeClr val="accent2"/>
      </a:solidFill>
      <a:round/>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7"/>
    </mc:Choice>
    <mc:Fallback>
      <c:style val="7"/>
    </mc:Fallback>
  </mc:AlternateContent>
  <c:chart>
    <c:title>
      <c:layout>
        <c:manualLayout>
          <c:xMode val="edge"/>
          <c:yMode val="edge"/>
          <c:x val="0.41088188976377954"/>
          <c:y val="5.5555555555555552E-2"/>
        </c:manualLayout>
      </c:layout>
      <c:overlay val="0"/>
      <c:spPr>
        <a:noFill/>
        <a:ln>
          <a:noFill/>
        </a:ln>
        <a:effectLst/>
      </c:spPr>
      <c:txPr>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endParaRPr lang="it-IT"/>
        </a:p>
      </c:txPr>
    </c:title>
    <c:autoTitleDeleted val="0"/>
    <c:plotArea>
      <c:layout/>
      <c:scatterChart>
        <c:scatterStyle val="lineMarker"/>
        <c:varyColors val="0"/>
        <c:ser>
          <c:idx val="0"/>
          <c:order val="0"/>
          <c:tx>
            <c:strRef>
              <c:f>Foglio1!$D$1</c:f>
              <c:strCache>
                <c:ptCount val="1"/>
                <c:pt idx="0">
                  <c:v>Imprese</c:v>
                </c:pt>
              </c:strCache>
            </c:strRef>
          </c:tx>
          <c:spPr>
            <a:ln w="28575" cap="rnd">
              <a:solidFill>
                <a:schemeClr val="lt1">
                  <a:alpha val="50000"/>
                </a:schemeClr>
              </a:solidFill>
              <a:round/>
            </a:ln>
            <a:effectLst>
              <a:outerShdw dist="25400" dir="2700000" algn="tl" rotWithShape="0">
                <a:schemeClr val="accent5"/>
              </a:outerShdw>
            </a:effectLst>
          </c:spPr>
          <c:marker>
            <c:symbol val="circle"/>
            <c:size val="6"/>
            <c:spPr>
              <a:solidFill>
                <a:schemeClr val="accent5"/>
              </a:solidFill>
              <a:ln w="22225">
                <a:solidFill>
                  <a:schemeClr val="lt1"/>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it-IT"/>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accent5">
                          <a:lumMod val="60000"/>
                          <a:lumOff val="40000"/>
                        </a:schemeClr>
                      </a:solidFill>
                    </a:ln>
                    <a:effectLst/>
                  </c:spPr>
                </c15:leaderLines>
              </c:ext>
            </c:extLst>
          </c:dLbls>
          <c:xVal>
            <c:numRef>
              <c:f>Foglio1!$A$2:$A$6</c:f>
              <c:numCache>
                <c:formatCode>General</c:formatCode>
                <c:ptCount val="5"/>
                <c:pt idx="0">
                  <c:v>2020</c:v>
                </c:pt>
                <c:pt idx="1">
                  <c:v>2021</c:v>
                </c:pt>
                <c:pt idx="2">
                  <c:v>2022</c:v>
                </c:pt>
                <c:pt idx="3">
                  <c:v>2023</c:v>
                </c:pt>
                <c:pt idx="4">
                  <c:v>2024</c:v>
                </c:pt>
              </c:numCache>
            </c:numRef>
          </c:xVal>
          <c:yVal>
            <c:numRef>
              <c:f>Foglio1!$D$2:$D$6</c:f>
              <c:numCache>
                <c:formatCode>General</c:formatCode>
                <c:ptCount val="5"/>
                <c:pt idx="0">
                  <c:v>2499</c:v>
                </c:pt>
                <c:pt idx="1">
                  <c:v>2343</c:v>
                </c:pt>
                <c:pt idx="2">
                  <c:v>2312</c:v>
                </c:pt>
                <c:pt idx="3">
                  <c:v>2252</c:v>
                </c:pt>
                <c:pt idx="4">
                  <c:v>2171</c:v>
                </c:pt>
              </c:numCache>
            </c:numRef>
          </c:yVal>
          <c:smooth val="0"/>
          <c:extLst>
            <c:ext xmlns:c16="http://schemas.microsoft.com/office/drawing/2014/chart" uri="{C3380CC4-5D6E-409C-BE32-E72D297353CC}">
              <c16:uniqueId val="{00000000-40AE-4004-83EF-1FA437A5B73A}"/>
            </c:ext>
          </c:extLst>
        </c:ser>
        <c:dLbls>
          <c:dLblPos val="t"/>
          <c:showLegendKey val="0"/>
          <c:showVal val="1"/>
          <c:showCatName val="0"/>
          <c:showSerName val="0"/>
          <c:showPercent val="0"/>
          <c:showBubbleSize val="0"/>
        </c:dLbls>
        <c:axId val="578047104"/>
        <c:axId val="578044480"/>
      </c:scatterChart>
      <c:valAx>
        <c:axId val="578047104"/>
        <c:scaling>
          <c:orientation val="minMax"/>
        </c:scaling>
        <c:delete val="0"/>
        <c:axPos val="b"/>
        <c:majorGridlines>
          <c:spPr>
            <a:ln w="9525" cap="flat" cmpd="sng" algn="ctr">
              <a:solidFill>
                <a:schemeClr val="lt1">
                  <a:alpha val="2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lt1"/>
                    </a:solidFill>
                    <a:latin typeface="+mn-lt"/>
                    <a:ea typeface="+mn-ea"/>
                    <a:cs typeface="+mn-cs"/>
                  </a:defRPr>
                </a:pPr>
                <a:r>
                  <a:rPr lang="it-IT"/>
                  <a:t>Anno</a:t>
                </a:r>
              </a:p>
            </c:rich>
          </c:tx>
          <c:layout/>
          <c:overlay val="0"/>
          <c:spPr>
            <a:noFill/>
            <a:ln>
              <a:noFill/>
            </a:ln>
            <a:effectLst/>
          </c:spPr>
          <c:txPr>
            <a:bodyPr rot="0" spcFirstLastPara="1" vertOverflow="ellipsis" vert="horz" wrap="square" anchor="ctr" anchorCtr="1"/>
            <a:lstStyle/>
            <a:p>
              <a:pPr>
                <a:defRPr sz="1197" b="1" i="0" u="none" strike="noStrike" kern="1200" baseline="0">
                  <a:solidFill>
                    <a:schemeClr val="lt1"/>
                  </a:solidFill>
                  <a:latin typeface="+mn-lt"/>
                  <a:ea typeface="+mn-ea"/>
                  <a:cs typeface="+mn-cs"/>
                </a:defRPr>
              </a:pPr>
              <a:endParaRPr lang="it-I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solidFill>
                <a:latin typeface="+mn-lt"/>
                <a:ea typeface="+mn-ea"/>
                <a:cs typeface="+mn-cs"/>
              </a:defRPr>
            </a:pPr>
            <a:endParaRPr lang="it-IT"/>
          </a:p>
        </c:txPr>
        <c:crossAx val="578044480"/>
        <c:crosses val="autoZero"/>
        <c:crossBetween val="midCat"/>
      </c:valAx>
      <c:valAx>
        <c:axId val="578044480"/>
        <c:scaling>
          <c:orientation val="minMax"/>
        </c:scaling>
        <c:delete val="0"/>
        <c:axPos val="l"/>
        <c:majorGridlines>
          <c:spPr>
            <a:ln w="9525" cap="flat" cmpd="sng" algn="ctr">
              <a:solidFill>
                <a:schemeClr val="lt1">
                  <a:alpha val="2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lt1"/>
                    </a:solidFill>
                    <a:latin typeface="+mn-lt"/>
                    <a:ea typeface="+mn-ea"/>
                    <a:cs typeface="+mn-cs"/>
                  </a:defRPr>
                </a:pPr>
                <a:r>
                  <a:rPr lang="it-IT"/>
                  <a:t>N° imprese</a:t>
                </a:r>
              </a:p>
            </c:rich>
          </c:tx>
          <c:layout/>
          <c:overlay val="0"/>
          <c:spPr>
            <a:noFill/>
            <a:ln>
              <a:noFill/>
            </a:ln>
            <a:effectLst/>
          </c:spPr>
          <c:txPr>
            <a:bodyPr rot="-5400000" spcFirstLastPara="1" vertOverflow="ellipsis" vert="horz" wrap="square" anchor="ctr" anchorCtr="1"/>
            <a:lstStyle/>
            <a:p>
              <a:pPr>
                <a:defRPr sz="1197" b="1" i="0" u="none" strike="noStrike" kern="1200" baseline="0">
                  <a:solidFill>
                    <a:schemeClr val="lt1"/>
                  </a:solidFill>
                  <a:latin typeface="+mn-lt"/>
                  <a:ea typeface="+mn-ea"/>
                  <a:cs typeface="+mn-cs"/>
                </a:defRPr>
              </a:pPr>
              <a:endParaRPr lang="it-I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solidFill>
                <a:latin typeface="+mn-lt"/>
                <a:ea typeface="+mn-ea"/>
                <a:cs typeface="+mn-cs"/>
              </a:defRPr>
            </a:pPr>
            <a:endParaRPr lang="it-IT"/>
          </a:p>
        </c:txPr>
        <c:crossAx val="578047104"/>
        <c:crosses val="autoZero"/>
        <c:crossBetween val="midCat"/>
      </c:valAx>
      <c:spPr>
        <a:noFill/>
        <a:ln>
          <a:noFill/>
        </a:ln>
        <a:effectLst/>
      </c:spPr>
    </c:plotArea>
    <c:plotVisOnly val="1"/>
    <c:dispBlanksAs val="gap"/>
    <c:showDLblsOverMax val="0"/>
  </c:chart>
  <c:spPr>
    <a:solidFill>
      <a:schemeClr val="accent5"/>
    </a:solidFill>
    <a:ln w="9525" cap="flat" cmpd="sng" algn="ctr">
      <a:solidFill>
        <a:schemeClr val="accent5"/>
      </a:solidFill>
      <a:round/>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dirty="0" smtClean="0"/>
              <a:t>SCALATURE – dettaglio</a:t>
            </a:r>
          </a:p>
          <a:p>
            <a:pPr>
              <a:defRPr/>
            </a:pPr>
            <a:endParaRPr lang="it-IT"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7.9247594050743664E-2"/>
          <c:y val="0.14393518518518519"/>
          <c:w val="0.89019685039370078"/>
          <c:h val="0.61498432487605714"/>
        </c:manualLayout>
      </c:layout>
      <c:barChart>
        <c:barDir val="col"/>
        <c:grouping val="clustered"/>
        <c:varyColors val="0"/>
        <c:ser>
          <c:idx val="0"/>
          <c:order val="0"/>
          <c:tx>
            <c:v>2020</c:v>
          </c:tx>
          <c:spPr>
            <a:solidFill>
              <a:schemeClr val="accent2"/>
            </a:solidFill>
            <a:ln>
              <a:noFill/>
            </a:ln>
            <a:effectLst/>
          </c:spPr>
          <c:invertIfNegative val="0"/>
          <c:cat>
            <c:strRef>
              <c:f>'Riorganizzazioni 2019-2023'!$G$65:$I$65</c:f>
              <c:strCache>
                <c:ptCount val="3"/>
                <c:pt idx="0">
                  <c:v>Alimentari </c:v>
                </c:pt>
                <c:pt idx="1">
                  <c:v>Non Alimentari</c:v>
                </c:pt>
                <c:pt idx="2">
                  <c:v>Totali</c:v>
                </c:pt>
              </c:strCache>
            </c:strRef>
          </c:cat>
          <c:val>
            <c:numRef>
              <c:f>'Riorganizzazioni 2019-2023'!$G$66:$I$66</c:f>
              <c:numCache>
                <c:formatCode>General</c:formatCode>
                <c:ptCount val="3"/>
                <c:pt idx="0">
                  <c:v>35</c:v>
                </c:pt>
                <c:pt idx="1">
                  <c:v>22</c:v>
                </c:pt>
                <c:pt idx="2">
                  <c:v>57</c:v>
                </c:pt>
              </c:numCache>
            </c:numRef>
          </c:val>
          <c:extLst>
            <c:ext xmlns:c16="http://schemas.microsoft.com/office/drawing/2014/chart" uri="{C3380CC4-5D6E-409C-BE32-E72D297353CC}">
              <c16:uniqueId val="{00000000-0149-46CF-B6AF-318623C7DBEA}"/>
            </c:ext>
          </c:extLst>
        </c:ser>
        <c:ser>
          <c:idx val="1"/>
          <c:order val="1"/>
          <c:tx>
            <c:v>2021</c:v>
          </c:tx>
          <c:spPr>
            <a:solidFill>
              <a:schemeClr val="accent4"/>
            </a:solidFill>
            <a:ln>
              <a:noFill/>
            </a:ln>
            <a:effectLst/>
          </c:spPr>
          <c:invertIfNegative val="0"/>
          <c:cat>
            <c:strRef>
              <c:f>'Riorganizzazioni 2019-2023'!$G$65:$I$65</c:f>
              <c:strCache>
                <c:ptCount val="3"/>
                <c:pt idx="0">
                  <c:v>Alimentari </c:v>
                </c:pt>
                <c:pt idx="1">
                  <c:v>Non Alimentari</c:v>
                </c:pt>
                <c:pt idx="2">
                  <c:v>Totali</c:v>
                </c:pt>
              </c:strCache>
            </c:strRef>
          </c:cat>
          <c:val>
            <c:numRef>
              <c:f>'Riorganizzazioni 2019-2023'!$G$67:$I$67</c:f>
              <c:numCache>
                <c:formatCode>General</c:formatCode>
                <c:ptCount val="3"/>
                <c:pt idx="0">
                  <c:v>27</c:v>
                </c:pt>
                <c:pt idx="1">
                  <c:v>16</c:v>
                </c:pt>
                <c:pt idx="2">
                  <c:v>43</c:v>
                </c:pt>
              </c:numCache>
            </c:numRef>
          </c:val>
          <c:extLst>
            <c:ext xmlns:c16="http://schemas.microsoft.com/office/drawing/2014/chart" uri="{C3380CC4-5D6E-409C-BE32-E72D297353CC}">
              <c16:uniqueId val="{00000001-0149-46CF-B6AF-318623C7DBEA}"/>
            </c:ext>
          </c:extLst>
        </c:ser>
        <c:ser>
          <c:idx val="2"/>
          <c:order val="2"/>
          <c:tx>
            <c:v>2022</c:v>
          </c:tx>
          <c:spPr>
            <a:solidFill>
              <a:schemeClr val="accent6"/>
            </a:solidFill>
            <a:ln>
              <a:noFill/>
            </a:ln>
            <a:effectLst/>
          </c:spPr>
          <c:invertIfNegative val="0"/>
          <c:cat>
            <c:strRef>
              <c:f>'Riorganizzazioni 2019-2023'!$G$65:$I$65</c:f>
              <c:strCache>
                <c:ptCount val="3"/>
                <c:pt idx="0">
                  <c:v>Alimentari </c:v>
                </c:pt>
                <c:pt idx="1">
                  <c:v>Non Alimentari</c:v>
                </c:pt>
                <c:pt idx="2">
                  <c:v>Totali</c:v>
                </c:pt>
              </c:strCache>
            </c:strRef>
          </c:cat>
          <c:val>
            <c:numRef>
              <c:f>'Riorganizzazioni 2019-2023'!$G$68:$I$68</c:f>
              <c:numCache>
                <c:formatCode>General</c:formatCode>
                <c:ptCount val="3"/>
                <c:pt idx="0">
                  <c:v>58</c:v>
                </c:pt>
                <c:pt idx="1">
                  <c:v>71</c:v>
                </c:pt>
                <c:pt idx="2">
                  <c:v>129</c:v>
                </c:pt>
              </c:numCache>
            </c:numRef>
          </c:val>
          <c:extLst>
            <c:ext xmlns:c16="http://schemas.microsoft.com/office/drawing/2014/chart" uri="{C3380CC4-5D6E-409C-BE32-E72D297353CC}">
              <c16:uniqueId val="{00000002-0149-46CF-B6AF-318623C7DBEA}"/>
            </c:ext>
          </c:extLst>
        </c:ser>
        <c:ser>
          <c:idx val="3"/>
          <c:order val="3"/>
          <c:tx>
            <c:v>2023</c:v>
          </c:tx>
          <c:spPr>
            <a:solidFill>
              <a:schemeClr val="accent2">
                <a:lumMod val="60000"/>
              </a:schemeClr>
            </a:solidFill>
            <a:ln>
              <a:noFill/>
            </a:ln>
            <a:effectLst/>
          </c:spPr>
          <c:invertIfNegative val="0"/>
          <c:cat>
            <c:strRef>
              <c:f>'Riorganizzazioni 2019-2023'!$G$65:$I$65</c:f>
              <c:strCache>
                <c:ptCount val="3"/>
                <c:pt idx="0">
                  <c:v>Alimentari </c:v>
                </c:pt>
                <c:pt idx="1">
                  <c:v>Non Alimentari</c:v>
                </c:pt>
                <c:pt idx="2">
                  <c:v>Totali</c:v>
                </c:pt>
              </c:strCache>
            </c:strRef>
          </c:cat>
          <c:val>
            <c:numRef>
              <c:f>'Riorganizzazioni 2019-2023'!$G$69:$I$69</c:f>
              <c:numCache>
                <c:formatCode>General</c:formatCode>
                <c:ptCount val="3"/>
                <c:pt idx="0">
                  <c:v>65</c:v>
                </c:pt>
                <c:pt idx="1">
                  <c:v>50</c:v>
                </c:pt>
                <c:pt idx="2">
                  <c:v>115</c:v>
                </c:pt>
              </c:numCache>
            </c:numRef>
          </c:val>
          <c:extLst>
            <c:ext xmlns:c16="http://schemas.microsoft.com/office/drawing/2014/chart" uri="{C3380CC4-5D6E-409C-BE32-E72D297353CC}">
              <c16:uniqueId val="{00000003-0149-46CF-B6AF-318623C7DBEA}"/>
            </c:ext>
          </c:extLst>
        </c:ser>
        <c:dLbls>
          <c:showLegendKey val="0"/>
          <c:showVal val="0"/>
          <c:showCatName val="0"/>
          <c:showSerName val="0"/>
          <c:showPercent val="0"/>
          <c:showBubbleSize val="0"/>
        </c:dLbls>
        <c:gapWidth val="219"/>
        <c:overlap val="-27"/>
        <c:axId val="633875264"/>
        <c:axId val="633878544"/>
      </c:barChart>
      <c:catAx>
        <c:axId val="633875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633878544"/>
        <c:crosses val="autoZero"/>
        <c:auto val="1"/>
        <c:lblAlgn val="ctr"/>
        <c:lblOffset val="100"/>
        <c:noMultiLvlLbl val="0"/>
      </c:catAx>
      <c:valAx>
        <c:axId val="63387854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6338752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SCALATURE – trend</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9.5914260717410313E-2"/>
          <c:y val="0.19486111111111112"/>
          <c:w val="0.89019685039370078"/>
          <c:h val="0.72088764946048411"/>
        </c:manualLayout>
      </c:layout>
      <c:lineChart>
        <c:grouping val="standard"/>
        <c:varyColors val="0"/>
        <c:ser>
          <c:idx val="0"/>
          <c:order val="0"/>
          <c:tx>
            <c:strRef>
              <c:f>'Riorganizzazioni 2019-2023'!$I$65</c:f>
              <c:strCache>
                <c:ptCount val="1"/>
                <c:pt idx="0">
                  <c:v>Totali</c:v>
                </c:pt>
              </c:strCache>
            </c:strRef>
          </c:tx>
          <c:spPr>
            <a:ln w="28575" cap="rnd">
              <a:solidFill>
                <a:schemeClr val="accent1"/>
              </a:solidFill>
              <a:round/>
            </a:ln>
            <a:effectLst/>
          </c:spPr>
          <c:marker>
            <c:symbol val="none"/>
          </c:marker>
          <c:cat>
            <c:numRef>
              <c:f>'Riorganizzazioni 2019-2023'!$E$66:$E$69</c:f>
              <c:numCache>
                <c:formatCode>General</c:formatCode>
                <c:ptCount val="4"/>
                <c:pt idx="0">
                  <c:v>2020</c:v>
                </c:pt>
                <c:pt idx="1">
                  <c:v>2021</c:v>
                </c:pt>
                <c:pt idx="2">
                  <c:v>2022</c:v>
                </c:pt>
                <c:pt idx="3">
                  <c:v>2023</c:v>
                </c:pt>
              </c:numCache>
            </c:numRef>
          </c:cat>
          <c:val>
            <c:numRef>
              <c:f>'Riorganizzazioni 2019-2023'!$I$66:$I$69</c:f>
              <c:numCache>
                <c:formatCode>General</c:formatCode>
                <c:ptCount val="4"/>
                <c:pt idx="0">
                  <c:v>57</c:v>
                </c:pt>
                <c:pt idx="1">
                  <c:v>43</c:v>
                </c:pt>
                <c:pt idx="2">
                  <c:v>129</c:v>
                </c:pt>
                <c:pt idx="3">
                  <c:v>115</c:v>
                </c:pt>
              </c:numCache>
            </c:numRef>
          </c:val>
          <c:smooth val="0"/>
          <c:extLst>
            <c:ext xmlns:c16="http://schemas.microsoft.com/office/drawing/2014/chart" uri="{C3380CC4-5D6E-409C-BE32-E72D297353CC}">
              <c16:uniqueId val="{00000000-D822-453F-A8FE-21153BDF4E3E}"/>
            </c:ext>
          </c:extLst>
        </c:ser>
        <c:dLbls>
          <c:showLegendKey val="0"/>
          <c:showVal val="0"/>
          <c:showCatName val="0"/>
          <c:showSerName val="0"/>
          <c:showPercent val="0"/>
          <c:showBubbleSize val="0"/>
        </c:dLbls>
        <c:smooth val="0"/>
        <c:axId val="633912984"/>
        <c:axId val="633909048"/>
      </c:lineChart>
      <c:catAx>
        <c:axId val="633912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633909048"/>
        <c:crosses val="autoZero"/>
        <c:auto val="1"/>
        <c:lblAlgn val="ctr"/>
        <c:lblOffset val="100"/>
        <c:noMultiLvlLbl val="0"/>
      </c:catAx>
      <c:valAx>
        <c:axId val="633909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633912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pieChart>
        <c:varyColors val="1"/>
        <c:ser>
          <c:idx val="0"/>
          <c:order val="0"/>
          <c:tx>
            <c:strRef>
              <c:f>ESTRAZIONE!$O$91</c:f>
              <c:strCache>
                <c:ptCount val="1"/>
                <c:pt idx="0">
                  <c:v>Spuntisti totali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5FF-47A0-9AAA-774C6D78C21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5FF-47A0-9AAA-774C6D78C21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5FF-47A0-9AAA-774C6D78C21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5FF-47A0-9AAA-774C6D78C21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5FF-47A0-9AAA-774C6D78C21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5FF-47A0-9AAA-774C6D78C21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75FF-47A0-9AAA-774C6D78C21A}"/>
              </c:ext>
            </c:extLst>
          </c:dPt>
          <c:cat>
            <c:strRef>
              <c:f>ESTRAZIONE!$L$92:$L$98</c:f>
              <c:strCache>
                <c:ptCount val="7"/>
                <c:pt idx="0">
                  <c:v>LUNEDI</c:v>
                </c:pt>
                <c:pt idx="1">
                  <c:v>MARTEDI</c:v>
                </c:pt>
                <c:pt idx="2">
                  <c:v>MERCOLEDI</c:v>
                </c:pt>
                <c:pt idx="3">
                  <c:v>GIOVEDI</c:v>
                </c:pt>
                <c:pt idx="4">
                  <c:v>VENERDI</c:v>
                </c:pt>
                <c:pt idx="5">
                  <c:v>SABATO</c:v>
                </c:pt>
                <c:pt idx="6">
                  <c:v>DOMENICA</c:v>
                </c:pt>
              </c:strCache>
            </c:strRef>
          </c:cat>
          <c:val>
            <c:numRef>
              <c:f>ESTRAZIONE!$O$92:$O$98</c:f>
              <c:numCache>
                <c:formatCode>General</c:formatCode>
                <c:ptCount val="7"/>
                <c:pt idx="0">
                  <c:v>294</c:v>
                </c:pt>
                <c:pt idx="1">
                  <c:v>353</c:v>
                </c:pt>
                <c:pt idx="2">
                  <c:v>324</c:v>
                </c:pt>
                <c:pt idx="3">
                  <c:v>419</c:v>
                </c:pt>
                <c:pt idx="4">
                  <c:v>326</c:v>
                </c:pt>
                <c:pt idx="5">
                  <c:v>413</c:v>
                </c:pt>
                <c:pt idx="6">
                  <c:v>126</c:v>
                </c:pt>
              </c:numCache>
            </c:numRef>
          </c:val>
          <c:extLst>
            <c:ext xmlns:c16="http://schemas.microsoft.com/office/drawing/2014/chart" uri="{C3380CC4-5D6E-409C-BE32-E72D297353CC}">
              <c16:uniqueId val="{0000000E-75FF-47A0-9AAA-774C6D78C21A}"/>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7">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12700" cap="flat" cmpd="sng" algn="ctr">
        <a:solidFill>
          <a:schemeClr val="lt1">
            <a:alpha val="25000"/>
          </a:schemeClr>
        </a:solidFill>
        <a:round/>
      </a:ln>
    </cs:spPr>
    <cs:defRPr sz="1197" b="0"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effectRef idx="0"/>
    <cs:fontRef idx="minor">
      <a:schemeClr val="lt1"/>
    </cs:fontRef>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8575" cap="rnd">
        <a:solidFill>
          <a:schemeClr val="lt1">
            <a:alpha val="50000"/>
          </a:schemeClr>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cap="flat" cmpd="sng" algn="ctr">
        <a:gradFill>
          <a:gsLst>
            <a:gs pos="79000">
              <a:schemeClr val="phClr"/>
            </a:gs>
            <a:gs pos="0">
              <a:schemeClr val="lt1">
                <a:alpha val="6000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7">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12700" cap="flat" cmpd="sng" algn="ctr">
        <a:solidFill>
          <a:schemeClr val="lt1">
            <a:alpha val="25000"/>
          </a:schemeClr>
        </a:solidFill>
        <a:round/>
      </a:ln>
    </cs:spPr>
    <cs:defRPr sz="1197" b="0"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effectRef idx="0"/>
    <cs:fontRef idx="minor">
      <a:schemeClr val="lt1"/>
    </cs:fontRef>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8575" cap="rnd">
        <a:solidFill>
          <a:schemeClr val="lt1">
            <a:alpha val="50000"/>
          </a:schemeClr>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cap="flat" cmpd="sng" algn="ctr">
        <a:gradFill>
          <a:gsLst>
            <a:gs pos="79000">
              <a:schemeClr val="phClr"/>
            </a:gs>
            <a:gs pos="0">
              <a:schemeClr val="lt1">
                <a:alpha val="6000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025E02-B516-4790-AD71-B1B57A62323B}" type="datetimeFigureOut">
              <a:rPr lang="it-IT" smtClean="0"/>
              <a:t>17/01/2024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669B9C-0949-4512-AB12-6A23E0FB2A55}" type="slidenum">
              <a:rPr lang="it-IT" smtClean="0"/>
              <a:t>‹N›</a:t>
            </a:fld>
            <a:endParaRPr lang="it-IT"/>
          </a:p>
        </p:txBody>
      </p:sp>
    </p:spTree>
    <p:extLst>
      <p:ext uri="{BB962C8B-B14F-4D97-AF65-F5344CB8AC3E}">
        <p14:creationId xmlns:p14="http://schemas.microsoft.com/office/powerpoint/2010/main" val="3669051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987340" y="10555671"/>
            <a:ext cx="3047939" cy="55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982" tIns="49492" rIns="98982" bIns="49492" anchor="b"/>
          <a:lstStyle>
            <a:lvl1pPr defTabSz="98901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8901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8901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8901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8901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26F9FE4F-15B4-4357-B0E1-165487C44836}" type="slidenum">
              <a:rPr lang="it-IT" altLang="it-IT" sz="2400">
                <a:latin typeface="Times New Roman" panose="02020603050405020304" pitchFamily="18" charset="0"/>
              </a:rPr>
              <a:pPr algn="r" eaLnBrk="1" hangingPunct="1">
                <a:spcBef>
                  <a:spcPct val="0"/>
                </a:spcBef>
              </a:pPr>
              <a:t>1</a:t>
            </a:fld>
            <a:endParaRPr lang="it-IT" altLang="it-IT" sz="2400">
              <a:latin typeface="Times New Roman" panose="02020603050405020304" pitchFamily="18" charset="0"/>
            </a:endParaRPr>
          </a:p>
        </p:txBody>
      </p:sp>
      <p:sp>
        <p:nvSpPr>
          <p:cNvPr id="5123" name="Rectangle 2"/>
          <p:cNvSpPr>
            <a:spLocks noGrp="1" noRot="1" noChangeAspect="1" noChangeArrowheads="1" noTextEdit="1"/>
          </p:cNvSpPr>
          <p:nvPr>
            <p:ph type="sldImg"/>
          </p:nvPr>
        </p:nvSpPr>
        <p:spPr>
          <a:xfrm>
            <a:off x="-182563" y="833438"/>
            <a:ext cx="7402513" cy="4164012"/>
          </a:xfrm>
          <a:ln/>
        </p:spPr>
      </p:sp>
      <p:sp>
        <p:nvSpPr>
          <p:cNvPr id="5124" name="Rectangle 3"/>
          <p:cNvSpPr>
            <a:spLocks noGrp="1" noChangeArrowheads="1"/>
          </p:cNvSpPr>
          <p:nvPr>
            <p:ph type="body" idx="1"/>
          </p:nvPr>
        </p:nvSpPr>
        <p:spPr>
          <a:xfrm>
            <a:off x="936255" y="5275251"/>
            <a:ext cx="5164345" cy="50012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Tree>
    <p:extLst>
      <p:ext uri="{BB962C8B-B14F-4D97-AF65-F5344CB8AC3E}">
        <p14:creationId xmlns:p14="http://schemas.microsoft.com/office/powerpoint/2010/main" val="1079859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987340" y="10555671"/>
            <a:ext cx="3047939" cy="55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982" tIns="49492" rIns="98982" bIns="49492" anchor="b"/>
          <a:lstStyle>
            <a:lvl1pPr defTabSz="98901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8901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8901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8901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8901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26F9FE4F-15B4-4357-B0E1-165487C44836}" type="slidenum">
              <a:rPr lang="it-IT" altLang="it-IT" sz="2400">
                <a:latin typeface="Times New Roman" panose="02020603050405020304" pitchFamily="18" charset="0"/>
              </a:rPr>
              <a:pPr algn="r" eaLnBrk="1" hangingPunct="1">
                <a:spcBef>
                  <a:spcPct val="0"/>
                </a:spcBef>
              </a:pPr>
              <a:t>10</a:t>
            </a:fld>
            <a:endParaRPr lang="it-IT" altLang="it-IT" sz="2400">
              <a:latin typeface="Times New Roman" panose="02020603050405020304" pitchFamily="18" charset="0"/>
            </a:endParaRPr>
          </a:p>
        </p:txBody>
      </p:sp>
      <p:sp>
        <p:nvSpPr>
          <p:cNvPr id="5123" name="Rectangle 2"/>
          <p:cNvSpPr>
            <a:spLocks noGrp="1" noRot="1" noChangeAspect="1" noChangeArrowheads="1" noTextEdit="1"/>
          </p:cNvSpPr>
          <p:nvPr>
            <p:ph type="sldImg"/>
          </p:nvPr>
        </p:nvSpPr>
        <p:spPr>
          <a:xfrm>
            <a:off x="-182563" y="833438"/>
            <a:ext cx="7402513" cy="4164012"/>
          </a:xfrm>
          <a:ln/>
        </p:spPr>
      </p:sp>
      <p:sp>
        <p:nvSpPr>
          <p:cNvPr id="5124" name="Rectangle 3"/>
          <p:cNvSpPr>
            <a:spLocks noGrp="1" noChangeArrowheads="1"/>
          </p:cNvSpPr>
          <p:nvPr>
            <p:ph type="body" idx="1"/>
          </p:nvPr>
        </p:nvSpPr>
        <p:spPr>
          <a:xfrm>
            <a:off x="936255" y="5275251"/>
            <a:ext cx="5164345" cy="50012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Tree>
    <p:extLst>
      <p:ext uri="{BB962C8B-B14F-4D97-AF65-F5344CB8AC3E}">
        <p14:creationId xmlns:p14="http://schemas.microsoft.com/office/powerpoint/2010/main" val="3498395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987340" y="10555671"/>
            <a:ext cx="3047939" cy="55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982" tIns="49492" rIns="98982" bIns="49492" anchor="b"/>
          <a:lstStyle>
            <a:lvl1pPr defTabSz="98901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8901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8901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8901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8901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26F9FE4F-15B4-4357-B0E1-165487C44836}" type="slidenum">
              <a:rPr lang="it-IT" altLang="it-IT" sz="2400">
                <a:latin typeface="Times New Roman" panose="02020603050405020304" pitchFamily="18" charset="0"/>
              </a:rPr>
              <a:pPr algn="r" eaLnBrk="1" hangingPunct="1">
                <a:spcBef>
                  <a:spcPct val="0"/>
                </a:spcBef>
              </a:pPr>
              <a:t>11</a:t>
            </a:fld>
            <a:endParaRPr lang="it-IT" altLang="it-IT" sz="2400">
              <a:latin typeface="Times New Roman" panose="02020603050405020304" pitchFamily="18" charset="0"/>
            </a:endParaRPr>
          </a:p>
        </p:txBody>
      </p:sp>
      <p:sp>
        <p:nvSpPr>
          <p:cNvPr id="5123" name="Rectangle 2"/>
          <p:cNvSpPr>
            <a:spLocks noGrp="1" noRot="1" noChangeAspect="1" noChangeArrowheads="1" noTextEdit="1"/>
          </p:cNvSpPr>
          <p:nvPr>
            <p:ph type="sldImg"/>
          </p:nvPr>
        </p:nvSpPr>
        <p:spPr>
          <a:xfrm>
            <a:off x="-182563" y="833438"/>
            <a:ext cx="7402513" cy="4164012"/>
          </a:xfrm>
          <a:ln/>
        </p:spPr>
      </p:sp>
      <p:sp>
        <p:nvSpPr>
          <p:cNvPr id="5124" name="Rectangle 3"/>
          <p:cNvSpPr>
            <a:spLocks noGrp="1" noChangeArrowheads="1"/>
          </p:cNvSpPr>
          <p:nvPr>
            <p:ph type="body" idx="1"/>
          </p:nvPr>
        </p:nvSpPr>
        <p:spPr>
          <a:xfrm>
            <a:off x="936255" y="5275251"/>
            <a:ext cx="5164345" cy="50012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Tree>
    <p:extLst>
      <p:ext uri="{BB962C8B-B14F-4D97-AF65-F5344CB8AC3E}">
        <p14:creationId xmlns:p14="http://schemas.microsoft.com/office/powerpoint/2010/main" val="4099309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987340" y="10555671"/>
            <a:ext cx="3047939" cy="55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982" tIns="49492" rIns="98982" bIns="49492" anchor="b"/>
          <a:lstStyle>
            <a:lvl1pPr defTabSz="98901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8901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8901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8901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8901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26F9FE4F-15B4-4357-B0E1-165487C44836}" type="slidenum">
              <a:rPr lang="it-IT" altLang="it-IT" sz="2400">
                <a:latin typeface="Times New Roman" panose="02020603050405020304" pitchFamily="18" charset="0"/>
              </a:rPr>
              <a:pPr algn="r" eaLnBrk="1" hangingPunct="1">
                <a:spcBef>
                  <a:spcPct val="0"/>
                </a:spcBef>
              </a:pPr>
              <a:t>12</a:t>
            </a:fld>
            <a:endParaRPr lang="it-IT" altLang="it-IT" sz="2400">
              <a:latin typeface="Times New Roman" panose="02020603050405020304" pitchFamily="18" charset="0"/>
            </a:endParaRPr>
          </a:p>
        </p:txBody>
      </p:sp>
      <p:sp>
        <p:nvSpPr>
          <p:cNvPr id="5123" name="Rectangle 2"/>
          <p:cNvSpPr>
            <a:spLocks noGrp="1" noRot="1" noChangeAspect="1" noChangeArrowheads="1" noTextEdit="1"/>
          </p:cNvSpPr>
          <p:nvPr>
            <p:ph type="sldImg"/>
          </p:nvPr>
        </p:nvSpPr>
        <p:spPr>
          <a:xfrm>
            <a:off x="-182563" y="833438"/>
            <a:ext cx="7402513" cy="4164012"/>
          </a:xfrm>
          <a:ln/>
        </p:spPr>
      </p:sp>
      <p:sp>
        <p:nvSpPr>
          <p:cNvPr id="5124" name="Rectangle 3"/>
          <p:cNvSpPr>
            <a:spLocks noGrp="1" noChangeArrowheads="1"/>
          </p:cNvSpPr>
          <p:nvPr>
            <p:ph type="body" idx="1"/>
          </p:nvPr>
        </p:nvSpPr>
        <p:spPr>
          <a:xfrm>
            <a:off x="936255" y="5275251"/>
            <a:ext cx="5164345" cy="50012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Tree>
    <p:extLst>
      <p:ext uri="{BB962C8B-B14F-4D97-AF65-F5344CB8AC3E}">
        <p14:creationId xmlns:p14="http://schemas.microsoft.com/office/powerpoint/2010/main" val="655186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987340" y="10555671"/>
            <a:ext cx="3047939" cy="55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982" tIns="49492" rIns="98982" bIns="49492" anchor="b"/>
          <a:lstStyle>
            <a:lvl1pPr defTabSz="98901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8901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8901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8901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8901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26F9FE4F-15B4-4357-B0E1-165487C44836}" type="slidenum">
              <a:rPr lang="it-IT" altLang="it-IT" sz="2400">
                <a:latin typeface="Times New Roman" panose="02020603050405020304" pitchFamily="18" charset="0"/>
              </a:rPr>
              <a:pPr algn="r" eaLnBrk="1" hangingPunct="1">
                <a:spcBef>
                  <a:spcPct val="0"/>
                </a:spcBef>
              </a:pPr>
              <a:t>13</a:t>
            </a:fld>
            <a:endParaRPr lang="it-IT" altLang="it-IT" sz="2400">
              <a:latin typeface="Times New Roman" panose="02020603050405020304" pitchFamily="18" charset="0"/>
            </a:endParaRPr>
          </a:p>
        </p:txBody>
      </p:sp>
      <p:sp>
        <p:nvSpPr>
          <p:cNvPr id="5123" name="Rectangle 2"/>
          <p:cNvSpPr>
            <a:spLocks noGrp="1" noRot="1" noChangeAspect="1" noChangeArrowheads="1" noTextEdit="1"/>
          </p:cNvSpPr>
          <p:nvPr>
            <p:ph type="sldImg"/>
          </p:nvPr>
        </p:nvSpPr>
        <p:spPr>
          <a:xfrm>
            <a:off x="-182563" y="833438"/>
            <a:ext cx="7402513" cy="4164012"/>
          </a:xfrm>
          <a:ln/>
        </p:spPr>
      </p:sp>
      <p:sp>
        <p:nvSpPr>
          <p:cNvPr id="5124" name="Rectangle 3"/>
          <p:cNvSpPr>
            <a:spLocks noGrp="1" noChangeArrowheads="1"/>
          </p:cNvSpPr>
          <p:nvPr>
            <p:ph type="body" idx="1"/>
          </p:nvPr>
        </p:nvSpPr>
        <p:spPr>
          <a:xfrm>
            <a:off x="936255" y="5275251"/>
            <a:ext cx="5164345" cy="50012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Tree>
    <p:extLst>
      <p:ext uri="{BB962C8B-B14F-4D97-AF65-F5344CB8AC3E}">
        <p14:creationId xmlns:p14="http://schemas.microsoft.com/office/powerpoint/2010/main" val="3186865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987340" y="10555671"/>
            <a:ext cx="3047939" cy="55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982" tIns="49492" rIns="98982" bIns="49492" anchor="b"/>
          <a:lstStyle>
            <a:lvl1pPr defTabSz="98901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8901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8901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8901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8901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26F9FE4F-15B4-4357-B0E1-165487C44836}" type="slidenum">
              <a:rPr lang="it-IT" altLang="it-IT" sz="2400">
                <a:latin typeface="Times New Roman" panose="02020603050405020304" pitchFamily="18" charset="0"/>
              </a:rPr>
              <a:pPr algn="r" eaLnBrk="1" hangingPunct="1">
                <a:spcBef>
                  <a:spcPct val="0"/>
                </a:spcBef>
              </a:pPr>
              <a:t>14</a:t>
            </a:fld>
            <a:endParaRPr lang="it-IT" altLang="it-IT" sz="2400">
              <a:latin typeface="Times New Roman" panose="02020603050405020304" pitchFamily="18" charset="0"/>
            </a:endParaRPr>
          </a:p>
        </p:txBody>
      </p:sp>
      <p:sp>
        <p:nvSpPr>
          <p:cNvPr id="5123" name="Rectangle 2"/>
          <p:cNvSpPr>
            <a:spLocks noGrp="1" noRot="1" noChangeAspect="1" noChangeArrowheads="1" noTextEdit="1"/>
          </p:cNvSpPr>
          <p:nvPr>
            <p:ph type="sldImg"/>
          </p:nvPr>
        </p:nvSpPr>
        <p:spPr>
          <a:xfrm>
            <a:off x="-182563" y="833438"/>
            <a:ext cx="7402513" cy="4164012"/>
          </a:xfrm>
          <a:ln/>
        </p:spPr>
      </p:sp>
      <p:sp>
        <p:nvSpPr>
          <p:cNvPr id="5124" name="Rectangle 3"/>
          <p:cNvSpPr>
            <a:spLocks noGrp="1" noChangeArrowheads="1"/>
          </p:cNvSpPr>
          <p:nvPr>
            <p:ph type="body" idx="1"/>
          </p:nvPr>
        </p:nvSpPr>
        <p:spPr>
          <a:xfrm>
            <a:off x="936255" y="5275251"/>
            <a:ext cx="5164345" cy="50012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Tree>
    <p:extLst>
      <p:ext uri="{BB962C8B-B14F-4D97-AF65-F5344CB8AC3E}">
        <p14:creationId xmlns:p14="http://schemas.microsoft.com/office/powerpoint/2010/main" val="1162403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987340" y="10555671"/>
            <a:ext cx="3047939" cy="55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982" tIns="49492" rIns="98982" bIns="49492" anchor="b"/>
          <a:lstStyle>
            <a:lvl1pPr defTabSz="98901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8901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8901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8901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8901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26F9FE4F-15B4-4357-B0E1-165487C44836}" type="slidenum">
              <a:rPr lang="it-IT" altLang="it-IT" sz="2400">
                <a:latin typeface="Times New Roman" panose="02020603050405020304" pitchFamily="18" charset="0"/>
              </a:rPr>
              <a:pPr algn="r" eaLnBrk="1" hangingPunct="1">
                <a:spcBef>
                  <a:spcPct val="0"/>
                </a:spcBef>
              </a:pPr>
              <a:t>2</a:t>
            </a:fld>
            <a:endParaRPr lang="it-IT" altLang="it-IT" sz="2400">
              <a:latin typeface="Times New Roman" panose="02020603050405020304" pitchFamily="18" charset="0"/>
            </a:endParaRPr>
          </a:p>
        </p:txBody>
      </p:sp>
      <p:sp>
        <p:nvSpPr>
          <p:cNvPr id="5123" name="Rectangle 2"/>
          <p:cNvSpPr>
            <a:spLocks noGrp="1" noRot="1" noChangeAspect="1" noChangeArrowheads="1" noTextEdit="1"/>
          </p:cNvSpPr>
          <p:nvPr>
            <p:ph type="sldImg"/>
          </p:nvPr>
        </p:nvSpPr>
        <p:spPr>
          <a:xfrm>
            <a:off x="-182563" y="833438"/>
            <a:ext cx="7402513" cy="4164012"/>
          </a:xfrm>
          <a:ln/>
        </p:spPr>
      </p:sp>
      <p:sp>
        <p:nvSpPr>
          <p:cNvPr id="5124" name="Rectangle 3"/>
          <p:cNvSpPr>
            <a:spLocks noGrp="1" noChangeArrowheads="1"/>
          </p:cNvSpPr>
          <p:nvPr>
            <p:ph type="body" idx="1"/>
          </p:nvPr>
        </p:nvSpPr>
        <p:spPr>
          <a:xfrm>
            <a:off x="936255" y="5275251"/>
            <a:ext cx="5164345" cy="50012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Tree>
    <p:extLst>
      <p:ext uri="{BB962C8B-B14F-4D97-AF65-F5344CB8AC3E}">
        <p14:creationId xmlns:p14="http://schemas.microsoft.com/office/powerpoint/2010/main" val="3910675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987340" y="10555671"/>
            <a:ext cx="3047939" cy="55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982" tIns="49492" rIns="98982" bIns="49492" anchor="b"/>
          <a:lstStyle>
            <a:lvl1pPr defTabSz="98901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8901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8901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8901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8901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26F9FE4F-15B4-4357-B0E1-165487C44836}" type="slidenum">
              <a:rPr lang="it-IT" altLang="it-IT" sz="2400">
                <a:latin typeface="Times New Roman" panose="02020603050405020304" pitchFamily="18" charset="0"/>
              </a:rPr>
              <a:pPr algn="r" eaLnBrk="1" hangingPunct="1">
                <a:spcBef>
                  <a:spcPct val="0"/>
                </a:spcBef>
              </a:pPr>
              <a:t>3</a:t>
            </a:fld>
            <a:endParaRPr lang="it-IT" altLang="it-IT" sz="2400">
              <a:latin typeface="Times New Roman" panose="02020603050405020304" pitchFamily="18" charset="0"/>
            </a:endParaRPr>
          </a:p>
        </p:txBody>
      </p:sp>
      <p:sp>
        <p:nvSpPr>
          <p:cNvPr id="5123" name="Rectangle 2"/>
          <p:cNvSpPr>
            <a:spLocks noGrp="1" noRot="1" noChangeAspect="1" noChangeArrowheads="1" noTextEdit="1"/>
          </p:cNvSpPr>
          <p:nvPr>
            <p:ph type="sldImg"/>
          </p:nvPr>
        </p:nvSpPr>
        <p:spPr>
          <a:xfrm>
            <a:off x="-182563" y="833438"/>
            <a:ext cx="7402513" cy="4164012"/>
          </a:xfrm>
          <a:ln/>
        </p:spPr>
      </p:sp>
      <p:sp>
        <p:nvSpPr>
          <p:cNvPr id="5124" name="Rectangle 3"/>
          <p:cNvSpPr>
            <a:spLocks noGrp="1" noChangeArrowheads="1"/>
          </p:cNvSpPr>
          <p:nvPr>
            <p:ph type="body" idx="1"/>
          </p:nvPr>
        </p:nvSpPr>
        <p:spPr>
          <a:xfrm>
            <a:off x="936255" y="5275251"/>
            <a:ext cx="5164345" cy="50012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Tree>
    <p:extLst>
      <p:ext uri="{BB962C8B-B14F-4D97-AF65-F5344CB8AC3E}">
        <p14:creationId xmlns:p14="http://schemas.microsoft.com/office/powerpoint/2010/main" val="2243701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987340" y="10555671"/>
            <a:ext cx="3047939" cy="55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982" tIns="49492" rIns="98982" bIns="49492" anchor="b"/>
          <a:lstStyle>
            <a:lvl1pPr defTabSz="98901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8901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8901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8901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8901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26F9FE4F-15B4-4357-B0E1-165487C44836}" type="slidenum">
              <a:rPr lang="it-IT" altLang="it-IT" sz="2400">
                <a:latin typeface="Times New Roman" panose="02020603050405020304" pitchFamily="18" charset="0"/>
              </a:rPr>
              <a:pPr algn="r" eaLnBrk="1" hangingPunct="1">
                <a:spcBef>
                  <a:spcPct val="0"/>
                </a:spcBef>
              </a:pPr>
              <a:t>4</a:t>
            </a:fld>
            <a:endParaRPr lang="it-IT" altLang="it-IT" sz="2400">
              <a:latin typeface="Times New Roman" panose="02020603050405020304" pitchFamily="18" charset="0"/>
            </a:endParaRPr>
          </a:p>
        </p:txBody>
      </p:sp>
      <p:sp>
        <p:nvSpPr>
          <p:cNvPr id="5123" name="Rectangle 2"/>
          <p:cNvSpPr>
            <a:spLocks noGrp="1" noRot="1" noChangeAspect="1" noChangeArrowheads="1" noTextEdit="1"/>
          </p:cNvSpPr>
          <p:nvPr>
            <p:ph type="sldImg"/>
          </p:nvPr>
        </p:nvSpPr>
        <p:spPr>
          <a:xfrm>
            <a:off x="-182563" y="833438"/>
            <a:ext cx="7402513" cy="4164012"/>
          </a:xfrm>
          <a:ln/>
        </p:spPr>
      </p:sp>
      <p:sp>
        <p:nvSpPr>
          <p:cNvPr id="5124" name="Rectangle 3"/>
          <p:cNvSpPr>
            <a:spLocks noGrp="1" noChangeArrowheads="1"/>
          </p:cNvSpPr>
          <p:nvPr>
            <p:ph type="body" idx="1"/>
          </p:nvPr>
        </p:nvSpPr>
        <p:spPr>
          <a:xfrm>
            <a:off x="936255" y="5275251"/>
            <a:ext cx="5164345" cy="50012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Tree>
    <p:extLst>
      <p:ext uri="{BB962C8B-B14F-4D97-AF65-F5344CB8AC3E}">
        <p14:creationId xmlns:p14="http://schemas.microsoft.com/office/powerpoint/2010/main" val="2981085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987340" y="10555671"/>
            <a:ext cx="3047939" cy="55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982" tIns="49492" rIns="98982" bIns="49492" anchor="b"/>
          <a:lstStyle>
            <a:lvl1pPr defTabSz="98901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8901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8901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8901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8901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26F9FE4F-15B4-4357-B0E1-165487C44836}" type="slidenum">
              <a:rPr lang="it-IT" altLang="it-IT" sz="2400">
                <a:latin typeface="Times New Roman" panose="02020603050405020304" pitchFamily="18" charset="0"/>
              </a:rPr>
              <a:pPr algn="r" eaLnBrk="1" hangingPunct="1">
                <a:spcBef>
                  <a:spcPct val="0"/>
                </a:spcBef>
              </a:pPr>
              <a:t>5</a:t>
            </a:fld>
            <a:endParaRPr lang="it-IT" altLang="it-IT" sz="2400">
              <a:latin typeface="Times New Roman" panose="02020603050405020304" pitchFamily="18" charset="0"/>
            </a:endParaRPr>
          </a:p>
        </p:txBody>
      </p:sp>
      <p:sp>
        <p:nvSpPr>
          <p:cNvPr id="5123" name="Rectangle 2"/>
          <p:cNvSpPr>
            <a:spLocks noGrp="1" noRot="1" noChangeAspect="1" noChangeArrowheads="1" noTextEdit="1"/>
          </p:cNvSpPr>
          <p:nvPr>
            <p:ph type="sldImg"/>
          </p:nvPr>
        </p:nvSpPr>
        <p:spPr>
          <a:xfrm>
            <a:off x="-182563" y="833438"/>
            <a:ext cx="7402513" cy="4164012"/>
          </a:xfrm>
          <a:ln/>
        </p:spPr>
      </p:sp>
      <p:sp>
        <p:nvSpPr>
          <p:cNvPr id="5124" name="Rectangle 3"/>
          <p:cNvSpPr>
            <a:spLocks noGrp="1" noChangeArrowheads="1"/>
          </p:cNvSpPr>
          <p:nvPr>
            <p:ph type="body" idx="1"/>
          </p:nvPr>
        </p:nvSpPr>
        <p:spPr>
          <a:xfrm>
            <a:off x="936255" y="5275251"/>
            <a:ext cx="5164345" cy="50012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Tree>
    <p:extLst>
      <p:ext uri="{BB962C8B-B14F-4D97-AF65-F5344CB8AC3E}">
        <p14:creationId xmlns:p14="http://schemas.microsoft.com/office/powerpoint/2010/main" val="1221219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987340" y="10555671"/>
            <a:ext cx="3047939" cy="55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982" tIns="49492" rIns="98982" bIns="49492" anchor="b"/>
          <a:lstStyle>
            <a:lvl1pPr defTabSz="98901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8901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8901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8901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8901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26F9FE4F-15B4-4357-B0E1-165487C44836}" type="slidenum">
              <a:rPr lang="it-IT" altLang="it-IT" sz="2400">
                <a:latin typeface="Times New Roman" panose="02020603050405020304" pitchFamily="18" charset="0"/>
              </a:rPr>
              <a:pPr algn="r" eaLnBrk="1" hangingPunct="1">
                <a:spcBef>
                  <a:spcPct val="0"/>
                </a:spcBef>
              </a:pPr>
              <a:t>6</a:t>
            </a:fld>
            <a:endParaRPr lang="it-IT" altLang="it-IT" sz="2400">
              <a:latin typeface="Times New Roman" panose="02020603050405020304" pitchFamily="18" charset="0"/>
            </a:endParaRPr>
          </a:p>
        </p:txBody>
      </p:sp>
      <p:sp>
        <p:nvSpPr>
          <p:cNvPr id="5123" name="Rectangle 2"/>
          <p:cNvSpPr>
            <a:spLocks noGrp="1" noRot="1" noChangeAspect="1" noChangeArrowheads="1" noTextEdit="1"/>
          </p:cNvSpPr>
          <p:nvPr>
            <p:ph type="sldImg"/>
          </p:nvPr>
        </p:nvSpPr>
        <p:spPr>
          <a:xfrm>
            <a:off x="-182563" y="833438"/>
            <a:ext cx="7402513" cy="4164012"/>
          </a:xfrm>
          <a:ln/>
        </p:spPr>
      </p:sp>
      <p:sp>
        <p:nvSpPr>
          <p:cNvPr id="5124" name="Rectangle 3"/>
          <p:cNvSpPr>
            <a:spLocks noGrp="1" noChangeArrowheads="1"/>
          </p:cNvSpPr>
          <p:nvPr>
            <p:ph type="body" idx="1"/>
          </p:nvPr>
        </p:nvSpPr>
        <p:spPr>
          <a:xfrm>
            <a:off x="936255" y="5275251"/>
            <a:ext cx="5164345" cy="50012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Tree>
    <p:extLst>
      <p:ext uri="{BB962C8B-B14F-4D97-AF65-F5344CB8AC3E}">
        <p14:creationId xmlns:p14="http://schemas.microsoft.com/office/powerpoint/2010/main" val="3935120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987340" y="10555671"/>
            <a:ext cx="3047939" cy="55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982" tIns="49492" rIns="98982" bIns="49492" anchor="b"/>
          <a:lstStyle>
            <a:lvl1pPr defTabSz="98901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8901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8901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8901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8901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26F9FE4F-15B4-4357-B0E1-165487C44836}" type="slidenum">
              <a:rPr lang="it-IT" altLang="it-IT" sz="2400">
                <a:latin typeface="Times New Roman" panose="02020603050405020304" pitchFamily="18" charset="0"/>
              </a:rPr>
              <a:pPr algn="r" eaLnBrk="1" hangingPunct="1">
                <a:spcBef>
                  <a:spcPct val="0"/>
                </a:spcBef>
              </a:pPr>
              <a:t>7</a:t>
            </a:fld>
            <a:endParaRPr lang="it-IT" altLang="it-IT" sz="2400">
              <a:latin typeface="Times New Roman" panose="02020603050405020304" pitchFamily="18" charset="0"/>
            </a:endParaRPr>
          </a:p>
        </p:txBody>
      </p:sp>
      <p:sp>
        <p:nvSpPr>
          <p:cNvPr id="5123" name="Rectangle 2"/>
          <p:cNvSpPr>
            <a:spLocks noGrp="1" noRot="1" noChangeAspect="1" noChangeArrowheads="1" noTextEdit="1"/>
          </p:cNvSpPr>
          <p:nvPr>
            <p:ph type="sldImg"/>
          </p:nvPr>
        </p:nvSpPr>
        <p:spPr>
          <a:xfrm>
            <a:off x="-182563" y="833438"/>
            <a:ext cx="7402513" cy="4164012"/>
          </a:xfrm>
          <a:ln/>
        </p:spPr>
      </p:sp>
      <p:sp>
        <p:nvSpPr>
          <p:cNvPr id="5124" name="Rectangle 3"/>
          <p:cNvSpPr>
            <a:spLocks noGrp="1" noChangeArrowheads="1"/>
          </p:cNvSpPr>
          <p:nvPr>
            <p:ph type="body" idx="1"/>
          </p:nvPr>
        </p:nvSpPr>
        <p:spPr>
          <a:xfrm>
            <a:off x="936255" y="5275251"/>
            <a:ext cx="5164345" cy="50012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Tree>
    <p:extLst>
      <p:ext uri="{BB962C8B-B14F-4D97-AF65-F5344CB8AC3E}">
        <p14:creationId xmlns:p14="http://schemas.microsoft.com/office/powerpoint/2010/main" val="705535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987340" y="10555671"/>
            <a:ext cx="3047939" cy="55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982" tIns="49492" rIns="98982" bIns="49492" anchor="b"/>
          <a:lstStyle>
            <a:lvl1pPr defTabSz="98901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8901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8901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8901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8901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26F9FE4F-15B4-4357-B0E1-165487C44836}" type="slidenum">
              <a:rPr lang="it-IT" altLang="it-IT" sz="2400">
                <a:latin typeface="Times New Roman" panose="02020603050405020304" pitchFamily="18" charset="0"/>
              </a:rPr>
              <a:pPr algn="r" eaLnBrk="1" hangingPunct="1">
                <a:spcBef>
                  <a:spcPct val="0"/>
                </a:spcBef>
              </a:pPr>
              <a:t>8</a:t>
            </a:fld>
            <a:endParaRPr lang="it-IT" altLang="it-IT" sz="2400">
              <a:latin typeface="Times New Roman" panose="02020603050405020304" pitchFamily="18" charset="0"/>
            </a:endParaRPr>
          </a:p>
        </p:txBody>
      </p:sp>
      <p:sp>
        <p:nvSpPr>
          <p:cNvPr id="5123" name="Rectangle 2"/>
          <p:cNvSpPr>
            <a:spLocks noGrp="1" noRot="1" noChangeAspect="1" noChangeArrowheads="1" noTextEdit="1"/>
          </p:cNvSpPr>
          <p:nvPr>
            <p:ph type="sldImg"/>
          </p:nvPr>
        </p:nvSpPr>
        <p:spPr>
          <a:xfrm>
            <a:off x="-182563" y="833438"/>
            <a:ext cx="7402513" cy="4164012"/>
          </a:xfrm>
          <a:ln/>
        </p:spPr>
      </p:sp>
      <p:sp>
        <p:nvSpPr>
          <p:cNvPr id="5124" name="Rectangle 3"/>
          <p:cNvSpPr>
            <a:spLocks noGrp="1" noChangeArrowheads="1"/>
          </p:cNvSpPr>
          <p:nvPr>
            <p:ph type="body" idx="1"/>
          </p:nvPr>
        </p:nvSpPr>
        <p:spPr>
          <a:xfrm>
            <a:off x="936255" y="5275251"/>
            <a:ext cx="5164345" cy="50012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Tree>
    <p:extLst>
      <p:ext uri="{BB962C8B-B14F-4D97-AF65-F5344CB8AC3E}">
        <p14:creationId xmlns:p14="http://schemas.microsoft.com/office/powerpoint/2010/main" val="731347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987340" y="10555671"/>
            <a:ext cx="3047939" cy="55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982" tIns="49492" rIns="98982" bIns="49492" anchor="b"/>
          <a:lstStyle>
            <a:lvl1pPr defTabSz="98901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8901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8901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8901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8901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89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26F9FE4F-15B4-4357-B0E1-165487C44836}" type="slidenum">
              <a:rPr lang="it-IT" altLang="it-IT" sz="2400">
                <a:latin typeface="Times New Roman" panose="02020603050405020304" pitchFamily="18" charset="0"/>
              </a:rPr>
              <a:pPr algn="r" eaLnBrk="1" hangingPunct="1">
                <a:spcBef>
                  <a:spcPct val="0"/>
                </a:spcBef>
              </a:pPr>
              <a:t>9</a:t>
            </a:fld>
            <a:endParaRPr lang="it-IT" altLang="it-IT" sz="2400">
              <a:latin typeface="Times New Roman" panose="02020603050405020304" pitchFamily="18" charset="0"/>
            </a:endParaRPr>
          </a:p>
        </p:txBody>
      </p:sp>
      <p:sp>
        <p:nvSpPr>
          <p:cNvPr id="5123" name="Rectangle 2"/>
          <p:cNvSpPr>
            <a:spLocks noGrp="1" noRot="1" noChangeAspect="1" noChangeArrowheads="1" noTextEdit="1"/>
          </p:cNvSpPr>
          <p:nvPr>
            <p:ph type="sldImg"/>
          </p:nvPr>
        </p:nvSpPr>
        <p:spPr>
          <a:xfrm>
            <a:off x="-182563" y="833438"/>
            <a:ext cx="7402513" cy="4164012"/>
          </a:xfrm>
          <a:ln/>
        </p:spPr>
      </p:sp>
      <p:sp>
        <p:nvSpPr>
          <p:cNvPr id="5124" name="Rectangle 3"/>
          <p:cNvSpPr>
            <a:spLocks noGrp="1" noChangeArrowheads="1"/>
          </p:cNvSpPr>
          <p:nvPr>
            <p:ph type="body" idx="1"/>
          </p:nvPr>
        </p:nvSpPr>
        <p:spPr>
          <a:xfrm>
            <a:off x="936255" y="5275251"/>
            <a:ext cx="5164345" cy="50012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Tree>
    <p:extLst>
      <p:ext uri="{BB962C8B-B14F-4D97-AF65-F5344CB8AC3E}">
        <p14:creationId xmlns:p14="http://schemas.microsoft.com/office/powerpoint/2010/main" val="705906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1D8E650E-24A5-44FF-BC17-98D69DC7479E}" type="datetimeFigureOut">
              <a:rPr lang="it-IT" smtClean="0"/>
              <a:t>17/01/2024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726ACF8-BE37-4C7A-A010-B2BCECFDDB58}" type="slidenum">
              <a:rPr lang="it-IT" smtClean="0"/>
              <a:t>‹N›</a:t>
            </a:fld>
            <a:endParaRPr lang="it-IT"/>
          </a:p>
        </p:txBody>
      </p:sp>
    </p:spTree>
    <p:extLst>
      <p:ext uri="{BB962C8B-B14F-4D97-AF65-F5344CB8AC3E}">
        <p14:creationId xmlns:p14="http://schemas.microsoft.com/office/powerpoint/2010/main" val="2126606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D8E650E-24A5-44FF-BC17-98D69DC7479E}" type="datetimeFigureOut">
              <a:rPr lang="it-IT" smtClean="0"/>
              <a:t>17/01/2024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726ACF8-BE37-4C7A-A010-B2BCECFDDB58}" type="slidenum">
              <a:rPr lang="it-IT" smtClean="0"/>
              <a:t>‹N›</a:t>
            </a:fld>
            <a:endParaRPr lang="it-IT"/>
          </a:p>
        </p:txBody>
      </p:sp>
    </p:spTree>
    <p:extLst>
      <p:ext uri="{BB962C8B-B14F-4D97-AF65-F5344CB8AC3E}">
        <p14:creationId xmlns:p14="http://schemas.microsoft.com/office/powerpoint/2010/main" val="3578159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D8E650E-24A5-44FF-BC17-98D69DC7479E}" type="datetimeFigureOut">
              <a:rPr lang="it-IT" smtClean="0"/>
              <a:t>17/01/2024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726ACF8-BE37-4C7A-A010-B2BCECFDDB58}" type="slidenum">
              <a:rPr lang="it-IT" smtClean="0"/>
              <a:t>‹N›</a:t>
            </a:fld>
            <a:endParaRPr lang="it-IT"/>
          </a:p>
        </p:txBody>
      </p:sp>
    </p:spTree>
    <p:extLst>
      <p:ext uri="{BB962C8B-B14F-4D97-AF65-F5344CB8AC3E}">
        <p14:creationId xmlns:p14="http://schemas.microsoft.com/office/powerpoint/2010/main" val="1358210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D8E650E-24A5-44FF-BC17-98D69DC7479E}" type="datetimeFigureOut">
              <a:rPr lang="it-IT" smtClean="0"/>
              <a:t>17/01/2024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726ACF8-BE37-4C7A-A010-B2BCECFDDB58}" type="slidenum">
              <a:rPr lang="it-IT" smtClean="0"/>
              <a:t>‹N›</a:t>
            </a:fld>
            <a:endParaRPr lang="it-IT"/>
          </a:p>
        </p:txBody>
      </p:sp>
    </p:spTree>
    <p:extLst>
      <p:ext uri="{BB962C8B-B14F-4D97-AF65-F5344CB8AC3E}">
        <p14:creationId xmlns:p14="http://schemas.microsoft.com/office/powerpoint/2010/main" val="3488939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1D8E650E-24A5-44FF-BC17-98D69DC7479E}" type="datetimeFigureOut">
              <a:rPr lang="it-IT" smtClean="0"/>
              <a:t>17/01/2024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726ACF8-BE37-4C7A-A010-B2BCECFDDB58}" type="slidenum">
              <a:rPr lang="it-IT" smtClean="0"/>
              <a:t>‹N›</a:t>
            </a:fld>
            <a:endParaRPr lang="it-IT"/>
          </a:p>
        </p:txBody>
      </p:sp>
    </p:spTree>
    <p:extLst>
      <p:ext uri="{BB962C8B-B14F-4D97-AF65-F5344CB8AC3E}">
        <p14:creationId xmlns:p14="http://schemas.microsoft.com/office/powerpoint/2010/main" val="2933844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1D8E650E-24A5-44FF-BC17-98D69DC7479E}" type="datetimeFigureOut">
              <a:rPr lang="it-IT" smtClean="0"/>
              <a:t>17/01/2024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726ACF8-BE37-4C7A-A010-B2BCECFDDB58}" type="slidenum">
              <a:rPr lang="it-IT" smtClean="0"/>
              <a:t>‹N›</a:t>
            </a:fld>
            <a:endParaRPr lang="it-IT"/>
          </a:p>
        </p:txBody>
      </p:sp>
    </p:spTree>
    <p:extLst>
      <p:ext uri="{BB962C8B-B14F-4D97-AF65-F5344CB8AC3E}">
        <p14:creationId xmlns:p14="http://schemas.microsoft.com/office/powerpoint/2010/main" val="1925203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1D8E650E-24A5-44FF-BC17-98D69DC7479E}" type="datetimeFigureOut">
              <a:rPr lang="it-IT" smtClean="0"/>
              <a:t>17/01/2024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726ACF8-BE37-4C7A-A010-B2BCECFDDB58}" type="slidenum">
              <a:rPr lang="it-IT" smtClean="0"/>
              <a:t>‹N›</a:t>
            </a:fld>
            <a:endParaRPr lang="it-IT"/>
          </a:p>
        </p:txBody>
      </p:sp>
    </p:spTree>
    <p:extLst>
      <p:ext uri="{BB962C8B-B14F-4D97-AF65-F5344CB8AC3E}">
        <p14:creationId xmlns:p14="http://schemas.microsoft.com/office/powerpoint/2010/main" val="563135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1D8E650E-24A5-44FF-BC17-98D69DC7479E}" type="datetimeFigureOut">
              <a:rPr lang="it-IT" smtClean="0"/>
              <a:t>17/01/2024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726ACF8-BE37-4C7A-A010-B2BCECFDDB58}" type="slidenum">
              <a:rPr lang="it-IT" smtClean="0"/>
              <a:t>‹N›</a:t>
            </a:fld>
            <a:endParaRPr lang="it-IT"/>
          </a:p>
        </p:txBody>
      </p:sp>
    </p:spTree>
    <p:extLst>
      <p:ext uri="{BB962C8B-B14F-4D97-AF65-F5344CB8AC3E}">
        <p14:creationId xmlns:p14="http://schemas.microsoft.com/office/powerpoint/2010/main" val="2324384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D8E650E-24A5-44FF-BC17-98D69DC7479E}" type="datetimeFigureOut">
              <a:rPr lang="it-IT" smtClean="0"/>
              <a:t>17/01/2024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726ACF8-BE37-4C7A-A010-B2BCECFDDB58}" type="slidenum">
              <a:rPr lang="it-IT" smtClean="0"/>
              <a:t>‹N›</a:t>
            </a:fld>
            <a:endParaRPr lang="it-IT"/>
          </a:p>
        </p:txBody>
      </p:sp>
    </p:spTree>
    <p:extLst>
      <p:ext uri="{BB962C8B-B14F-4D97-AF65-F5344CB8AC3E}">
        <p14:creationId xmlns:p14="http://schemas.microsoft.com/office/powerpoint/2010/main" val="1991125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1D8E650E-24A5-44FF-BC17-98D69DC7479E}" type="datetimeFigureOut">
              <a:rPr lang="it-IT" smtClean="0"/>
              <a:t>17/01/2024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726ACF8-BE37-4C7A-A010-B2BCECFDDB58}" type="slidenum">
              <a:rPr lang="it-IT" smtClean="0"/>
              <a:t>‹N›</a:t>
            </a:fld>
            <a:endParaRPr lang="it-IT"/>
          </a:p>
        </p:txBody>
      </p:sp>
    </p:spTree>
    <p:extLst>
      <p:ext uri="{BB962C8B-B14F-4D97-AF65-F5344CB8AC3E}">
        <p14:creationId xmlns:p14="http://schemas.microsoft.com/office/powerpoint/2010/main" val="2587129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1D8E650E-24A5-44FF-BC17-98D69DC7479E}" type="datetimeFigureOut">
              <a:rPr lang="it-IT" smtClean="0"/>
              <a:t>17/01/2024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726ACF8-BE37-4C7A-A010-B2BCECFDDB58}" type="slidenum">
              <a:rPr lang="it-IT" smtClean="0"/>
              <a:t>‹N›</a:t>
            </a:fld>
            <a:endParaRPr lang="it-IT"/>
          </a:p>
        </p:txBody>
      </p:sp>
    </p:spTree>
    <p:extLst>
      <p:ext uri="{BB962C8B-B14F-4D97-AF65-F5344CB8AC3E}">
        <p14:creationId xmlns:p14="http://schemas.microsoft.com/office/powerpoint/2010/main" val="1195871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E650E-24A5-44FF-BC17-98D69DC7479E}" type="datetimeFigureOut">
              <a:rPr lang="it-IT" smtClean="0"/>
              <a:t>17/01/2024</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6ACF8-BE37-4C7A-A010-B2BCECFDDB58}" type="slidenum">
              <a:rPr lang="it-IT" smtClean="0"/>
              <a:t>‹N›</a:t>
            </a:fld>
            <a:endParaRPr lang="it-IT"/>
          </a:p>
        </p:txBody>
      </p:sp>
    </p:spTree>
    <p:extLst>
      <p:ext uri="{BB962C8B-B14F-4D97-AF65-F5344CB8AC3E}">
        <p14:creationId xmlns:p14="http://schemas.microsoft.com/office/powerpoint/2010/main" val="3318516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E87EEE5C-9D0C-486E-A148-90EA6C421201}"/>
              </a:ext>
            </a:extLst>
          </p:cNvPr>
          <p:cNvSpPr/>
          <p:nvPr/>
        </p:nvSpPr>
        <p:spPr>
          <a:xfrm>
            <a:off x="1524000" y="0"/>
            <a:ext cx="9144000" cy="188640"/>
          </a:xfrm>
          <a:prstGeom prst="rect">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id="{5F0B49E7-DDA2-41AC-A190-B68E674060E0}"/>
              </a:ext>
            </a:extLst>
          </p:cNvPr>
          <p:cNvSpPr/>
          <p:nvPr/>
        </p:nvSpPr>
        <p:spPr>
          <a:xfrm>
            <a:off x="1524000" y="6669360"/>
            <a:ext cx="9144000" cy="188640"/>
          </a:xfrm>
          <a:prstGeom prst="rect">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 name="Connettore diritto 5">
            <a:extLst>
              <a:ext uri="{FF2B5EF4-FFF2-40B4-BE49-F238E27FC236}">
                <a16:creationId xmlns:a16="http://schemas.microsoft.com/office/drawing/2014/main" id="{EB78A5F7-D4A0-47C9-89EF-BEFFD1A628C4}"/>
              </a:ext>
            </a:extLst>
          </p:cNvPr>
          <p:cNvCxnSpPr>
            <a:cxnSpLocks/>
          </p:cNvCxnSpPr>
          <p:nvPr/>
        </p:nvCxnSpPr>
        <p:spPr>
          <a:xfrm>
            <a:off x="1524000" y="258827"/>
            <a:ext cx="9144000" cy="0"/>
          </a:xfrm>
          <a:prstGeom prst="line">
            <a:avLst/>
          </a:prstGeom>
          <a:ln>
            <a:solidFill>
              <a:srgbClr val="007A37"/>
            </a:solidFill>
          </a:ln>
        </p:spPr>
        <p:style>
          <a:lnRef idx="1">
            <a:schemeClr val="accent1"/>
          </a:lnRef>
          <a:fillRef idx="0">
            <a:schemeClr val="accent1"/>
          </a:fillRef>
          <a:effectRef idx="0">
            <a:schemeClr val="accent1"/>
          </a:effectRef>
          <a:fontRef idx="minor">
            <a:schemeClr val="tx1"/>
          </a:fontRef>
        </p:style>
      </p:cxnSp>
      <p:cxnSp>
        <p:nvCxnSpPr>
          <p:cNvPr id="9" name="Connettore diritto 8">
            <a:extLst>
              <a:ext uri="{FF2B5EF4-FFF2-40B4-BE49-F238E27FC236}">
                <a16:creationId xmlns:a16="http://schemas.microsoft.com/office/drawing/2014/main" id="{AB83985C-EB0B-4638-BBD4-528EA323C62C}"/>
              </a:ext>
            </a:extLst>
          </p:cNvPr>
          <p:cNvCxnSpPr>
            <a:cxnSpLocks/>
          </p:cNvCxnSpPr>
          <p:nvPr/>
        </p:nvCxnSpPr>
        <p:spPr>
          <a:xfrm>
            <a:off x="1524000" y="6597352"/>
            <a:ext cx="9144000" cy="0"/>
          </a:xfrm>
          <a:prstGeom prst="line">
            <a:avLst/>
          </a:prstGeom>
          <a:ln>
            <a:solidFill>
              <a:srgbClr val="007A37"/>
            </a:solidFill>
          </a:ln>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933998AD-900D-43AE-A40D-4F1E566047CD}"/>
              </a:ext>
            </a:extLst>
          </p:cNvPr>
          <p:cNvSpPr txBox="1"/>
          <p:nvPr/>
        </p:nvSpPr>
        <p:spPr>
          <a:xfrm>
            <a:off x="2351584" y="476672"/>
            <a:ext cx="2957306" cy="677108"/>
          </a:xfrm>
          <a:prstGeom prst="rect">
            <a:avLst/>
          </a:prstGeom>
          <a:noFill/>
        </p:spPr>
        <p:txBody>
          <a:bodyPr wrap="square">
            <a:spAutoFit/>
          </a:bodyPr>
          <a:lstStyle/>
          <a:p>
            <a:r>
              <a:rPr lang="it-IT" sz="1400" b="1" dirty="0">
                <a:solidFill>
                  <a:schemeClr val="tx1">
                    <a:lumMod val="65000"/>
                    <a:lumOff val="35000"/>
                  </a:schemeClr>
                </a:solidFill>
                <a:latin typeface="Arial" panose="020B0604020202020204" pitchFamily="34" charset="0"/>
                <a:ea typeface="Calibri" panose="020F0502020204030204" pitchFamily="34" charset="0"/>
              </a:rPr>
              <a:t>COMUNE di MILANO</a:t>
            </a:r>
          </a:p>
          <a:p>
            <a:r>
              <a:rPr lang="it-IT" sz="1200" dirty="0">
                <a:solidFill>
                  <a:schemeClr val="tx1">
                    <a:lumMod val="65000"/>
                    <a:lumOff val="35000"/>
                  </a:schemeClr>
                </a:solidFill>
                <a:ea typeface="Calibri" panose="020F0502020204030204" pitchFamily="34" charset="0"/>
              </a:rPr>
              <a:t>DS Autorizzazioni e Concessioni - SUAP</a:t>
            </a:r>
            <a:endParaRPr lang="it-IT" sz="1200" dirty="0">
              <a:solidFill>
                <a:schemeClr val="tx1">
                  <a:lumMod val="65000"/>
                  <a:lumOff val="35000"/>
                </a:schemeClr>
              </a:solidFill>
              <a:latin typeface="Arial" panose="020B0604020202020204" pitchFamily="34" charset="0"/>
              <a:ea typeface="Calibri" panose="020F0502020204030204" pitchFamily="34" charset="0"/>
            </a:endParaRPr>
          </a:p>
          <a:p>
            <a:r>
              <a:rPr lang="it-IT" sz="1200" dirty="0">
                <a:solidFill>
                  <a:schemeClr val="tx1">
                    <a:lumMod val="65000"/>
                    <a:lumOff val="35000"/>
                  </a:schemeClr>
                </a:solidFill>
                <a:ea typeface="Calibri" panose="020F0502020204030204" pitchFamily="34" charset="0"/>
                <a:cs typeface="Times New Roman" panose="02020603050405020304" pitchFamily="18" charset="0"/>
              </a:rPr>
              <a:t>Area Attività Produttive e Commercio</a:t>
            </a:r>
            <a:endParaRPr lang="it-IT" sz="12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6" name="CasellaDiTesto 15">
            <a:extLst>
              <a:ext uri="{FF2B5EF4-FFF2-40B4-BE49-F238E27FC236}">
                <a16:creationId xmlns:a16="http://schemas.microsoft.com/office/drawing/2014/main" id="{702C9370-2C6C-41AB-BBF1-ADC35E9B0BD6}"/>
              </a:ext>
            </a:extLst>
          </p:cNvPr>
          <p:cNvSpPr txBox="1"/>
          <p:nvPr/>
        </p:nvSpPr>
        <p:spPr>
          <a:xfrm>
            <a:off x="1524000" y="4985742"/>
            <a:ext cx="9144000" cy="1120756"/>
          </a:xfrm>
          <a:prstGeom prst="rect">
            <a:avLst/>
          </a:prstGeom>
          <a:noFill/>
        </p:spPr>
        <p:txBody>
          <a:bodyPr wrap="square">
            <a:spAutoFit/>
          </a:bodyPr>
          <a:lstStyle/>
          <a:p>
            <a:pPr algn="ctr">
              <a:lnSpc>
                <a:spcPct val="150000"/>
              </a:lnSpc>
            </a:pPr>
            <a:r>
              <a:rPr lang="it-IT" b="1" dirty="0">
                <a:ea typeface="Calibri" panose="020F0502020204030204" pitchFamily="34" charset="0"/>
                <a:cs typeface="Times New Roman" panose="02020603050405020304" pitchFamily="18" charset="0"/>
              </a:rPr>
              <a:t>Assessorato allo Sviluppo Economico  </a:t>
            </a:r>
          </a:p>
          <a:p>
            <a:pPr algn="ctr">
              <a:lnSpc>
                <a:spcPct val="150000"/>
              </a:lnSpc>
            </a:pPr>
            <a:r>
              <a:rPr lang="it-IT" sz="1400" dirty="0">
                <a:ea typeface="Calibri" panose="020F0502020204030204" pitchFamily="34" charset="0"/>
                <a:cs typeface="Times New Roman" panose="02020603050405020304" pitchFamily="18" charset="0"/>
              </a:rPr>
              <a:t>Direzione Autorizzazioni e Concessioni</a:t>
            </a:r>
          </a:p>
          <a:p>
            <a:pPr algn="ctr">
              <a:lnSpc>
                <a:spcPct val="150000"/>
              </a:lnSpc>
            </a:pPr>
            <a:r>
              <a:rPr lang="it-IT" sz="1400" dirty="0">
                <a:ea typeface="Calibri" panose="020F0502020204030204" pitchFamily="34" charset="0"/>
                <a:cs typeface="Times New Roman" panose="02020603050405020304" pitchFamily="18" charset="0"/>
              </a:rPr>
              <a:t> </a:t>
            </a:r>
            <a:r>
              <a:rPr lang="it-IT" sz="1400" dirty="0">
                <a:cs typeface="Times New Roman" panose="02020603050405020304" pitchFamily="18" charset="0"/>
              </a:rPr>
              <a:t>Area Attività Commerciali e Suap</a:t>
            </a:r>
          </a:p>
        </p:txBody>
      </p:sp>
      <p:sp>
        <p:nvSpPr>
          <p:cNvPr id="20" name="CasellaDiTesto 19">
            <a:extLst>
              <a:ext uri="{FF2B5EF4-FFF2-40B4-BE49-F238E27FC236}">
                <a16:creationId xmlns:a16="http://schemas.microsoft.com/office/drawing/2014/main" id="{8CD3B17F-5761-4C38-9A39-7F2CA59A12DC}"/>
              </a:ext>
            </a:extLst>
          </p:cNvPr>
          <p:cNvSpPr txBox="1"/>
          <p:nvPr/>
        </p:nvSpPr>
        <p:spPr>
          <a:xfrm>
            <a:off x="1524000" y="6237313"/>
            <a:ext cx="9144000" cy="346249"/>
          </a:xfrm>
          <a:prstGeom prst="rect">
            <a:avLst/>
          </a:prstGeom>
          <a:noFill/>
        </p:spPr>
        <p:txBody>
          <a:bodyPr wrap="square">
            <a:spAutoFit/>
          </a:bodyPr>
          <a:lstStyle>
            <a:defPPr>
              <a:defRPr lang="it-IT"/>
            </a:defPPr>
            <a:lvl1pPr algn="ctr">
              <a:lnSpc>
                <a:spcPct val="150000"/>
              </a:lnSpc>
              <a:defRPr sz="1200">
                <a:effectLst/>
                <a:ea typeface="Calibri" panose="020F0502020204030204" pitchFamily="34" charset="0"/>
                <a:cs typeface="Times New Roman" panose="02020603050405020304" pitchFamily="18" charset="0"/>
              </a:defRPr>
            </a:lvl1pPr>
          </a:lstStyle>
          <a:p>
            <a:r>
              <a:rPr lang="it-IT" sz="1100" dirty="0">
                <a:solidFill>
                  <a:schemeClr val="tx1">
                    <a:lumMod val="65000"/>
                    <a:lumOff val="35000"/>
                  </a:schemeClr>
                </a:solidFill>
              </a:rPr>
              <a:t>Giugno 2022</a:t>
            </a:r>
          </a:p>
        </p:txBody>
      </p:sp>
      <p:sp>
        <p:nvSpPr>
          <p:cNvPr id="2" name="Rettangolo 1"/>
          <p:cNvSpPr/>
          <p:nvPr/>
        </p:nvSpPr>
        <p:spPr>
          <a:xfrm>
            <a:off x="1524000" y="3337828"/>
            <a:ext cx="9144000" cy="1200329"/>
          </a:xfrm>
          <a:prstGeom prst="rect">
            <a:avLst/>
          </a:prstGeom>
          <a:noFill/>
        </p:spPr>
        <p:txBody>
          <a:bodyPr wrap="square">
            <a:spAutoFit/>
          </a:bodyPr>
          <a:lstStyle/>
          <a:p>
            <a:pPr algn="ctr"/>
            <a:r>
              <a:rPr lang="it-IT" sz="3600" b="1" dirty="0" smtClean="0">
                <a:solidFill>
                  <a:srgbClr val="007A37"/>
                </a:solidFill>
                <a:ea typeface="Calibri" panose="020F0502020204030204" pitchFamily="34" charset="0"/>
                <a:cs typeface="Times New Roman" panose="02020603050405020304" pitchFamily="18" charset="0"/>
              </a:rPr>
              <a:t>MERCATI SETTIMANALI SCOPERTI COMMISSIONE CONSILIARE DEL 17/01/2024</a:t>
            </a:r>
            <a:endParaRPr lang="it-IT" sz="3600" dirty="0">
              <a:solidFill>
                <a:srgbClr val="007A37"/>
              </a:solidFill>
              <a:ea typeface="Calibri" panose="020F0502020204030204" pitchFamily="34" charset="0"/>
              <a:cs typeface="Times New Roman" panose="02020603050405020304" pitchFamily="18" charset="0"/>
            </a:endParaRPr>
          </a:p>
        </p:txBody>
      </p:sp>
      <p:pic>
        <p:nvPicPr>
          <p:cNvPr id="7" name="Immagine 6"/>
          <p:cNvPicPr>
            <a:picLocks noChangeAspect="1"/>
          </p:cNvPicPr>
          <p:nvPr/>
        </p:nvPicPr>
        <p:blipFill>
          <a:blip r:embed="rId3"/>
          <a:stretch>
            <a:fillRect/>
          </a:stretch>
        </p:blipFill>
        <p:spPr>
          <a:xfrm>
            <a:off x="1703512" y="404665"/>
            <a:ext cx="576064" cy="824412"/>
          </a:xfrm>
          <a:prstGeom prst="rect">
            <a:avLst/>
          </a:prstGeom>
        </p:spPr>
      </p:pic>
    </p:spTree>
    <p:extLst>
      <p:ext uri="{BB962C8B-B14F-4D97-AF65-F5344CB8AC3E}">
        <p14:creationId xmlns:p14="http://schemas.microsoft.com/office/powerpoint/2010/main" val="2857389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E87EEE5C-9D0C-486E-A148-90EA6C421201}"/>
              </a:ext>
            </a:extLst>
          </p:cNvPr>
          <p:cNvSpPr/>
          <p:nvPr/>
        </p:nvSpPr>
        <p:spPr>
          <a:xfrm>
            <a:off x="1524000" y="0"/>
            <a:ext cx="9144000" cy="188640"/>
          </a:xfrm>
          <a:prstGeom prst="rect">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id="{5F0B49E7-DDA2-41AC-A190-B68E674060E0}"/>
              </a:ext>
            </a:extLst>
          </p:cNvPr>
          <p:cNvSpPr/>
          <p:nvPr/>
        </p:nvSpPr>
        <p:spPr>
          <a:xfrm>
            <a:off x="1524000" y="6477318"/>
            <a:ext cx="9144000" cy="380682"/>
          </a:xfrm>
          <a:prstGeom prst="rect">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a:extLst>
              <a:ext uri="{FF2B5EF4-FFF2-40B4-BE49-F238E27FC236}">
                <a16:creationId xmlns:a16="http://schemas.microsoft.com/office/drawing/2014/main" id="{20BA254F-DBE0-4E31-A4D4-1593ACFF6C90}"/>
              </a:ext>
            </a:extLst>
          </p:cNvPr>
          <p:cNvSpPr txBox="1"/>
          <p:nvPr/>
        </p:nvSpPr>
        <p:spPr>
          <a:xfrm>
            <a:off x="1559496" y="6453336"/>
            <a:ext cx="5904656" cy="369332"/>
          </a:xfrm>
          <a:prstGeom prst="rect">
            <a:avLst/>
          </a:prstGeom>
          <a:noFill/>
        </p:spPr>
        <p:txBody>
          <a:bodyPr wrap="square">
            <a:spAutoFit/>
          </a:bodyPr>
          <a:lstStyle/>
          <a:p>
            <a:pPr>
              <a:lnSpc>
                <a:spcPct val="150000"/>
              </a:lnSpc>
            </a:pPr>
            <a:r>
              <a:rPr lang="it-IT" sz="1200" b="1" dirty="0">
                <a:solidFill>
                  <a:srgbClr val="92D050"/>
                </a:solidFill>
                <a:ea typeface="Calibri" panose="020F0502020204030204" pitchFamily="34" charset="0"/>
                <a:cs typeface="Times New Roman" panose="02020603050405020304" pitchFamily="18" charset="0"/>
              </a:rPr>
              <a:t>Mercati Scoperti</a:t>
            </a:r>
            <a:endParaRPr lang="it-IT" sz="1200" b="1" dirty="0">
              <a:solidFill>
                <a:srgbClr val="92D05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5" name="CasellaDiTesto 24">
            <a:extLst>
              <a:ext uri="{FF2B5EF4-FFF2-40B4-BE49-F238E27FC236}">
                <a16:creationId xmlns:a16="http://schemas.microsoft.com/office/drawing/2014/main" id="{C99BCE5D-E163-4620-A597-70EDFD3F5724}"/>
              </a:ext>
            </a:extLst>
          </p:cNvPr>
          <p:cNvSpPr txBox="1"/>
          <p:nvPr/>
        </p:nvSpPr>
        <p:spPr>
          <a:xfrm>
            <a:off x="1641475" y="4906872"/>
            <a:ext cx="8763000" cy="646331"/>
          </a:xfrm>
          <a:prstGeom prst="rect">
            <a:avLst/>
          </a:prstGeom>
          <a:noFill/>
        </p:spPr>
        <p:txBody>
          <a:bodyPr wrap="square" rtlCol="0">
            <a:spAutoFit/>
          </a:bodyPr>
          <a:lstStyle/>
          <a:p>
            <a:pPr marL="285750" lvl="0" indent="-285750">
              <a:buFont typeface="Arial" panose="020B0604020202020204" pitchFamily="34" charset="0"/>
              <a:buChar char="•"/>
            </a:pPr>
            <a:endParaRPr lang="it-IT" dirty="0"/>
          </a:p>
          <a:p>
            <a:pPr marL="285750" indent="-285750">
              <a:buFontTx/>
              <a:buChar char="-"/>
            </a:pPr>
            <a:endParaRPr lang="it-IT" dirty="0"/>
          </a:p>
        </p:txBody>
      </p:sp>
      <p:sp>
        <p:nvSpPr>
          <p:cNvPr id="2" name="Rettangolo 1"/>
          <p:cNvSpPr/>
          <p:nvPr/>
        </p:nvSpPr>
        <p:spPr>
          <a:xfrm>
            <a:off x="275318" y="1361952"/>
            <a:ext cx="11495314" cy="4865434"/>
          </a:xfrm>
          <a:prstGeom prst="rect">
            <a:avLst/>
          </a:prstGeom>
        </p:spPr>
        <p:txBody>
          <a:bodyPr wrap="square">
            <a:spAutoFit/>
          </a:bodyPr>
          <a:lstStyle/>
          <a:p>
            <a:pPr marL="342900" marR="79375" lvl="0" indent="-342900" algn="just">
              <a:spcBef>
                <a:spcPts val="60"/>
              </a:spcBef>
              <a:spcAft>
                <a:spcPts val="0"/>
              </a:spcAft>
              <a:buSzPts val="1100"/>
              <a:buFont typeface="Times New Roman" panose="02020603050405020304" pitchFamily="18" charset="0"/>
              <a:buChar char="-"/>
              <a:tabLst>
                <a:tab pos="161290" algn="l"/>
              </a:tabLst>
            </a:pPr>
            <a:r>
              <a:rPr lang="it-IT" b="1" dirty="0">
                <a:latin typeface="Segoe UI" panose="020B0502040204020203" pitchFamily="34" charset="0"/>
                <a:ea typeface="Times New Roman" panose="02020603050405020304" pitchFamily="18" charset="0"/>
              </a:rPr>
              <a:t>il decreto del Ministero dello Sviluppo Economico del 25 novembre 2020 </a:t>
            </a:r>
            <a:r>
              <a:rPr lang="it-IT" dirty="0">
                <a:latin typeface="Segoe UI" panose="020B0502040204020203" pitchFamily="34" charset="0"/>
                <a:ea typeface="Times New Roman" panose="02020603050405020304" pitchFamily="18" charset="0"/>
              </a:rPr>
              <a:t>approvava le “</a:t>
            </a:r>
            <a:r>
              <a:rPr lang="it-IT" i="1" dirty="0">
                <a:latin typeface="Segoe UI" panose="020B0502040204020203" pitchFamily="34" charset="0"/>
                <a:ea typeface="Times New Roman" panose="02020603050405020304" pitchFamily="18" charset="0"/>
              </a:rPr>
              <a:t>linee guida per il rinnovo delle concessioni di posteggio per l’esercizio del commercio su aree pubbliche aventi</a:t>
            </a:r>
            <a:r>
              <a:rPr lang="it-IT" i="1" spc="200" dirty="0">
                <a:latin typeface="Segoe UI" panose="020B0502040204020203" pitchFamily="34" charset="0"/>
                <a:ea typeface="Times New Roman" panose="02020603050405020304" pitchFamily="18" charset="0"/>
              </a:rPr>
              <a:t> </a:t>
            </a:r>
            <a:r>
              <a:rPr lang="it-IT" i="1" dirty="0">
                <a:latin typeface="Segoe UI" panose="020B0502040204020203" pitchFamily="34" charset="0"/>
                <a:ea typeface="Times New Roman" panose="02020603050405020304" pitchFamily="18" charset="0"/>
              </a:rPr>
              <a:t>scadenza entro il 31 dicembre 2020 ai sensi dell’articolo 181, comma 4 bis, del decreto legge n. 34/2020 convertito dalla legge n. 77/2020</a:t>
            </a:r>
            <a:r>
              <a:rPr lang="it-IT" dirty="0">
                <a:latin typeface="Segoe UI" panose="020B0502040204020203" pitchFamily="34" charset="0"/>
                <a:ea typeface="Times New Roman" panose="02020603050405020304" pitchFamily="18" charset="0"/>
              </a:rPr>
              <a:t>”;</a:t>
            </a:r>
            <a:endParaRPr lang="it-IT" dirty="0">
              <a:latin typeface="Times New Roman" panose="02020603050405020304" pitchFamily="18" charset="0"/>
              <a:ea typeface="Times New Roman" panose="02020603050405020304" pitchFamily="18" charset="0"/>
            </a:endParaRPr>
          </a:p>
          <a:p>
            <a:pPr marL="342900" marR="69215" lvl="0" indent="-342900" algn="just">
              <a:spcBef>
                <a:spcPts val="370"/>
              </a:spcBef>
              <a:spcAft>
                <a:spcPts val="0"/>
              </a:spcAft>
              <a:buSzPts val="1100"/>
              <a:buFont typeface="Times New Roman" panose="02020603050405020304" pitchFamily="18" charset="0"/>
              <a:buChar char="-"/>
              <a:tabLst>
                <a:tab pos="179070" algn="l"/>
              </a:tabLst>
            </a:pPr>
            <a:r>
              <a:rPr lang="it-IT" b="1" dirty="0">
                <a:latin typeface="Segoe UI" panose="020B0502040204020203" pitchFamily="34" charset="0"/>
                <a:ea typeface="Times New Roman" panose="02020603050405020304" pitchFamily="18" charset="0"/>
              </a:rPr>
              <a:t>la Deliberazione di Giunta della Regione Lombardia n. XI/4054 del 14/12/2020 </a:t>
            </a:r>
            <a:r>
              <a:rPr lang="it-IT" dirty="0">
                <a:latin typeface="Segoe UI" panose="020B0502040204020203" pitchFamily="34" charset="0"/>
                <a:ea typeface="Times New Roman" panose="02020603050405020304" pitchFamily="18" charset="0"/>
              </a:rPr>
              <a:t>recepiva le sopra citate “linee guida” approvando “</a:t>
            </a:r>
            <a:r>
              <a:rPr lang="it-IT" i="1" dirty="0">
                <a:latin typeface="Segoe UI" panose="020B0502040204020203" pitchFamily="34" charset="0"/>
                <a:ea typeface="Times New Roman" panose="02020603050405020304" pitchFamily="18" charset="0"/>
              </a:rPr>
              <a:t>l’allegato A “disposizioni attuative della disciplina del commercio su aree pubbliche ai sensi degli articoli 17, comma 2 e 23, comma 1bis della L.R. 2 febbraio 2010, n. 6 (testo unico delle leggi regionali in materia di commercio e fiere) e criteri da applicare alle procedure di rinnovo delle concessioni di aree pubbliche ai fini dell'esercizio di attività artigianali, di somministrazione di alimenti e bevande e di rivendita di quotidiani e periodici</a:t>
            </a:r>
            <a:r>
              <a:rPr lang="it-IT" dirty="0">
                <a:latin typeface="Segoe UI" panose="020B0502040204020203" pitchFamily="34" charset="0"/>
                <a:ea typeface="Times New Roman" panose="02020603050405020304" pitchFamily="18" charset="0"/>
              </a:rPr>
              <a:t>”;</a:t>
            </a:r>
            <a:endParaRPr lang="it-IT" dirty="0">
              <a:latin typeface="Times New Roman" panose="02020603050405020304" pitchFamily="18" charset="0"/>
              <a:ea typeface="Times New Roman" panose="02020603050405020304" pitchFamily="18" charset="0"/>
            </a:endParaRPr>
          </a:p>
          <a:p>
            <a:pPr marL="342900" marR="79375" lvl="0" indent="-342900" algn="just">
              <a:spcBef>
                <a:spcPts val="55"/>
              </a:spcBef>
              <a:spcAft>
                <a:spcPts val="0"/>
              </a:spcAft>
              <a:buSzPts val="1100"/>
              <a:buFont typeface="Times New Roman" panose="02020603050405020304" pitchFamily="18" charset="0"/>
              <a:buChar char="-"/>
              <a:tabLst>
                <a:tab pos="175260" algn="l"/>
              </a:tabLst>
            </a:pPr>
            <a:r>
              <a:rPr lang="it-IT" b="1" dirty="0">
                <a:latin typeface="Segoe UI" panose="020B0502040204020203" pitchFamily="34" charset="0"/>
                <a:ea typeface="Times New Roman" panose="02020603050405020304" pitchFamily="18" charset="0"/>
              </a:rPr>
              <a:t>con Deliberazione della Giunta Comunale n. 1520 del 30/12/2020 </a:t>
            </a:r>
            <a:r>
              <a:rPr lang="it-IT" dirty="0">
                <a:latin typeface="Segoe UI" panose="020B0502040204020203" pitchFamily="34" charset="0"/>
                <a:ea typeface="Times New Roman" panose="02020603050405020304" pitchFamily="18" charset="0"/>
              </a:rPr>
              <a:t>si approvavano gli indirizzi per l’avvio delle suddette procedure di rinnovo delle concessioni;</a:t>
            </a:r>
            <a:endParaRPr lang="it-IT" dirty="0">
              <a:latin typeface="Times New Roman" panose="02020603050405020304" pitchFamily="18" charset="0"/>
              <a:ea typeface="Times New Roman" panose="02020603050405020304" pitchFamily="18" charset="0"/>
            </a:endParaRPr>
          </a:p>
          <a:p>
            <a:pPr marL="342900" marR="71120" lvl="0" indent="-342900" algn="just">
              <a:spcAft>
                <a:spcPts val="0"/>
              </a:spcAft>
              <a:buSzPts val="1100"/>
              <a:buFont typeface="Times New Roman" panose="02020603050405020304" pitchFamily="18" charset="0"/>
              <a:buChar char="-"/>
            </a:pPr>
            <a:r>
              <a:rPr lang="it-IT" dirty="0">
                <a:latin typeface="Segoe UI" panose="020B0502040204020203" pitchFamily="34" charset="0"/>
                <a:ea typeface="Times New Roman" panose="02020603050405020304" pitchFamily="18" charset="0"/>
              </a:rPr>
              <a:t>- in attuazione delle sopra citate norme, con </a:t>
            </a:r>
            <a:r>
              <a:rPr lang="it-IT" b="1" dirty="0">
                <a:latin typeface="Segoe UI" panose="020B0502040204020203" pitchFamily="34" charset="0"/>
                <a:ea typeface="Times New Roman" panose="02020603050405020304" pitchFamily="18" charset="0"/>
              </a:rPr>
              <a:t>Determinazione Dirigenziale dell’Area Attività Produttive e Commercio N. 11198 del 31/12/2020 </a:t>
            </a:r>
            <a:r>
              <a:rPr lang="it-IT" dirty="0">
                <a:latin typeface="Segoe UI" panose="020B0502040204020203" pitchFamily="34" charset="0"/>
                <a:ea typeface="Times New Roman" panose="02020603050405020304" pitchFamily="18" charset="0"/>
              </a:rPr>
              <a:t>si approvava l’Avviso di “avvio delle procedure per il rinnovo delle concessioni per l’esercizio delle attività di commercio su aree pubbliche presso i mercati settimanali scoperti e i posteggi extra-mercato e delle concessioni per la rivendita di quotidiani e periodici su area pubblica”. </a:t>
            </a:r>
            <a:endParaRPr lang="it-IT" dirty="0">
              <a:latin typeface="Times New Roman" panose="02020603050405020304" pitchFamily="18" charset="0"/>
              <a:ea typeface="Times New Roman" panose="02020603050405020304" pitchFamily="18" charset="0"/>
            </a:endParaRPr>
          </a:p>
          <a:p>
            <a:pPr marL="73660" marR="71120" algn="just">
              <a:spcAft>
                <a:spcPts val="0"/>
              </a:spcAft>
            </a:pPr>
            <a:r>
              <a:rPr lang="it-IT" b="1" dirty="0">
                <a:latin typeface="Segoe UI" panose="020B0502040204020203" pitchFamily="34" charset="0"/>
                <a:ea typeface="Times New Roman" panose="02020603050405020304" pitchFamily="18" charset="0"/>
              </a:rPr>
              <a:t> </a:t>
            </a:r>
            <a:endParaRPr lang="it-IT" dirty="0">
              <a:latin typeface="Times New Roman" panose="02020603050405020304" pitchFamily="18" charset="0"/>
              <a:ea typeface="Times New Roman" panose="02020603050405020304" pitchFamily="18" charset="0"/>
            </a:endParaRPr>
          </a:p>
        </p:txBody>
      </p:sp>
      <p:sp>
        <p:nvSpPr>
          <p:cNvPr id="6" name="Rettangolo 5"/>
          <p:cNvSpPr/>
          <p:nvPr/>
        </p:nvSpPr>
        <p:spPr>
          <a:xfrm>
            <a:off x="2027097" y="302082"/>
            <a:ext cx="8137805" cy="589072"/>
          </a:xfrm>
          <a:prstGeom prst="rect">
            <a:avLst/>
          </a:prstGeom>
        </p:spPr>
        <p:txBody>
          <a:bodyPr wrap="none">
            <a:spAutoFit/>
          </a:bodyPr>
          <a:lstStyle/>
          <a:p>
            <a:pPr>
              <a:lnSpc>
                <a:spcPct val="150000"/>
              </a:lnSpc>
            </a:pPr>
            <a:r>
              <a:rPr lang="it-IT" sz="2400" b="1" dirty="0" smtClean="0">
                <a:latin typeface="Calibri" panose="020F0502020204030204" pitchFamily="34" charset="0"/>
                <a:ea typeface="Calibri" panose="020F0502020204030204" pitchFamily="34" charset="0"/>
                <a:cs typeface="Times New Roman" panose="02020603050405020304" pitchFamily="18" charset="0"/>
              </a:rPr>
              <a:t>IL PROCEDIMENTO DEI RINNOVI DELLE CONCESSIONI DEL 2020</a:t>
            </a:r>
            <a:endParaRPr lang="it-IT" sz="24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137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E87EEE5C-9D0C-486E-A148-90EA6C421201}"/>
              </a:ext>
            </a:extLst>
          </p:cNvPr>
          <p:cNvSpPr/>
          <p:nvPr/>
        </p:nvSpPr>
        <p:spPr>
          <a:xfrm>
            <a:off x="1524000" y="0"/>
            <a:ext cx="9144000" cy="188640"/>
          </a:xfrm>
          <a:prstGeom prst="rect">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id="{5F0B49E7-DDA2-41AC-A190-B68E674060E0}"/>
              </a:ext>
            </a:extLst>
          </p:cNvPr>
          <p:cNvSpPr/>
          <p:nvPr/>
        </p:nvSpPr>
        <p:spPr>
          <a:xfrm>
            <a:off x="1524000" y="6477318"/>
            <a:ext cx="9144000" cy="380682"/>
          </a:xfrm>
          <a:prstGeom prst="rect">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a:extLst>
              <a:ext uri="{FF2B5EF4-FFF2-40B4-BE49-F238E27FC236}">
                <a16:creationId xmlns:a16="http://schemas.microsoft.com/office/drawing/2014/main" id="{20BA254F-DBE0-4E31-A4D4-1593ACFF6C90}"/>
              </a:ext>
            </a:extLst>
          </p:cNvPr>
          <p:cNvSpPr txBox="1"/>
          <p:nvPr/>
        </p:nvSpPr>
        <p:spPr>
          <a:xfrm>
            <a:off x="1559496" y="6453336"/>
            <a:ext cx="5904656" cy="369332"/>
          </a:xfrm>
          <a:prstGeom prst="rect">
            <a:avLst/>
          </a:prstGeom>
          <a:noFill/>
        </p:spPr>
        <p:txBody>
          <a:bodyPr wrap="square">
            <a:spAutoFit/>
          </a:bodyPr>
          <a:lstStyle/>
          <a:p>
            <a:pPr>
              <a:lnSpc>
                <a:spcPct val="150000"/>
              </a:lnSpc>
            </a:pPr>
            <a:r>
              <a:rPr lang="it-IT" sz="1200" b="1" dirty="0">
                <a:solidFill>
                  <a:srgbClr val="92D050"/>
                </a:solidFill>
                <a:ea typeface="Calibri" panose="020F0502020204030204" pitchFamily="34" charset="0"/>
                <a:cs typeface="Times New Roman" panose="02020603050405020304" pitchFamily="18" charset="0"/>
              </a:rPr>
              <a:t>Mercati Scoperti</a:t>
            </a:r>
            <a:endParaRPr lang="it-IT" sz="1200" b="1" dirty="0">
              <a:solidFill>
                <a:srgbClr val="92D05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5" name="CasellaDiTesto 24">
            <a:extLst>
              <a:ext uri="{FF2B5EF4-FFF2-40B4-BE49-F238E27FC236}">
                <a16:creationId xmlns:a16="http://schemas.microsoft.com/office/drawing/2014/main" id="{C99BCE5D-E163-4620-A597-70EDFD3F5724}"/>
              </a:ext>
            </a:extLst>
          </p:cNvPr>
          <p:cNvSpPr txBox="1"/>
          <p:nvPr/>
        </p:nvSpPr>
        <p:spPr>
          <a:xfrm>
            <a:off x="1641475" y="4906872"/>
            <a:ext cx="8763000" cy="646331"/>
          </a:xfrm>
          <a:prstGeom prst="rect">
            <a:avLst/>
          </a:prstGeom>
          <a:noFill/>
        </p:spPr>
        <p:txBody>
          <a:bodyPr wrap="square" rtlCol="0">
            <a:spAutoFit/>
          </a:bodyPr>
          <a:lstStyle/>
          <a:p>
            <a:pPr marL="285750" lvl="0" indent="-285750">
              <a:buFont typeface="Arial" panose="020B0604020202020204" pitchFamily="34" charset="0"/>
              <a:buChar char="•"/>
            </a:pPr>
            <a:endParaRPr lang="it-IT" dirty="0"/>
          </a:p>
          <a:p>
            <a:pPr marL="285750" indent="-285750">
              <a:buFontTx/>
              <a:buChar char="-"/>
            </a:pPr>
            <a:endParaRPr lang="it-IT" dirty="0"/>
          </a:p>
        </p:txBody>
      </p:sp>
      <p:sp>
        <p:nvSpPr>
          <p:cNvPr id="4" name="Rettangolo 3"/>
          <p:cNvSpPr/>
          <p:nvPr/>
        </p:nvSpPr>
        <p:spPr>
          <a:xfrm>
            <a:off x="408992" y="1508552"/>
            <a:ext cx="11374016" cy="4839786"/>
          </a:xfrm>
          <a:prstGeom prst="rect">
            <a:avLst/>
          </a:prstGeom>
        </p:spPr>
        <p:txBody>
          <a:bodyPr wrap="square">
            <a:spAutoFit/>
          </a:bodyPr>
          <a:lstStyle/>
          <a:p>
            <a:pPr marL="73025" marR="66040" algn="just">
              <a:spcAft>
                <a:spcPts val="0"/>
              </a:spcAft>
            </a:pPr>
            <a:r>
              <a:rPr lang="it-IT" dirty="0">
                <a:latin typeface="Segoe UI" panose="020B0502040204020203" pitchFamily="34" charset="0"/>
                <a:ea typeface="Times New Roman" panose="02020603050405020304" pitchFamily="18" charset="0"/>
              </a:rPr>
              <a:t>con </a:t>
            </a:r>
            <a:r>
              <a:rPr lang="it-IT" b="1" dirty="0">
                <a:latin typeface="Segoe UI" panose="020B0502040204020203" pitchFamily="34" charset="0"/>
                <a:ea typeface="Times New Roman" panose="02020603050405020304" pitchFamily="18" charset="0"/>
              </a:rPr>
              <a:t>sentenze n. 1223/2022, pubblicata in data 26.5.2022 e n. 1353/2022, pubblicata in data 13.6.2022, il TAR Lombardia - Milano, Sez. 4 </a:t>
            </a:r>
            <a:r>
              <a:rPr lang="it-IT" dirty="0">
                <a:latin typeface="Segoe UI" panose="020B0502040204020203" pitchFamily="34" charset="0"/>
                <a:ea typeface="Times New Roman" panose="02020603050405020304" pitchFamily="18" charset="0"/>
              </a:rPr>
              <a:t>ha affermato l’obbligo del Comune di Milano di riesercitare il potere nel rispetto dei principi dettati dal diritto </a:t>
            </a:r>
            <a:r>
              <a:rPr lang="it-IT" spc="-10" dirty="0">
                <a:latin typeface="Segoe UI" panose="020B0502040204020203" pitchFamily="34" charset="0"/>
                <a:ea typeface="Times New Roman" panose="02020603050405020304" pitchFamily="18" charset="0"/>
              </a:rPr>
              <a:t>europeo.</a:t>
            </a:r>
            <a:endParaRPr lang="it-IT" dirty="0">
              <a:latin typeface="Times New Roman" panose="02020603050405020304" pitchFamily="18" charset="0"/>
              <a:ea typeface="Times New Roman" panose="02020603050405020304" pitchFamily="18" charset="0"/>
            </a:endParaRPr>
          </a:p>
          <a:p>
            <a:pPr marL="73025" marR="84455" algn="just">
              <a:spcBef>
                <a:spcPts val="5"/>
              </a:spcBef>
              <a:spcAft>
                <a:spcPts val="0"/>
              </a:spcAft>
            </a:pPr>
            <a:r>
              <a:rPr lang="it-IT" dirty="0">
                <a:latin typeface="Segoe UI" panose="020B0502040204020203" pitchFamily="34" charset="0"/>
                <a:ea typeface="Times New Roman" panose="02020603050405020304" pitchFamily="18" charset="0"/>
              </a:rPr>
              <a:t> </a:t>
            </a:r>
            <a:endParaRPr lang="it-IT" dirty="0">
              <a:latin typeface="Times New Roman" panose="02020603050405020304" pitchFamily="18" charset="0"/>
              <a:ea typeface="Times New Roman" panose="02020603050405020304" pitchFamily="18" charset="0"/>
            </a:endParaRPr>
          </a:p>
          <a:p>
            <a:pPr marL="73025" marR="84455" algn="just">
              <a:spcBef>
                <a:spcPts val="5"/>
              </a:spcBef>
              <a:spcAft>
                <a:spcPts val="0"/>
              </a:spcAft>
            </a:pPr>
            <a:r>
              <a:rPr lang="it-IT" dirty="0">
                <a:latin typeface="Segoe UI" panose="020B0502040204020203" pitchFamily="34" charset="0"/>
                <a:ea typeface="Times New Roman" panose="02020603050405020304" pitchFamily="18" charset="0"/>
              </a:rPr>
              <a:t>Nello specifico le pronunce in parola hanno ritenuto che “</a:t>
            </a:r>
            <a:r>
              <a:rPr lang="it-IT" i="1" dirty="0">
                <a:latin typeface="Segoe UI" panose="020B0502040204020203" pitchFamily="34" charset="0"/>
                <a:ea typeface="Times New Roman" panose="02020603050405020304" pitchFamily="18" charset="0"/>
              </a:rPr>
              <a:t>le norme con cui il settore del commercio su aree pubbliche è stato sottratto all’applicazione del principio di concorrenza ed è stata disposta la proroga automatica delle concessioni in essere si pongano in palese contrasto con l’art. 49 TFUE e con la direttiva 2006/123/CE (</a:t>
            </a:r>
            <a:r>
              <a:rPr lang="it-IT" i="1" dirty="0" err="1">
                <a:latin typeface="Segoe UI" panose="020B0502040204020203" pitchFamily="34" charset="0"/>
                <a:ea typeface="Times New Roman" panose="02020603050405020304" pitchFamily="18" charset="0"/>
              </a:rPr>
              <a:t>Cons</a:t>
            </a:r>
            <a:r>
              <a:rPr lang="it-IT" i="1" dirty="0">
                <a:latin typeface="Segoe UI" panose="020B0502040204020203" pitchFamily="34" charset="0"/>
                <a:ea typeface="Times New Roman" panose="02020603050405020304" pitchFamily="18" charset="0"/>
              </a:rPr>
              <a:t>. Stato, Ad. </a:t>
            </a:r>
            <a:r>
              <a:rPr lang="it-IT" i="1" dirty="0" err="1">
                <a:latin typeface="Segoe UI" panose="020B0502040204020203" pitchFamily="34" charset="0"/>
                <a:ea typeface="Times New Roman" panose="02020603050405020304" pitchFamily="18" charset="0"/>
              </a:rPr>
              <a:t>Plen</a:t>
            </a:r>
            <a:r>
              <a:rPr lang="it-IT" i="1" dirty="0">
                <a:latin typeface="Segoe UI" panose="020B0502040204020203" pitchFamily="34" charset="0"/>
                <a:ea typeface="Times New Roman" panose="02020603050405020304" pitchFamily="18" charset="0"/>
              </a:rPr>
              <a:t>., </a:t>
            </a:r>
            <a:r>
              <a:rPr lang="it-IT" i="1" dirty="0" err="1">
                <a:latin typeface="Segoe UI" panose="020B0502040204020203" pitchFamily="34" charset="0"/>
                <a:ea typeface="Times New Roman" panose="02020603050405020304" pitchFamily="18" charset="0"/>
              </a:rPr>
              <a:t>sentt</a:t>
            </a:r>
            <a:r>
              <a:rPr lang="it-IT" i="1" dirty="0">
                <a:latin typeface="Segoe UI" panose="020B0502040204020203" pitchFamily="34" charset="0"/>
                <a:ea typeface="Times New Roman" panose="02020603050405020304" pitchFamily="18" charset="0"/>
              </a:rPr>
              <a:t>. n. 17 e 18 del 2021; Tar Lazio, Roma, </a:t>
            </a:r>
            <a:r>
              <a:rPr lang="it-IT" i="1" dirty="0" err="1">
                <a:latin typeface="Segoe UI" panose="020B0502040204020203" pitchFamily="34" charset="0"/>
                <a:ea typeface="Times New Roman" panose="02020603050405020304" pitchFamily="18" charset="0"/>
              </a:rPr>
              <a:t>sent</a:t>
            </a:r>
            <a:r>
              <a:rPr lang="it-IT" i="1" dirty="0">
                <a:latin typeface="Segoe UI" panose="020B0502040204020203" pitchFamily="34" charset="0"/>
                <a:ea typeface="Times New Roman" panose="02020603050405020304" pitchFamily="18" charset="0"/>
              </a:rPr>
              <a:t>. n. 1411/2022; 801/2022; 539/2022; Tar Sardegna, </a:t>
            </a:r>
            <a:r>
              <a:rPr lang="it-IT" i="1" dirty="0" err="1">
                <a:latin typeface="Segoe UI" panose="020B0502040204020203" pitchFamily="34" charset="0"/>
                <a:ea typeface="Times New Roman" panose="02020603050405020304" pitchFamily="18" charset="0"/>
              </a:rPr>
              <a:t>sent</a:t>
            </a:r>
            <a:r>
              <a:rPr lang="it-IT" i="1" dirty="0">
                <a:latin typeface="Segoe UI" panose="020B0502040204020203" pitchFamily="34" charset="0"/>
                <a:ea typeface="Times New Roman" panose="02020603050405020304" pitchFamily="18" charset="0"/>
              </a:rPr>
              <a:t>. n. 865/2021)”</a:t>
            </a:r>
            <a:r>
              <a:rPr lang="it-IT" dirty="0">
                <a:latin typeface="Segoe UI" panose="020B0502040204020203" pitchFamily="34" charset="0"/>
                <a:ea typeface="Times New Roman" panose="02020603050405020304" pitchFamily="18" charset="0"/>
              </a:rPr>
              <a:t>.</a:t>
            </a:r>
            <a:endParaRPr lang="it-IT" dirty="0">
              <a:latin typeface="Times New Roman" panose="02020603050405020304" pitchFamily="18" charset="0"/>
              <a:ea typeface="Times New Roman" panose="02020603050405020304" pitchFamily="18" charset="0"/>
            </a:endParaRPr>
          </a:p>
          <a:p>
            <a:pPr algn="just">
              <a:spcBef>
                <a:spcPts val="135"/>
              </a:spcBef>
              <a:spcAft>
                <a:spcPts val="0"/>
              </a:spcAft>
            </a:pPr>
            <a:r>
              <a:rPr lang="it-IT" dirty="0">
                <a:latin typeface="Segoe UI" panose="020B0502040204020203" pitchFamily="34" charset="0"/>
                <a:ea typeface="Times New Roman" panose="02020603050405020304" pitchFamily="18" charset="0"/>
              </a:rPr>
              <a:t> </a:t>
            </a:r>
            <a:endParaRPr lang="it-IT" dirty="0">
              <a:latin typeface="Times New Roman" panose="02020603050405020304" pitchFamily="18" charset="0"/>
              <a:ea typeface="Times New Roman" panose="02020603050405020304" pitchFamily="18" charset="0"/>
            </a:endParaRPr>
          </a:p>
          <a:p>
            <a:pPr marL="73025" marR="84455" algn="just">
              <a:spcBef>
                <a:spcPts val="5"/>
              </a:spcBef>
              <a:spcAft>
                <a:spcPts val="0"/>
              </a:spcAft>
            </a:pPr>
            <a:r>
              <a:rPr lang="it-IT" dirty="0">
                <a:latin typeface="Segoe UI" panose="020B0502040204020203" pitchFamily="34" charset="0"/>
                <a:ea typeface="Times New Roman" panose="02020603050405020304" pitchFamily="18" charset="0"/>
              </a:rPr>
              <a:t>Il Tribunale ha disposto pertanto che l’amministrazione comunale “</a:t>
            </a:r>
            <a:r>
              <a:rPr lang="it-IT" i="1" dirty="0">
                <a:latin typeface="Segoe UI" panose="020B0502040204020203" pitchFamily="34" charset="0"/>
                <a:ea typeface="Times New Roman" panose="02020603050405020304" pitchFamily="18" charset="0"/>
              </a:rPr>
              <a:t>in sede di </a:t>
            </a:r>
            <a:r>
              <a:rPr lang="it-IT" i="1" dirty="0" err="1">
                <a:latin typeface="Segoe UI" panose="020B0502040204020203" pitchFamily="34" charset="0"/>
                <a:ea typeface="Times New Roman" panose="02020603050405020304" pitchFamily="18" charset="0"/>
              </a:rPr>
              <a:t>riesercizio</a:t>
            </a:r>
            <a:r>
              <a:rPr lang="it-IT" i="1" dirty="0">
                <a:latin typeface="Segoe UI" panose="020B0502040204020203" pitchFamily="34" charset="0"/>
                <a:ea typeface="Times New Roman" panose="02020603050405020304" pitchFamily="18" charset="0"/>
              </a:rPr>
              <a:t> del potere debba disapplicarle e procedere all’assegnazione delle concessioni solo dopo aver esperito una procedura di evidenza pubblica nel rispetto dell’effetto conformativo derivante dalla sentenza e dell’obbligo che già</a:t>
            </a:r>
            <a:r>
              <a:rPr lang="it-IT" i="1" spc="200" dirty="0">
                <a:latin typeface="Segoe UI" panose="020B0502040204020203" pitchFamily="34" charset="0"/>
                <a:ea typeface="Times New Roman" panose="02020603050405020304" pitchFamily="18" charset="0"/>
              </a:rPr>
              <a:t> </a:t>
            </a:r>
            <a:r>
              <a:rPr lang="it-IT" i="1" dirty="0">
                <a:latin typeface="Segoe UI" panose="020B0502040204020203" pitchFamily="34" charset="0"/>
                <a:ea typeface="Times New Roman" panose="02020603050405020304" pitchFamily="18" charset="0"/>
              </a:rPr>
              <a:t>grava</a:t>
            </a:r>
            <a:r>
              <a:rPr lang="it-IT" i="1" spc="-5" dirty="0">
                <a:latin typeface="Segoe UI" panose="020B0502040204020203" pitchFamily="34" charset="0"/>
                <a:ea typeface="Times New Roman" panose="02020603050405020304" pitchFamily="18" charset="0"/>
              </a:rPr>
              <a:t> </a:t>
            </a:r>
            <a:r>
              <a:rPr lang="it-IT" i="1" dirty="0">
                <a:latin typeface="Segoe UI" panose="020B0502040204020203" pitchFamily="34" charset="0"/>
                <a:ea typeface="Times New Roman" panose="02020603050405020304" pitchFamily="18" charset="0"/>
              </a:rPr>
              <a:t>in capo a</a:t>
            </a:r>
            <a:r>
              <a:rPr lang="it-IT" i="1" spc="-5" dirty="0">
                <a:latin typeface="Segoe UI" panose="020B0502040204020203" pitchFamily="34" charset="0"/>
                <a:ea typeface="Times New Roman" panose="02020603050405020304" pitchFamily="18" charset="0"/>
              </a:rPr>
              <a:t> </a:t>
            </a:r>
            <a:r>
              <a:rPr lang="it-IT" i="1" dirty="0">
                <a:latin typeface="Segoe UI" panose="020B0502040204020203" pitchFamily="34" charset="0"/>
                <a:ea typeface="Times New Roman" panose="02020603050405020304" pitchFamily="18" charset="0"/>
              </a:rPr>
              <a:t>"tutti gli organi dell'amministrazione, compresi quelli degli enti territoriali", di applicare le disposizioni UE self-</a:t>
            </a:r>
            <a:r>
              <a:rPr lang="it-IT" i="1" dirty="0" err="1">
                <a:latin typeface="Segoe UI" panose="020B0502040204020203" pitchFamily="34" charset="0"/>
                <a:ea typeface="Times New Roman" panose="02020603050405020304" pitchFamily="18" charset="0"/>
              </a:rPr>
              <a:t>executing</a:t>
            </a:r>
            <a:r>
              <a:rPr lang="it-IT" i="1" dirty="0">
                <a:latin typeface="Segoe UI" panose="020B0502040204020203" pitchFamily="34" charset="0"/>
                <a:ea typeface="Times New Roman" panose="02020603050405020304" pitchFamily="18" charset="0"/>
              </a:rPr>
              <a:t>, disapplicando le norme nazionali ad esse non conformi (Corte di Giustizia UE, </a:t>
            </a:r>
            <a:r>
              <a:rPr lang="it-IT" i="1" dirty="0" err="1">
                <a:latin typeface="Segoe UI" panose="020B0502040204020203" pitchFamily="34" charset="0"/>
                <a:ea typeface="Times New Roman" panose="02020603050405020304" pitchFamily="18" charset="0"/>
              </a:rPr>
              <a:t>sent</a:t>
            </a:r>
            <a:r>
              <a:rPr lang="it-IT" i="1" dirty="0">
                <a:latin typeface="Segoe UI" panose="020B0502040204020203" pitchFamily="34" charset="0"/>
                <a:ea typeface="Times New Roman" panose="02020603050405020304" pitchFamily="18" charset="0"/>
              </a:rPr>
              <a:t>. 22 giugno 1989, C-103/88)”.</a:t>
            </a:r>
            <a:endParaRPr lang="it-IT" dirty="0">
              <a:latin typeface="Times New Roman" panose="02020603050405020304" pitchFamily="18" charset="0"/>
              <a:ea typeface="Times New Roman" panose="02020603050405020304" pitchFamily="18" charset="0"/>
            </a:endParaRPr>
          </a:p>
          <a:p>
            <a:pPr algn="just">
              <a:spcBef>
                <a:spcPts val="155"/>
              </a:spcBef>
              <a:spcAft>
                <a:spcPts val="0"/>
              </a:spcAft>
            </a:pPr>
            <a:r>
              <a:rPr lang="it-IT" i="1" dirty="0">
                <a:latin typeface="Segoe UI" panose="020B0502040204020203" pitchFamily="34" charset="0"/>
                <a:ea typeface="Times New Roman" panose="02020603050405020304" pitchFamily="18" charset="0"/>
              </a:rPr>
              <a:t> </a:t>
            </a:r>
            <a:endParaRPr lang="it-IT" dirty="0">
              <a:latin typeface="Times New Roman" panose="02020603050405020304" pitchFamily="18" charset="0"/>
              <a:ea typeface="Times New Roman" panose="02020603050405020304" pitchFamily="18" charset="0"/>
            </a:endParaRPr>
          </a:p>
        </p:txBody>
      </p:sp>
      <p:sp>
        <p:nvSpPr>
          <p:cNvPr id="8" name="Rettangolo 7"/>
          <p:cNvSpPr/>
          <p:nvPr/>
        </p:nvSpPr>
        <p:spPr>
          <a:xfrm>
            <a:off x="4528861" y="418881"/>
            <a:ext cx="2935291" cy="589072"/>
          </a:xfrm>
          <a:prstGeom prst="rect">
            <a:avLst/>
          </a:prstGeom>
        </p:spPr>
        <p:txBody>
          <a:bodyPr wrap="none">
            <a:spAutoFit/>
          </a:bodyPr>
          <a:lstStyle/>
          <a:p>
            <a:pPr>
              <a:lnSpc>
                <a:spcPct val="150000"/>
              </a:lnSpc>
            </a:pPr>
            <a:r>
              <a:rPr lang="it-IT" sz="2400" b="1" dirty="0" smtClean="0">
                <a:latin typeface="Calibri" panose="020F0502020204030204" pitchFamily="34" charset="0"/>
                <a:ea typeface="Calibri" panose="020F0502020204030204" pitchFamily="34" charset="0"/>
                <a:cs typeface="Times New Roman" panose="02020603050405020304" pitchFamily="18" charset="0"/>
              </a:rPr>
              <a:t>LE SENTENZE DEL TAR</a:t>
            </a:r>
            <a:endParaRPr lang="it-IT" sz="24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9639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E87EEE5C-9D0C-486E-A148-90EA6C421201}"/>
              </a:ext>
            </a:extLst>
          </p:cNvPr>
          <p:cNvSpPr/>
          <p:nvPr/>
        </p:nvSpPr>
        <p:spPr>
          <a:xfrm>
            <a:off x="1524000" y="0"/>
            <a:ext cx="9144000" cy="188640"/>
          </a:xfrm>
          <a:prstGeom prst="rect">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id="{5F0B49E7-DDA2-41AC-A190-B68E674060E0}"/>
              </a:ext>
            </a:extLst>
          </p:cNvPr>
          <p:cNvSpPr/>
          <p:nvPr/>
        </p:nvSpPr>
        <p:spPr>
          <a:xfrm>
            <a:off x="1524000" y="6477318"/>
            <a:ext cx="9144000" cy="380682"/>
          </a:xfrm>
          <a:prstGeom prst="rect">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a:extLst>
              <a:ext uri="{FF2B5EF4-FFF2-40B4-BE49-F238E27FC236}">
                <a16:creationId xmlns:a16="http://schemas.microsoft.com/office/drawing/2014/main" id="{20BA254F-DBE0-4E31-A4D4-1593ACFF6C90}"/>
              </a:ext>
            </a:extLst>
          </p:cNvPr>
          <p:cNvSpPr txBox="1"/>
          <p:nvPr/>
        </p:nvSpPr>
        <p:spPr>
          <a:xfrm>
            <a:off x="1559496" y="6453336"/>
            <a:ext cx="5904656" cy="369332"/>
          </a:xfrm>
          <a:prstGeom prst="rect">
            <a:avLst/>
          </a:prstGeom>
          <a:noFill/>
        </p:spPr>
        <p:txBody>
          <a:bodyPr wrap="square">
            <a:spAutoFit/>
          </a:bodyPr>
          <a:lstStyle/>
          <a:p>
            <a:pPr>
              <a:lnSpc>
                <a:spcPct val="150000"/>
              </a:lnSpc>
            </a:pPr>
            <a:r>
              <a:rPr lang="it-IT" sz="1200" b="1" dirty="0">
                <a:solidFill>
                  <a:srgbClr val="92D050"/>
                </a:solidFill>
                <a:ea typeface="Calibri" panose="020F0502020204030204" pitchFamily="34" charset="0"/>
                <a:cs typeface="Times New Roman" panose="02020603050405020304" pitchFamily="18" charset="0"/>
              </a:rPr>
              <a:t>Mercati Scoperti</a:t>
            </a:r>
            <a:endParaRPr lang="it-IT" sz="1200" b="1" dirty="0">
              <a:solidFill>
                <a:srgbClr val="92D05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5" name="CasellaDiTesto 24">
            <a:extLst>
              <a:ext uri="{FF2B5EF4-FFF2-40B4-BE49-F238E27FC236}">
                <a16:creationId xmlns:a16="http://schemas.microsoft.com/office/drawing/2014/main" id="{C99BCE5D-E163-4620-A597-70EDFD3F5724}"/>
              </a:ext>
            </a:extLst>
          </p:cNvPr>
          <p:cNvSpPr txBox="1"/>
          <p:nvPr/>
        </p:nvSpPr>
        <p:spPr>
          <a:xfrm>
            <a:off x="1641475" y="4906872"/>
            <a:ext cx="8763000" cy="646331"/>
          </a:xfrm>
          <a:prstGeom prst="rect">
            <a:avLst/>
          </a:prstGeom>
          <a:noFill/>
        </p:spPr>
        <p:txBody>
          <a:bodyPr wrap="square" rtlCol="0">
            <a:spAutoFit/>
          </a:bodyPr>
          <a:lstStyle/>
          <a:p>
            <a:pPr marL="285750" lvl="0" indent="-285750">
              <a:buFont typeface="Arial" panose="020B0604020202020204" pitchFamily="34" charset="0"/>
              <a:buChar char="•"/>
            </a:pPr>
            <a:endParaRPr lang="it-IT" dirty="0"/>
          </a:p>
          <a:p>
            <a:pPr marL="285750" indent="-285750">
              <a:buFontTx/>
              <a:buChar char="-"/>
            </a:pPr>
            <a:endParaRPr lang="it-IT" dirty="0"/>
          </a:p>
        </p:txBody>
      </p:sp>
      <p:sp>
        <p:nvSpPr>
          <p:cNvPr id="4" name="Rettangolo 3"/>
          <p:cNvSpPr/>
          <p:nvPr/>
        </p:nvSpPr>
        <p:spPr>
          <a:xfrm>
            <a:off x="408992" y="982720"/>
            <a:ext cx="11374016" cy="4247317"/>
          </a:xfrm>
          <a:prstGeom prst="rect">
            <a:avLst/>
          </a:prstGeom>
        </p:spPr>
        <p:txBody>
          <a:bodyPr wrap="square">
            <a:spAutoFit/>
          </a:bodyPr>
          <a:lstStyle/>
          <a:p>
            <a:pPr marL="73660" marR="71120" algn="just">
              <a:spcAft>
                <a:spcPts val="0"/>
              </a:spcAft>
            </a:pPr>
            <a:r>
              <a:rPr lang="it-IT" dirty="0">
                <a:latin typeface="Segoe UI" panose="020B0502040204020203" pitchFamily="34" charset="0"/>
                <a:ea typeface="Times New Roman" panose="02020603050405020304" pitchFamily="18" charset="0"/>
              </a:rPr>
              <a:t> </a:t>
            </a:r>
            <a:endParaRPr lang="it-IT" dirty="0">
              <a:latin typeface="Times New Roman" panose="02020603050405020304" pitchFamily="18" charset="0"/>
              <a:ea typeface="Times New Roman" panose="02020603050405020304" pitchFamily="18" charset="0"/>
            </a:endParaRPr>
          </a:p>
          <a:p>
            <a:pPr marL="342900" marR="71120" lvl="0" indent="-342900" algn="just">
              <a:spcBef>
                <a:spcPts val="5"/>
              </a:spcBef>
              <a:spcAft>
                <a:spcPts val="0"/>
              </a:spcAft>
              <a:buSzPts val="1100"/>
              <a:buFont typeface="Times New Roman" panose="02020603050405020304" pitchFamily="18" charset="0"/>
              <a:buChar char="-"/>
            </a:pPr>
            <a:r>
              <a:rPr lang="it-IT" dirty="0">
                <a:latin typeface="Segoe UI" panose="020B0502040204020203" pitchFamily="34" charset="0"/>
                <a:ea typeface="Times New Roman" panose="02020603050405020304" pitchFamily="18" charset="0"/>
              </a:rPr>
              <a:t>in esecuzione di quanto sopra, questa Amministrazione ha disposto, con </a:t>
            </a:r>
            <a:r>
              <a:rPr lang="it-IT" b="1" dirty="0">
                <a:latin typeface="Segoe UI" panose="020B0502040204020203" pitchFamily="34" charset="0"/>
                <a:ea typeface="Times New Roman" panose="02020603050405020304" pitchFamily="18" charset="0"/>
              </a:rPr>
              <a:t>Determinazione Dirigenziale n. 5240 del 29/06/2022, l’ “</a:t>
            </a:r>
            <a:r>
              <a:rPr lang="it-IT" b="1" i="1" dirty="0">
                <a:latin typeface="Segoe UI" panose="020B0502040204020203" pitchFamily="34" charset="0"/>
                <a:ea typeface="Times New Roman" panose="02020603050405020304" pitchFamily="18" charset="0"/>
              </a:rPr>
              <a:t>Annullamento della procedura per il rinnovo delle concessioni </a:t>
            </a:r>
            <a:r>
              <a:rPr lang="it-IT" i="1" dirty="0">
                <a:latin typeface="Segoe UI" panose="020B0502040204020203" pitchFamily="34" charset="0"/>
                <a:ea typeface="Times New Roman" panose="02020603050405020304" pitchFamily="18" charset="0"/>
              </a:rPr>
              <a:t>per l’esercizio delle attività di commercio su aree pubbliche presso i mercati settimanali scoperti e i posteggi extra-mercato e delle concessioni per la rivendita di quotidiani e periodici su area pubblica in attuazione delle Linee guida del Ministero dello Sviluppo Economico del 25 novembre 2020 e delle disposizioni attuative della DGR XI/4054/2020 di Regione Lombardia</a:t>
            </a:r>
            <a:r>
              <a:rPr lang="it-IT" dirty="0">
                <a:latin typeface="Segoe UI" panose="020B0502040204020203" pitchFamily="34" charset="0"/>
                <a:ea typeface="Times New Roman" panose="02020603050405020304" pitchFamily="18" charset="0"/>
              </a:rPr>
              <a:t>”;</a:t>
            </a:r>
            <a:endParaRPr lang="it-IT" dirty="0">
              <a:latin typeface="Times New Roman" panose="02020603050405020304" pitchFamily="18" charset="0"/>
              <a:ea typeface="Times New Roman" panose="02020603050405020304" pitchFamily="18" charset="0"/>
            </a:endParaRPr>
          </a:p>
          <a:p>
            <a:pPr marL="342900" marR="71120" lvl="0" indent="-342900" algn="just">
              <a:spcBef>
                <a:spcPts val="5"/>
              </a:spcBef>
              <a:spcAft>
                <a:spcPts val="0"/>
              </a:spcAft>
              <a:buSzPts val="1100"/>
              <a:buFont typeface="Times New Roman" panose="02020603050405020304" pitchFamily="18" charset="0"/>
              <a:buChar char="-"/>
            </a:pPr>
            <a:r>
              <a:rPr lang="it-IT" dirty="0">
                <a:latin typeface="Segoe UI" panose="020B0502040204020203" pitchFamily="34" charset="0"/>
                <a:ea typeface="Times New Roman" panose="02020603050405020304" pitchFamily="18" charset="0"/>
              </a:rPr>
              <a:t> </a:t>
            </a:r>
            <a:endParaRPr lang="it-IT" dirty="0">
              <a:latin typeface="Times New Roman" panose="02020603050405020304" pitchFamily="18" charset="0"/>
              <a:ea typeface="Times New Roman" panose="02020603050405020304" pitchFamily="18" charset="0"/>
            </a:endParaRPr>
          </a:p>
          <a:p>
            <a:pPr marL="342900" marR="71120" lvl="0" indent="-342900" algn="just">
              <a:spcAft>
                <a:spcPts val="0"/>
              </a:spcAft>
              <a:buSzPts val="1100"/>
              <a:buFont typeface="Times New Roman" panose="02020603050405020304" pitchFamily="18" charset="0"/>
              <a:buChar char="-"/>
            </a:pPr>
            <a:r>
              <a:rPr lang="it-IT" dirty="0">
                <a:latin typeface="Segoe UI" panose="020B0502040204020203" pitchFamily="34" charset="0"/>
                <a:ea typeface="Times New Roman" panose="02020603050405020304" pitchFamily="18" charset="0"/>
              </a:rPr>
              <a:t>nella Determinazione dirigenziale di cui sopra si prevedeva di: “</a:t>
            </a:r>
            <a:r>
              <a:rPr lang="it-IT" i="1" dirty="0">
                <a:latin typeface="Segoe UI" panose="020B0502040204020203" pitchFamily="34" charset="0"/>
                <a:ea typeface="Times New Roman" panose="02020603050405020304" pitchFamily="18" charset="0"/>
              </a:rPr>
              <a:t>mantenere l’efficacia di tutte le concessioni in scadenza alla data del 31 dicembre 2020, ad eccezione di quelle nel frattempo decadute per cause non afferenti al procedimento di rinnovo sopra richiamato, </a:t>
            </a:r>
            <a:r>
              <a:rPr lang="it-IT" b="1" i="1" dirty="0">
                <a:latin typeface="Segoe UI" panose="020B0502040204020203" pitchFamily="34" charset="0"/>
                <a:ea typeface="Times New Roman" panose="02020603050405020304" pitchFamily="18" charset="0"/>
              </a:rPr>
              <a:t>prorogandone la durata per ragioni tecnico organizzative fino alla data del 31 dicembre 2023,</a:t>
            </a:r>
            <a:r>
              <a:rPr lang="it-IT" i="1" dirty="0">
                <a:latin typeface="Segoe UI" panose="020B0502040204020203" pitchFamily="34" charset="0"/>
                <a:ea typeface="Times New Roman" panose="02020603050405020304" pitchFamily="18" charset="0"/>
              </a:rPr>
              <a:t> fatti salvi ulteriori provvedimenti di legge, sempre che sussistano gli ulteriori presupposti di legge, nelle more dell’espletamento di procedure selettive, nel rispetto dei principi di imparzialità, non discriminazione, parità di trattamento, trasparenza e pubblicità, secondo le linee guida che dovranno essere approvate con appositi provvedimenti normativi nazionali</a:t>
            </a:r>
            <a:r>
              <a:rPr lang="it-IT" dirty="0">
                <a:latin typeface="Segoe UI" panose="020B0502040204020203" pitchFamily="34" charset="0"/>
                <a:ea typeface="Times New Roman" panose="02020603050405020304" pitchFamily="18" charset="0"/>
              </a:rPr>
              <a:t>”;</a:t>
            </a:r>
            <a:endParaRPr lang="it-IT" dirty="0">
              <a:latin typeface="Times New Roman" panose="02020603050405020304" pitchFamily="18" charset="0"/>
              <a:ea typeface="Times New Roman" panose="02020603050405020304" pitchFamily="18" charset="0"/>
            </a:endParaRPr>
          </a:p>
        </p:txBody>
      </p:sp>
      <p:sp>
        <p:nvSpPr>
          <p:cNvPr id="7" name="Rettangolo 6"/>
          <p:cNvSpPr/>
          <p:nvPr/>
        </p:nvSpPr>
        <p:spPr>
          <a:xfrm>
            <a:off x="3213420" y="365018"/>
            <a:ext cx="5264775" cy="589072"/>
          </a:xfrm>
          <a:prstGeom prst="rect">
            <a:avLst/>
          </a:prstGeom>
        </p:spPr>
        <p:txBody>
          <a:bodyPr wrap="none">
            <a:spAutoFit/>
          </a:bodyPr>
          <a:lstStyle/>
          <a:p>
            <a:pPr>
              <a:lnSpc>
                <a:spcPct val="150000"/>
              </a:lnSpc>
            </a:pPr>
            <a:r>
              <a:rPr lang="it-IT" sz="2400" b="1" dirty="0" smtClean="0">
                <a:latin typeface="Calibri" panose="020F0502020204030204" pitchFamily="34" charset="0"/>
                <a:ea typeface="Calibri" panose="020F0502020204030204" pitchFamily="34" charset="0"/>
                <a:cs typeface="Times New Roman" panose="02020603050405020304" pitchFamily="18" charset="0"/>
              </a:rPr>
              <a:t>L’ANNULLAMENTO DEL PROCEDIMENTO</a:t>
            </a:r>
            <a:endParaRPr lang="it-IT" sz="24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04494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E87EEE5C-9D0C-486E-A148-90EA6C421201}"/>
              </a:ext>
            </a:extLst>
          </p:cNvPr>
          <p:cNvSpPr/>
          <p:nvPr/>
        </p:nvSpPr>
        <p:spPr>
          <a:xfrm>
            <a:off x="1524000" y="0"/>
            <a:ext cx="9144000" cy="188640"/>
          </a:xfrm>
          <a:prstGeom prst="rect">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id="{5F0B49E7-DDA2-41AC-A190-B68E674060E0}"/>
              </a:ext>
            </a:extLst>
          </p:cNvPr>
          <p:cNvSpPr/>
          <p:nvPr/>
        </p:nvSpPr>
        <p:spPr>
          <a:xfrm>
            <a:off x="1524000" y="6477318"/>
            <a:ext cx="9144000" cy="380682"/>
          </a:xfrm>
          <a:prstGeom prst="rect">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a:extLst>
              <a:ext uri="{FF2B5EF4-FFF2-40B4-BE49-F238E27FC236}">
                <a16:creationId xmlns:a16="http://schemas.microsoft.com/office/drawing/2014/main" id="{20BA254F-DBE0-4E31-A4D4-1593ACFF6C90}"/>
              </a:ext>
            </a:extLst>
          </p:cNvPr>
          <p:cNvSpPr txBox="1"/>
          <p:nvPr/>
        </p:nvSpPr>
        <p:spPr>
          <a:xfrm>
            <a:off x="1559496" y="6453336"/>
            <a:ext cx="5904656" cy="369332"/>
          </a:xfrm>
          <a:prstGeom prst="rect">
            <a:avLst/>
          </a:prstGeom>
          <a:noFill/>
        </p:spPr>
        <p:txBody>
          <a:bodyPr wrap="square">
            <a:spAutoFit/>
          </a:bodyPr>
          <a:lstStyle/>
          <a:p>
            <a:pPr>
              <a:lnSpc>
                <a:spcPct val="150000"/>
              </a:lnSpc>
            </a:pPr>
            <a:r>
              <a:rPr lang="it-IT" sz="1200" b="1" dirty="0">
                <a:solidFill>
                  <a:srgbClr val="92D050"/>
                </a:solidFill>
                <a:ea typeface="Calibri" panose="020F0502020204030204" pitchFamily="34" charset="0"/>
                <a:cs typeface="Times New Roman" panose="02020603050405020304" pitchFamily="18" charset="0"/>
              </a:rPr>
              <a:t>Mercati Scoperti</a:t>
            </a:r>
            <a:endParaRPr lang="it-IT" sz="1200" b="1" dirty="0">
              <a:solidFill>
                <a:srgbClr val="92D05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5" name="CasellaDiTesto 24">
            <a:extLst>
              <a:ext uri="{FF2B5EF4-FFF2-40B4-BE49-F238E27FC236}">
                <a16:creationId xmlns:a16="http://schemas.microsoft.com/office/drawing/2014/main" id="{C99BCE5D-E163-4620-A597-70EDFD3F5724}"/>
              </a:ext>
            </a:extLst>
          </p:cNvPr>
          <p:cNvSpPr txBox="1"/>
          <p:nvPr/>
        </p:nvSpPr>
        <p:spPr>
          <a:xfrm>
            <a:off x="1641475" y="4906872"/>
            <a:ext cx="8763000" cy="646331"/>
          </a:xfrm>
          <a:prstGeom prst="rect">
            <a:avLst/>
          </a:prstGeom>
          <a:noFill/>
        </p:spPr>
        <p:txBody>
          <a:bodyPr wrap="square" rtlCol="0">
            <a:spAutoFit/>
          </a:bodyPr>
          <a:lstStyle/>
          <a:p>
            <a:pPr marL="285750" lvl="0" indent="-285750">
              <a:buFont typeface="Arial" panose="020B0604020202020204" pitchFamily="34" charset="0"/>
              <a:buChar char="•"/>
            </a:pPr>
            <a:endParaRPr lang="it-IT" dirty="0"/>
          </a:p>
          <a:p>
            <a:pPr marL="285750" indent="-285750">
              <a:buFontTx/>
              <a:buChar char="-"/>
            </a:pPr>
            <a:endParaRPr lang="it-IT" dirty="0"/>
          </a:p>
        </p:txBody>
      </p:sp>
      <p:sp>
        <p:nvSpPr>
          <p:cNvPr id="4" name="Rettangolo 3"/>
          <p:cNvSpPr/>
          <p:nvPr/>
        </p:nvSpPr>
        <p:spPr>
          <a:xfrm>
            <a:off x="408992" y="0"/>
            <a:ext cx="11374016" cy="6186309"/>
          </a:xfrm>
          <a:prstGeom prst="rect">
            <a:avLst/>
          </a:prstGeom>
        </p:spPr>
        <p:txBody>
          <a:bodyPr wrap="square">
            <a:spAutoFit/>
          </a:bodyPr>
          <a:lstStyle/>
          <a:p>
            <a:pPr marL="73660" marR="71120" algn="just">
              <a:spcAft>
                <a:spcPts val="0"/>
              </a:spcAft>
            </a:pPr>
            <a:r>
              <a:rPr lang="it-IT" dirty="0">
                <a:latin typeface="Segoe UI" panose="020B0502040204020203" pitchFamily="34" charset="0"/>
                <a:ea typeface="Times New Roman" panose="02020603050405020304" pitchFamily="18" charset="0"/>
              </a:rPr>
              <a:t> </a:t>
            </a:r>
            <a:endParaRPr lang="it-IT" dirty="0">
              <a:latin typeface="Times New Roman" panose="02020603050405020304" pitchFamily="18" charset="0"/>
              <a:ea typeface="Times New Roman" panose="02020603050405020304" pitchFamily="18" charset="0"/>
            </a:endParaRPr>
          </a:p>
          <a:p>
            <a:r>
              <a:rPr lang="it-IT" sz="1600" b="1" dirty="0" smtClean="0"/>
              <a:t>	</a:t>
            </a:r>
            <a:r>
              <a:rPr lang="it-IT" sz="1600" b="1" dirty="0"/>
              <a:t> </a:t>
            </a:r>
            <a:r>
              <a:rPr lang="it-IT" sz="1600" b="1" dirty="0" smtClean="0"/>
              <a:t>   </a:t>
            </a:r>
            <a:r>
              <a:rPr lang="it-IT" sz="2400" b="1" dirty="0" smtClean="0"/>
              <a:t>LEGGE ANNUALE PER IL MERCATO E LA CONCORRENZA 2022</a:t>
            </a:r>
            <a:endParaRPr lang="it-IT" b="1" dirty="0" smtClean="0"/>
          </a:p>
          <a:p>
            <a:endParaRPr lang="it-IT" dirty="0"/>
          </a:p>
          <a:p>
            <a:r>
              <a:rPr lang="it-IT" sz="1600" dirty="0" smtClean="0"/>
              <a:t>del </a:t>
            </a:r>
            <a:r>
              <a:rPr lang="it-IT" sz="1600" dirty="0"/>
              <a:t>30/12/2023 n. </a:t>
            </a:r>
            <a:r>
              <a:rPr lang="it-IT" sz="1600" dirty="0" smtClean="0"/>
              <a:t>214 capo </a:t>
            </a:r>
            <a:r>
              <a:rPr lang="it-IT" sz="1600" dirty="0"/>
              <a:t>II art. 11- </a:t>
            </a:r>
            <a:r>
              <a:rPr lang="it-IT" sz="1600" i="1" dirty="0"/>
              <a:t>Modalità di assegnazione delle concessioni per il commercio su aree </a:t>
            </a:r>
            <a:r>
              <a:rPr lang="it-IT" sz="1600" i="1" dirty="0" smtClean="0"/>
              <a:t>pubbliche</a:t>
            </a:r>
            <a:r>
              <a:rPr lang="it-IT" sz="1600" dirty="0" smtClean="0"/>
              <a:t>:</a:t>
            </a:r>
            <a:endParaRPr lang="it-IT" sz="1600" dirty="0"/>
          </a:p>
          <a:p>
            <a:r>
              <a:rPr lang="it-IT" sz="1600" dirty="0"/>
              <a:t> </a:t>
            </a:r>
          </a:p>
          <a:p>
            <a:r>
              <a:rPr lang="it-IT" sz="1600" b="1" i="1" dirty="0" smtClean="0"/>
              <a:t>comma </a:t>
            </a:r>
            <a:r>
              <a:rPr lang="it-IT" sz="1600" b="1" i="1" dirty="0"/>
              <a:t>1.</a:t>
            </a:r>
            <a:r>
              <a:rPr lang="it-IT" sz="1600" i="1" dirty="0"/>
              <a:t> </a:t>
            </a:r>
            <a:r>
              <a:rPr lang="it-IT" sz="1600" i="1" u="sng" dirty="0"/>
              <a:t>A decorrere dalla data  di  entrata  in  vigore  della  presente  legge</a:t>
            </a:r>
            <a:r>
              <a:rPr lang="it-IT" sz="1600" i="1" dirty="0"/>
              <a:t>, le concessioni di posteggio per l'esercizio del  commercio  su aree pubbliche </a:t>
            </a:r>
            <a:r>
              <a:rPr lang="it-IT" sz="1600" i="1" u="sng" dirty="0"/>
              <a:t>sono rilasciate, per una durata di dieci  anni,  sulla base  di  procedure  selettive,</a:t>
            </a:r>
            <a:r>
              <a:rPr lang="it-IT" sz="1600" i="1" dirty="0"/>
              <a:t>  nel   rispetto   dei   principi   di imparzialità',   non   discriminazione,   parità   di    trattamento, trasparenza e pubblicità', </a:t>
            </a:r>
            <a:r>
              <a:rPr lang="it-IT" sz="1600" i="1" u="sng" dirty="0"/>
              <a:t>secondo linee guida adottate dal Ministero delle imprese  e  del  made  in  </a:t>
            </a:r>
            <a:r>
              <a:rPr lang="it-IT" sz="1600" i="1" u="sng" dirty="0" err="1"/>
              <a:t>Italy</a:t>
            </a:r>
            <a:r>
              <a:rPr lang="it-IT" sz="1600" i="1" u="sng" dirty="0"/>
              <a:t>,  previa  intesa  in  sede  di Conferenza unificata,</a:t>
            </a:r>
            <a:r>
              <a:rPr lang="it-IT" sz="1600" i="1" dirty="0"/>
              <a:t> ai sensi dell'articolo 8, comma 6, della  legge 5 giugno 2003, n. 131, da  sancire  entro  tre  mesi  dalla  data  di entrata in vigore della presente legge. </a:t>
            </a:r>
            <a:endParaRPr lang="it-IT" sz="1600" i="1" dirty="0" smtClean="0"/>
          </a:p>
          <a:p>
            <a:endParaRPr lang="it-IT" sz="1600" dirty="0"/>
          </a:p>
          <a:p>
            <a:r>
              <a:rPr lang="it-IT" sz="1600" b="1" i="1" dirty="0" smtClean="0"/>
              <a:t>comma </a:t>
            </a:r>
            <a:r>
              <a:rPr lang="it-IT" sz="1600" b="1" i="1" dirty="0"/>
              <a:t>5</a:t>
            </a:r>
            <a:r>
              <a:rPr lang="it-IT" sz="1600" i="1" dirty="0"/>
              <a:t>. </a:t>
            </a:r>
            <a:r>
              <a:rPr lang="it-IT" sz="1600" i="1" u="sng" dirty="0"/>
              <a:t>I procedimenti tesi al rinnovo dei titoli concessori indicati all'articolo 181</a:t>
            </a:r>
            <a:r>
              <a:rPr lang="it-IT" sz="1600" i="1" dirty="0"/>
              <a:t>, comma 4-bis, del decreto-legge 19 maggio 2020, n. 34, convertito, con modificazioni, dalla legge 17 luglio 2020, n. 77, che alla data di entrata in vigore della medesima legge n.  77 del 2020 erano in scadenza al 31 dicembre 2020 e </a:t>
            </a:r>
            <a:r>
              <a:rPr lang="it-IT" sz="1600" i="1" u="sng" dirty="0"/>
              <a:t>che alla data di entrata in vigore della presente legge non risultano ancora conclusi per qualsiasi causa,</a:t>
            </a:r>
            <a:r>
              <a:rPr lang="it-IT" sz="1600" i="1" dirty="0"/>
              <a:t> compresa l'eventuale inerzia dei comuni, </a:t>
            </a:r>
            <a:r>
              <a:rPr lang="it-IT" sz="1600" i="1" u="sng" dirty="0"/>
              <a:t>sono conclusi secondo le disposizioni di cui al citato articolo 181 </a:t>
            </a:r>
            <a:r>
              <a:rPr lang="it-IT" sz="1600" i="1" dirty="0"/>
              <a:t>e nel rispetto del termine di durata del rinnovo ivi previsto, </a:t>
            </a:r>
            <a:r>
              <a:rPr lang="it-IT" sz="1600" i="1" u="sng" dirty="0"/>
              <a:t>entro sei mesi dalla data di entrata in vigore della presente legge.  Qualora l'amministrazione non concluda il procedimento nel termine predetto, le concessioni si intendono comunque rinnovate</a:t>
            </a:r>
            <a:r>
              <a:rPr lang="it-IT" sz="1600" i="1" dirty="0"/>
              <a:t> salva   rinuncia dell'avente titolo e salvo il potere di adottare determinazioni in autotutela ai sensi dell'articolo 21-nonies della legge 7 agosto 1990, n. 241, in caso di successivo accertamento dell'originaria mancanza dei requisiti di onorabilità e professionalità e degli altri requisiti prescritti. </a:t>
            </a:r>
            <a:endParaRPr lang="it-IT" sz="1600" i="1" dirty="0" smtClean="0"/>
          </a:p>
          <a:p>
            <a:endParaRPr lang="it-IT" sz="1600" dirty="0"/>
          </a:p>
          <a:p>
            <a:r>
              <a:rPr lang="it-IT" sz="1600" b="1" i="1" dirty="0"/>
              <a:t>Comma 6.</a:t>
            </a:r>
            <a:r>
              <a:rPr lang="it-IT" sz="1600" i="1" dirty="0"/>
              <a:t> Al fine di evitare soluzioni di continuità' nel servizio, </a:t>
            </a:r>
            <a:r>
              <a:rPr lang="it-IT" sz="1600" i="1" u="sng" dirty="0"/>
              <a:t>nelle more della preparazione e dello svolgimento   delle gare, le concessioni non interessate dai procedimenti di cui al comma 5 conservano la loro validità' sino al 31 dicembre 2025</a:t>
            </a:r>
            <a:r>
              <a:rPr lang="it-IT" sz="1600" i="1" dirty="0"/>
              <a:t> anche in deroga al termine previsto nel titolo </a:t>
            </a:r>
            <a:r>
              <a:rPr lang="it-IT" sz="1600" i="1" dirty="0" err="1"/>
              <a:t>concessorio</a:t>
            </a:r>
            <a:r>
              <a:rPr lang="it-IT" sz="1600" i="1" dirty="0"/>
              <a:t> e   ferma restando l'eventuale maggiore durata prevista. [...]”;</a:t>
            </a:r>
            <a:endParaRPr lang="it-IT" sz="1600" dirty="0"/>
          </a:p>
        </p:txBody>
      </p:sp>
    </p:spTree>
    <p:extLst>
      <p:ext uri="{BB962C8B-B14F-4D97-AF65-F5344CB8AC3E}">
        <p14:creationId xmlns:p14="http://schemas.microsoft.com/office/powerpoint/2010/main" val="1557025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E87EEE5C-9D0C-486E-A148-90EA6C421201}"/>
              </a:ext>
            </a:extLst>
          </p:cNvPr>
          <p:cNvSpPr/>
          <p:nvPr/>
        </p:nvSpPr>
        <p:spPr>
          <a:xfrm>
            <a:off x="1524000" y="0"/>
            <a:ext cx="9144000" cy="188640"/>
          </a:xfrm>
          <a:prstGeom prst="rect">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id="{5F0B49E7-DDA2-41AC-A190-B68E674060E0}"/>
              </a:ext>
            </a:extLst>
          </p:cNvPr>
          <p:cNvSpPr/>
          <p:nvPr/>
        </p:nvSpPr>
        <p:spPr>
          <a:xfrm>
            <a:off x="1524000" y="6477318"/>
            <a:ext cx="9144000" cy="380682"/>
          </a:xfrm>
          <a:prstGeom prst="rect">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a:extLst>
              <a:ext uri="{FF2B5EF4-FFF2-40B4-BE49-F238E27FC236}">
                <a16:creationId xmlns:a16="http://schemas.microsoft.com/office/drawing/2014/main" id="{20BA254F-DBE0-4E31-A4D4-1593ACFF6C90}"/>
              </a:ext>
            </a:extLst>
          </p:cNvPr>
          <p:cNvSpPr txBox="1"/>
          <p:nvPr/>
        </p:nvSpPr>
        <p:spPr>
          <a:xfrm>
            <a:off x="1559496" y="6453336"/>
            <a:ext cx="5904656" cy="369332"/>
          </a:xfrm>
          <a:prstGeom prst="rect">
            <a:avLst/>
          </a:prstGeom>
          <a:noFill/>
        </p:spPr>
        <p:txBody>
          <a:bodyPr wrap="square">
            <a:spAutoFit/>
          </a:bodyPr>
          <a:lstStyle/>
          <a:p>
            <a:pPr>
              <a:lnSpc>
                <a:spcPct val="150000"/>
              </a:lnSpc>
            </a:pPr>
            <a:r>
              <a:rPr lang="it-IT" sz="1200" b="1" dirty="0">
                <a:solidFill>
                  <a:srgbClr val="92D050"/>
                </a:solidFill>
                <a:ea typeface="Calibri" panose="020F0502020204030204" pitchFamily="34" charset="0"/>
                <a:cs typeface="Times New Roman" panose="02020603050405020304" pitchFamily="18" charset="0"/>
              </a:rPr>
              <a:t>Mercati Scoperti</a:t>
            </a:r>
            <a:endParaRPr lang="it-IT" sz="1200" b="1" dirty="0">
              <a:solidFill>
                <a:srgbClr val="92D05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5" name="CasellaDiTesto 24">
            <a:extLst>
              <a:ext uri="{FF2B5EF4-FFF2-40B4-BE49-F238E27FC236}">
                <a16:creationId xmlns:a16="http://schemas.microsoft.com/office/drawing/2014/main" id="{C99BCE5D-E163-4620-A597-70EDFD3F5724}"/>
              </a:ext>
            </a:extLst>
          </p:cNvPr>
          <p:cNvSpPr txBox="1"/>
          <p:nvPr/>
        </p:nvSpPr>
        <p:spPr>
          <a:xfrm>
            <a:off x="1641475" y="4906872"/>
            <a:ext cx="8763000" cy="646331"/>
          </a:xfrm>
          <a:prstGeom prst="rect">
            <a:avLst/>
          </a:prstGeom>
          <a:noFill/>
        </p:spPr>
        <p:txBody>
          <a:bodyPr wrap="square" rtlCol="0">
            <a:spAutoFit/>
          </a:bodyPr>
          <a:lstStyle/>
          <a:p>
            <a:pPr marL="285750" lvl="0" indent="-285750">
              <a:buFont typeface="Arial" panose="020B0604020202020204" pitchFamily="34" charset="0"/>
              <a:buChar char="•"/>
            </a:pPr>
            <a:endParaRPr lang="it-IT" dirty="0"/>
          </a:p>
          <a:p>
            <a:pPr marL="285750" indent="-285750">
              <a:buFontTx/>
              <a:buChar char="-"/>
            </a:pPr>
            <a:endParaRPr lang="it-IT" dirty="0"/>
          </a:p>
        </p:txBody>
      </p:sp>
      <p:sp>
        <p:nvSpPr>
          <p:cNvPr id="4" name="Rettangolo 3"/>
          <p:cNvSpPr/>
          <p:nvPr/>
        </p:nvSpPr>
        <p:spPr>
          <a:xfrm>
            <a:off x="371669" y="1230670"/>
            <a:ext cx="11374016" cy="5078313"/>
          </a:xfrm>
          <a:prstGeom prst="rect">
            <a:avLst/>
          </a:prstGeom>
        </p:spPr>
        <p:txBody>
          <a:bodyPr wrap="square">
            <a:spAutoFit/>
          </a:bodyPr>
          <a:lstStyle/>
          <a:p>
            <a:r>
              <a:rPr lang="it-IT" dirty="0" smtClean="0"/>
              <a:t>Il COMUNE DI MILANO </a:t>
            </a:r>
            <a:r>
              <a:rPr lang="it-IT" i="1" dirty="0" smtClean="0"/>
              <a:t>n</a:t>
            </a:r>
            <a:r>
              <a:rPr lang="it-IT" i="1" u="sng" dirty="0" smtClean="0"/>
              <a:t>on </a:t>
            </a:r>
            <a:r>
              <a:rPr lang="it-IT" i="1" u="sng" dirty="0"/>
              <a:t>potrà procedere entro sei mesi dall’entrata in vigore della medesima legge alla </a:t>
            </a:r>
            <a:r>
              <a:rPr lang="it-IT" u="sng" dirty="0"/>
              <a:t>conclusione del procedimento</a:t>
            </a:r>
            <a:r>
              <a:rPr lang="it-IT" dirty="0"/>
              <a:t> </a:t>
            </a:r>
            <a:r>
              <a:rPr lang="it-IT" i="1" dirty="0"/>
              <a:t>teso al rinnovo dei titoli concessori indicati all'articolo 181, </a:t>
            </a:r>
            <a:r>
              <a:rPr lang="it-IT" i="1" dirty="0" smtClean="0"/>
              <a:t>avendone </a:t>
            </a:r>
            <a:r>
              <a:rPr lang="it-IT" i="1" dirty="0"/>
              <a:t>già disposto l’annullamento </a:t>
            </a:r>
            <a:r>
              <a:rPr lang="it-IT" dirty="0" smtClean="0"/>
              <a:t>d’ufficio</a:t>
            </a:r>
          </a:p>
          <a:p>
            <a:r>
              <a:rPr lang="it-IT" b="1" i="1" dirty="0"/>
              <a:t> </a:t>
            </a:r>
            <a:endParaRPr lang="it-IT" b="1" dirty="0"/>
          </a:p>
          <a:p>
            <a:r>
              <a:rPr lang="it-IT" i="1" u="sng" dirty="0"/>
              <a:t>le concessioni in oggetto non potranno neppure intendersi comunque rinnovate allo spirare del predetto termine semestrale </a:t>
            </a:r>
            <a:r>
              <a:rPr lang="it-IT" i="1" dirty="0"/>
              <a:t>come previsto dal sopra citato art. 11 comma 5, stante che le norme con cui è stata disposta la proroga automatica delle concessioni in essere si pongono in palese contrasto con l’art. 49 TFUE e con la direttiva 2006/123/CE </a:t>
            </a:r>
            <a:r>
              <a:rPr lang="it-IT" i="1" dirty="0" smtClean="0"/>
              <a:t>e il </a:t>
            </a:r>
            <a:r>
              <a:rPr lang="it-IT" i="1" dirty="0"/>
              <a:t>Tribunale </a:t>
            </a:r>
            <a:r>
              <a:rPr lang="it-IT" dirty="0"/>
              <a:t>ha a suo tempo già disposto che l’amministrazione comunale debba </a:t>
            </a:r>
            <a:r>
              <a:rPr lang="it-IT" i="1" dirty="0"/>
              <a:t>procedere all’assegnazione delle concessioni solo dopo aver esperito una procedura di evidenza pubblica </a:t>
            </a:r>
            <a:endParaRPr lang="it-IT" i="1" dirty="0" smtClean="0"/>
          </a:p>
          <a:p>
            <a:endParaRPr lang="it-IT" i="1" dirty="0"/>
          </a:p>
          <a:p>
            <a:r>
              <a:rPr lang="it-IT" dirty="0" smtClean="0"/>
              <a:t>le </a:t>
            </a:r>
            <a:r>
              <a:rPr lang="it-IT" dirty="0"/>
              <a:t>concessioni di posteggio per il commercio su aree pubbliche del Comune di Milano scadute in data 31 dicembre 2020 </a:t>
            </a:r>
            <a:r>
              <a:rPr lang="it-IT" u="sng" dirty="0"/>
              <a:t>conserveranno la loro validità sino al 31 dicembre 2025 </a:t>
            </a:r>
            <a:r>
              <a:rPr lang="it-IT" dirty="0"/>
              <a:t>in deroga al termine previsto nel titolo </a:t>
            </a:r>
            <a:r>
              <a:rPr lang="it-IT" dirty="0" err="1"/>
              <a:t>concessorio</a:t>
            </a:r>
            <a:r>
              <a:rPr lang="it-IT" dirty="0"/>
              <a:t> e ferma restando l'eventuale maggiore durata prevista per le altre concessioni</a:t>
            </a:r>
            <a:r>
              <a:rPr lang="it-IT" dirty="0" smtClean="0"/>
              <a:t>.</a:t>
            </a:r>
          </a:p>
          <a:p>
            <a:pPr lvl="0"/>
            <a:endParaRPr lang="it-IT" dirty="0"/>
          </a:p>
          <a:p>
            <a:pPr lvl="0"/>
            <a:r>
              <a:rPr lang="it-IT" dirty="0"/>
              <a:t>Di dare atto che per il rilascio delle nuove concessioni, per una durata di dieci anni, </a:t>
            </a:r>
            <a:r>
              <a:rPr lang="it-IT" u="sng" dirty="0"/>
              <a:t>si procederà </a:t>
            </a:r>
            <a:r>
              <a:rPr lang="it-IT" i="1" u="sng" dirty="0"/>
              <a:t>sulla base  di  procedure  selettive</a:t>
            </a:r>
            <a:r>
              <a:rPr lang="it-IT" i="1" dirty="0"/>
              <a:t>,  </a:t>
            </a:r>
            <a:r>
              <a:rPr lang="it-IT" dirty="0"/>
              <a:t>nel rispetto di quanto previsto dall’articolo 11, comma 1, della Legge n. 214 del 30/12/2023 </a:t>
            </a:r>
            <a:r>
              <a:rPr lang="it-IT" u="sng" dirty="0"/>
              <a:t>in attuazione delle linee guida che saranno adottate dal Ministero delle imprese e del made in </a:t>
            </a:r>
            <a:r>
              <a:rPr lang="it-IT" u="sng" dirty="0" err="1"/>
              <a:t>Italy</a:t>
            </a:r>
            <a:r>
              <a:rPr lang="it-IT" u="sng" dirty="0"/>
              <a:t>, previa intesa in sede di Conferenza unificata</a:t>
            </a:r>
            <a:r>
              <a:rPr lang="it-IT" dirty="0"/>
              <a:t>, da sancire entro tre mesi dalla data di entrata in vigore della </a:t>
            </a:r>
            <a:r>
              <a:rPr lang="it-IT" dirty="0" smtClean="0"/>
              <a:t>legge</a:t>
            </a:r>
            <a:endParaRPr lang="it-IT" sz="1600" b="1" dirty="0"/>
          </a:p>
        </p:txBody>
      </p:sp>
      <p:sp>
        <p:nvSpPr>
          <p:cNvPr id="2" name="Rettangolo 1"/>
          <p:cNvSpPr/>
          <p:nvPr/>
        </p:nvSpPr>
        <p:spPr>
          <a:xfrm>
            <a:off x="4630663" y="356975"/>
            <a:ext cx="2930674" cy="461665"/>
          </a:xfrm>
          <a:prstGeom prst="rect">
            <a:avLst/>
          </a:prstGeom>
        </p:spPr>
        <p:txBody>
          <a:bodyPr wrap="none">
            <a:spAutoFit/>
          </a:bodyPr>
          <a:lstStyle/>
          <a:p>
            <a:r>
              <a:rPr lang="it-IT" sz="2400" b="1" dirty="0" smtClean="0"/>
              <a:t>SITUAZIONE ATTUALE</a:t>
            </a:r>
            <a:endParaRPr lang="it-IT" sz="2400" dirty="0"/>
          </a:p>
        </p:txBody>
      </p:sp>
    </p:spTree>
    <p:extLst>
      <p:ext uri="{BB962C8B-B14F-4D97-AF65-F5344CB8AC3E}">
        <p14:creationId xmlns:p14="http://schemas.microsoft.com/office/powerpoint/2010/main" val="4273926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E87EEE5C-9D0C-486E-A148-90EA6C421201}"/>
              </a:ext>
            </a:extLst>
          </p:cNvPr>
          <p:cNvSpPr/>
          <p:nvPr/>
        </p:nvSpPr>
        <p:spPr>
          <a:xfrm>
            <a:off x="1524000" y="0"/>
            <a:ext cx="9144000" cy="188640"/>
          </a:xfrm>
          <a:prstGeom prst="rect">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id="{5F0B49E7-DDA2-41AC-A190-B68E674060E0}"/>
              </a:ext>
            </a:extLst>
          </p:cNvPr>
          <p:cNvSpPr/>
          <p:nvPr/>
        </p:nvSpPr>
        <p:spPr>
          <a:xfrm>
            <a:off x="1524000" y="6477318"/>
            <a:ext cx="9144000" cy="380682"/>
          </a:xfrm>
          <a:prstGeom prst="rect">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20BA254F-DBE0-4E31-A4D4-1593ACFF6C90}"/>
              </a:ext>
            </a:extLst>
          </p:cNvPr>
          <p:cNvSpPr txBox="1"/>
          <p:nvPr/>
        </p:nvSpPr>
        <p:spPr>
          <a:xfrm>
            <a:off x="1524001" y="188640"/>
            <a:ext cx="9144000" cy="553998"/>
          </a:xfrm>
          <a:prstGeom prst="rect">
            <a:avLst/>
          </a:prstGeom>
          <a:noFill/>
        </p:spPr>
        <p:txBody>
          <a:bodyPr wrap="square">
            <a:spAutoFit/>
          </a:bodyPr>
          <a:lstStyle/>
          <a:p>
            <a:pPr>
              <a:lnSpc>
                <a:spcPct val="150000"/>
              </a:lnSpc>
            </a:pPr>
            <a:r>
              <a:rPr lang="it-IT" sz="2000" b="1" dirty="0">
                <a:ea typeface="Calibri" panose="020F0502020204030204" pitchFamily="34" charset="0"/>
                <a:cs typeface="Times New Roman" panose="02020603050405020304" pitchFamily="18" charset="0"/>
              </a:rPr>
              <a:t>MILANO: 94 Mercati Settimanali Scoperti (MSS)</a:t>
            </a:r>
            <a:endParaRPr lang="it-IT"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8" name="CasellaDiTesto 17">
            <a:extLst>
              <a:ext uri="{FF2B5EF4-FFF2-40B4-BE49-F238E27FC236}">
                <a16:creationId xmlns:a16="http://schemas.microsoft.com/office/drawing/2014/main" id="{20BA254F-DBE0-4E31-A4D4-1593ACFF6C90}"/>
              </a:ext>
            </a:extLst>
          </p:cNvPr>
          <p:cNvSpPr txBox="1"/>
          <p:nvPr/>
        </p:nvSpPr>
        <p:spPr>
          <a:xfrm>
            <a:off x="1559496" y="6453336"/>
            <a:ext cx="5904656" cy="369332"/>
          </a:xfrm>
          <a:prstGeom prst="rect">
            <a:avLst/>
          </a:prstGeom>
          <a:noFill/>
        </p:spPr>
        <p:txBody>
          <a:bodyPr wrap="square">
            <a:spAutoFit/>
          </a:bodyPr>
          <a:lstStyle/>
          <a:p>
            <a:pPr>
              <a:lnSpc>
                <a:spcPct val="150000"/>
              </a:lnSpc>
            </a:pPr>
            <a:r>
              <a:rPr lang="it-IT" sz="1200" b="1" dirty="0">
                <a:solidFill>
                  <a:srgbClr val="92D050"/>
                </a:solidFill>
                <a:ea typeface="Calibri" panose="020F0502020204030204" pitchFamily="34" charset="0"/>
                <a:cs typeface="Times New Roman" panose="02020603050405020304" pitchFamily="18" charset="0"/>
              </a:rPr>
              <a:t>Mercati Scoperti</a:t>
            </a:r>
            <a:endParaRPr lang="it-IT" sz="1200" b="1" dirty="0">
              <a:solidFill>
                <a:srgbClr val="92D05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6" name="CasellaDiTesto 15">
            <a:extLst>
              <a:ext uri="{FF2B5EF4-FFF2-40B4-BE49-F238E27FC236}">
                <a16:creationId xmlns:a16="http://schemas.microsoft.com/office/drawing/2014/main" id="{20BA254F-DBE0-4E31-A4D4-1593ACFF6C90}"/>
              </a:ext>
            </a:extLst>
          </p:cNvPr>
          <p:cNvSpPr txBox="1"/>
          <p:nvPr/>
        </p:nvSpPr>
        <p:spPr>
          <a:xfrm>
            <a:off x="7569313" y="1075384"/>
            <a:ext cx="1188132" cy="582119"/>
          </a:xfrm>
          <a:prstGeom prst="rect">
            <a:avLst/>
          </a:prstGeom>
          <a:noFill/>
        </p:spPr>
        <p:txBody>
          <a:bodyPr wrap="square">
            <a:spAutoFit/>
          </a:bodyPr>
          <a:lstStyle/>
          <a:p>
            <a:r>
              <a:rPr lang="it-IT" sz="3200" b="1" dirty="0" smtClean="0">
                <a:solidFill>
                  <a:srgbClr val="009E47"/>
                </a:solidFill>
                <a:ea typeface="Calibri" panose="020F0502020204030204" pitchFamily="34" charset="0"/>
                <a:cs typeface="Times New Roman" panose="02020603050405020304" pitchFamily="18" charset="0"/>
              </a:rPr>
              <a:t>8.054</a:t>
            </a:r>
            <a:endParaRPr lang="it-IT" sz="3200" dirty="0">
              <a:solidFill>
                <a:srgbClr val="009E47"/>
              </a:solidFill>
              <a:ea typeface="Calibri" panose="020F0502020204030204" pitchFamily="34" charset="0"/>
              <a:cs typeface="Times New Roman" panose="02020603050405020304" pitchFamily="18" charset="0"/>
            </a:endParaRPr>
          </a:p>
        </p:txBody>
      </p:sp>
      <p:sp>
        <p:nvSpPr>
          <p:cNvPr id="17" name="CasellaDiTesto 16">
            <a:extLst>
              <a:ext uri="{FF2B5EF4-FFF2-40B4-BE49-F238E27FC236}">
                <a16:creationId xmlns:a16="http://schemas.microsoft.com/office/drawing/2014/main" id="{20BA254F-DBE0-4E31-A4D4-1593ACFF6C90}"/>
              </a:ext>
            </a:extLst>
          </p:cNvPr>
          <p:cNvSpPr txBox="1"/>
          <p:nvPr/>
        </p:nvSpPr>
        <p:spPr>
          <a:xfrm>
            <a:off x="7594935" y="1654599"/>
            <a:ext cx="1145523" cy="584775"/>
          </a:xfrm>
          <a:prstGeom prst="rect">
            <a:avLst/>
          </a:prstGeom>
          <a:noFill/>
        </p:spPr>
        <p:txBody>
          <a:bodyPr wrap="square">
            <a:spAutoFit/>
          </a:bodyPr>
          <a:lstStyle/>
          <a:p>
            <a:r>
              <a:rPr lang="it-IT" sz="3200" b="1" dirty="0" smtClean="0">
                <a:ea typeface="Calibri" panose="020F0502020204030204" pitchFamily="34" charset="0"/>
                <a:cs typeface="Times New Roman" panose="02020603050405020304" pitchFamily="18" charset="0"/>
              </a:rPr>
              <a:t>3.329</a:t>
            </a:r>
            <a:endParaRPr lang="it-IT" sz="3200" dirty="0">
              <a:ea typeface="Calibri" panose="020F0502020204030204" pitchFamily="34" charset="0"/>
              <a:cs typeface="Times New Roman" panose="02020603050405020304" pitchFamily="18" charset="0"/>
            </a:endParaRPr>
          </a:p>
        </p:txBody>
      </p:sp>
      <p:sp>
        <p:nvSpPr>
          <p:cNvPr id="19" name="CasellaDiTesto 18">
            <a:extLst>
              <a:ext uri="{FF2B5EF4-FFF2-40B4-BE49-F238E27FC236}">
                <a16:creationId xmlns:a16="http://schemas.microsoft.com/office/drawing/2014/main" id="{20BA254F-DBE0-4E31-A4D4-1593ACFF6C90}"/>
              </a:ext>
            </a:extLst>
          </p:cNvPr>
          <p:cNvSpPr txBox="1"/>
          <p:nvPr/>
        </p:nvSpPr>
        <p:spPr>
          <a:xfrm>
            <a:off x="7379572" y="2203658"/>
            <a:ext cx="1332148" cy="582368"/>
          </a:xfrm>
          <a:prstGeom prst="rect">
            <a:avLst/>
          </a:prstGeom>
          <a:noFill/>
        </p:spPr>
        <p:txBody>
          <a:bodyPr wrap="square">
            <a:spAutoFit/>
          </a:bodyPr>
          <a:lstStyle/>
          <a:p>
            <a:r>
              <a:rPr lang="it-IT" sz="3200" b="1" dirty="0" smtClean="0">
                <a:ea typeface="Calibri" panose="020F0502020204030204" pitchFamily="34" charset="0"/>
                <a:cs typeface="Times New Roman" panose="02020603050405020304" pitchFamily="18" charset="0"/>
              </a:rPr>
              <a:t>54.324</a:t>
            </a:r>
            <a:endParaRPr lang="it-IT" sz="3200" dirty="0">
              <a:ea typeface="Calibri" panose="020F0502020204030204" pitchFamily="34" charset="0"/>
              <a:cs typeface="Times New Roman" panose="02020603050405020304" pitchFamily="18" charset="0"/>
            </a:endParaRPr>
          </a:p>
        </p:txBody>
      </p:sp>
      <p:sp>
        <p:nvSpPr>
          <p:cNvPr id="20" name="CasellaDiTesto 19">
            <a:extLst>
              <a:ext uri="{FF2B5EF4-FFF2-40B4-BE49-F238E27FC236}">
                <a16:creationId xmlns:a16="http://schemas.microsoft.com/office/drawing/2014/main" id="{20BA254F-DBE0-4E31-A4D4-1593ACFF6C90}"/>
              </a:ext>
            </a:extLst>
          </p:cNvPr>
          <p:cNvSpPr txBox="1"/>
          <p:nvPr/>
        </p:nvSpPr>
        <p:spPr>
          <a:xfrm>
            <a:off x="8687467" y="593340"/>
            <a:ext cx="1769704" cy="523220"/>
          </a:xfrm>
          <a:prstGeom prst="rect">
            <a:avLst/>
          </a:prstGeom>
          <a:noFill/>
        </p:spPr>
        <p:txBody>
          <a:bodyPr wrap="square">
            <a:spAutoFit/>
          </a:bodyPr>
          <a:lstStyle/>
          <a:p>
            <a:r>
              <a:rPr lang="it-IT" sz="1400" dirty="0">
                <a:solidFill>
                  <a:schemeClr val="tx1">
                    <a:lumMod val="50000"/>
                    <a:lumOff val="50000"/>
                  </a:schemeClr>
                </a:solidFill>
                <a:ea typeface="Calibri" panose="020F0502020204030204" pitchFamily="34" charset="0"/>
                <a:cs typeface="Times New Roman" panose="02020603050405020304" pitchFamily="18" charset="0"/>
              </a:rPr>
              <a:t>Mercati - 23 dentro cerchia 90/91 – 24%</a:t>
            </a:r>
          </a:p>
        </p:txBody>
      </p:sp>
      <p:sp>
        <p:nvSpPr>
          <p:cNvPr id="21" name="CasellaDiTesto 20">
            <a:extLst>
              <a:ext uri="{FF2B5EF4-FFF2-40B4-BE49-F238E27FC236}">
                <a16:creationId xmlns:a16="http://schemas.microsoft.com/office/drawing/2014/main" id="{20BA254F-DBE0-4E31-A4D4-1593ACFF6C90}"/>
              </a:ext>
            </a:extLst>
          </p:cNvPr>
          <p:cNvSpPr txBox="1"/>
          <p:nvPr/>
        </p:nvSpPr>
        <p:spPr>
          <a:xfrm>
            <a:off x="8687467" y="1674564"/>
            <a:ext cx="1368152" cy="523220"/>
          </a:xfrm>
          <a:prstGeom prst="rect">
            <a:avLst/>
          </a:prstGeom>
          <a:noFill/>
        </p:spPr>
        <p:txBody>
          <a:bodyPr wrap="square">
            <a:spAutoFit/>
          </a:bodyPr>
          <a:lstStyle/>
          <a:p>
            <a:r>
              <a:rPr lang="it-IT" sz="1400" dirty="0">
                <a:solidFill>
                  <a:schemeClr val="tx1">
                    <a:lumMod val="50000"/>
                    <a:lumOff val="50000"/>
                  </a:schemeClr>
                </a:solidFill>
                <a:ea typeface="Calibri" panose="020F0502020204030204" pitchFamily="34" charset="0"/>
                <a:cs typeface="Times New Roman" panose="02020603050405020304" pitchFamily="18" charset="0"/>
              </a:rPr>
              <a:t>posteggi alimentari - 41%</a:t>
            </a:r>
          </a:p>
        </p:txBody>
      </p:sp>
      <p:sp>
        <p:nvSpPr>
          <p:cNvPr id="22" name="CasellaDiTesto 21">
            <a:extLst>
              <a:ext uri="{FF2B5EF4-FFF2-40B4-BE49-F238E27FC236}">
                <a16:creationId xmlns:a16="http://schemas.microsoft.com/office/drawing/2014/main" id="{20BA254F-DBE0-4E31-A4D4-1593ACFF6C90}"/>
              </a:ext>
            </a:extLst>
          </p:cNvPr>
          <p:cNvSpPr txBox="1"/>
          <p:nvPr/>
        </p:nvSpPr>
        <p:spPr>
          <a:xfrm>
            <a:off x="8687467" y="2243694"/>
            <a:ext cx="1979712" cy="523220"/>
          </a:xfrm>
          <a:prstGeom prst="rect">
            <a:avLst/>
          </a:prstGeom>
          <a:noFill/>
        </p:spPr>
        <p:txBody>
          <a:bodyPr wrap="square">
            <a:spAutoFit/>
          </a:bodyPr>
          <a:lstStyle/>
          <a:p>
            <a:r>
              <a:rPr lang="it-IT" sz="1400" dirty="0">
                <a:solidFill>
                  <a:schemeClr val="tx1">
                    <a:lumMod val="50000"/>
                    <a:lumOff val="50000"/>
                  </a:schemeClr>
                </a:solidFill>
                <a:ea typeface="Calibri" panose="020F0502020204030204" pitchFamily="34" charset="0"/>
                <a:cs typeface="Times New Roman" panose="02020603050405020304" pitchFamily="18" charset="0"/>
              </a:rPr>
              <a:t>totale superficie (mq) posteggi </a:t>
            </a:r>
            <a:r>
              <a:rPr lang="it-IT" sz="1400" dirty="0" smtClean="0">
                <a:solidFill>
                  <a:schemeClr val="tx1">
                    <a:lumMod val="50000"/>
                    <a:lumOff val="50000"/>
                  </a:schemeClr>
                </a:solidFill>
                <a:ea typeface="Calibri" panose="020F0502020204030204" pitchFamily="34" charset="0"/>
                <a:cs typeface="Times New Roman" panose="02020603050405020304" pitchFamily="18" charset="0"/>
              </a:rPr>
              <a:t>alimentari</a:t>
            </a:r>
            <a:endParaRPr lang="it-IT" sz="1400" dirty="0">
              <a:solidFill>
                <a:schemeClr val="tx1">
                  <a:lumMod val="50000"/>
                  <a:lumOff val="50000"/>
                </a:schemeClr>
              </a:solidFill>
              <a:ea typeface="Calibri" panose="020F0502020204030204" pitchFamily="34" charset="0"/>
              <a:cs typeface="Times New Roman" panose="02020603050405020304" pitchFamily="18" charset="0"/>
            </a:endParaRPr>
          </a:p>
        </p:txBody>
      </p:sp>
      <p:pic>
        <p:nvPicPr>
          <p:cNvPr id="7" name="Immagine 6"/>
          <p:cNvPicPr>
            <a:picLocks noChangeAspect="1"/>
          </p:cNvPicPr>
          <p:nvPr/>
        </p:nvPicPr>
        <p:blipFill>
          <a:blip r:embed="rId3"/>
          <a:stretch>
            <a:fillRect/>
          </a:stretch>
        </p:blipFill>
        <p:spPr>
          <a:xfrm>
            <a:off x="1695199" y="4434416"/>
            <a:ext cx="1009524" cy="1933333"/>
          </a:xfrm>
          <a:prstGeom prst="rect">
            <a:avLst/>
          </a:prstGeom>
        </p:spPr>
      </p:pic>
      <p:sp>
        <p:nvSpPr>
          <p:cNvPr id="23" name="CasellaDiTesto 22">
            <a:extLst>
              <a:ext uri="{FF2B5EF4-FFF2-40B4-BE49-F238E27FC236}">
                <a16:creationId xmlns:a16="http://schemas.microsoft.com/office/drawing/2014/main" id="{20BA254F-DBE0-4E31-A4D4-1593ACFF6C90}"/>
              </a:ext>
            </a:extLst>
          </p:cNvPr>
          <p:cNvSpPr txBox="1"/>
          <p:nvPr/>
        </p:nvSpPr>
        <p:spPr>
          <a:xfrm>
            <a:off x="7586722" y="3717673"/>
            <a:ext cx="1440160" cy="584775"/>
          </a:xfrm>
          <a:prstGeom prst="rect">
            <a:avLst/>
          </a:prstGeom>
          <a:noFill/>
        </p:spPr>
        <p:txBody>
          <a:bodyPr wrap="square">
            <a:spAutoFit/>
          </a:bodyPr>
          <a:lstStyle/>
          <a:p>
            <a:r>
              <a:rPr lang="it-IT" sz="3200" b="1" dirty="0" smtClean="0">
                <a:ea typeface="Calibri" panose="020F0502020204030204" pitchFamily="34" charset="0"/>
                <a:cs typeface="Times New Roman" panose="02020603050405020304" pitchFamily="18" charset="0"/>
              </a:rPr>
              <a:t>9.687</a:t>
            </a:r>
            <a:endParaRPr lang="it-IT" sz="3200" b="1" dirty="0">
              <a:ea typeface="Calibri" panose="020F0502020204030204" pitchFamily="34" charset="0"/>
              <a:cs typeface="Times New Roman" panose="02020603050405020304" pitchFamily="18" charset="0"/>
            </a:endParaRPr>
          </a:p>
        </p:txBody>
      </p:sp>
      <p:sp>
        <p:nvSpPr>
          <p:cNvPr id="24" name="CasellaDiTesto 23">
            <a:extLst>
              <a:ext uri="{FF2B5EF4-FFF2-40B4-BE49-F238E27FC236}">
                <a16:creationId xmlns:a16="http://schemas.microsoft.com/office/drawing/2014/main" id="{20BA254F-DBE0-4E31-A4D4-1593ACFF6C90}"/>
              </a:ext>
            </a:extLst>
          </p:cNvPr>
          <p:cNvSpPr txBox="1"/>
          <p:nvPr/>
        </p:nvSpPr>
        <p:spPr>
          <a:xfrm>
            <a:off x="8683992" y="3736819"/>
            <a:ext cx="2746007" cy="738664"/>
          </a:xfrm>
          <a:prstGeom prst="rect">
            <a:avLst/>
          </a:prstGeom>
          <a:noFill/>
        </p:spPr>
        <p:txBody>
          <a:bodyPr wrap="square">
            <a:spAutoFit/>
          </a:bodyPr>
          <a:lstStyle/>
          <a:p>
            <a:r>
              <a:rPr lang="it-IT" sz="1400" dirty="0" smtClean="0">
                <a:solidFill>
                  <a:schemeClr val="tx1">
                    <a:lumMod val="50000"/>
                    <a:lumOff val="50000"/>
                  </a:schemeClr>
                </a:solidFill>
                <a:ea typeface="Calibri" panose="020F0502020204030204" pitchFamily="34" charset="0"/>
                <a:cs typeface="Times New Roman" panose="02020603050405020304" pitchFamily="18" charset="0"/>
              </a:rPr>
              <a:t>Totale posteggi, </a:t>
            </a:r>
            <a:r>
              <a:rPr lang="it-IT" sz="1400" dirty="0">
                <a:solidFill>
                  <a:schemeClr val="tx1">
                    <a:lumMod val="50000"/>
                    <a:lumOff val="50000"/>
                  </a:schemeClr>
                </a:solidFill>
                <a:ea typeface="Calibri" panose="020F0502020204030204" pitchFamily="34" charset="0"/>
                <a:cs typeface="Times New Roman" panose="02020603050405020304" pitchFamily="18" charset="0"/>
              </a:rPr>
              <a:t>di cui </a:t>
            </a:r>
            <a:r>
              <a:rPr lang="it-IT" sz="1400" dirty="0" smtClean="0">
                <a:solidFill>
                  <a:schemeClr val="tx1">
                    <a:lumMod val="50000"/>
                    <a:lumOff val="50000"/>
                  </a:schemeClr>
                </a:solidFill>
                <a:ea typeface="Calibri" panose="020F0502020204030204" pitchFamily="34" charset="0"/>
                <a:cs typeface="Times New Roman" panose="02020603050405020304" pitchFamily="18" charset="0"/>
              </a:rPr>
              <a:t>1089 </a:t>
            </a:r>
            <a:r>
              <a:rPr lang="it-IT" sz="1400" dirty="0" smtClean="0">
                <a:solidFill>
                  <a:schemeClr val="tx1">
                    <a:lumMod val="50000"/>
                    <a:lumOff val="50000"/>
                  </a:schemeClr>
                </a:solidFill>
                <a:ea typeface="Calibri" panose="020F0502020204030204" pitchFamily="34" charset="0"/>
                <a:cs typeface="Times New Roman" panose="02020603050405020304" pitchFamily="18" charset="0"/>
              </a:rPr>
              <a:t>liberi (11%) 390 alimentari e 717 non alimentari</a:t>
            </a:r>
            <a:endParaRPr lang="it-IT" sz="1400" dirty="0">
              <a:solidFill>
                <a:schemeClr val="tx1">
                  <a:lumMod val="50000"/>
                  <a:lumOff val="50000"/>
                </a:schemeClr>
              </a:solidFill>
              <a:ea typeface="Calibri" panose="020F0502020204030204" pitchFamily="34" charset="0"/>
              <a:cs typeface="Times New Roman" panose="02020603050405020304" pitchFamily="18" charset="0"/>
            </a:endParaRPr>
          </a:p>
        </p:txBody>
      </p:sp>
      <p:graphicFrame>
        <p:nvGraphicFramePr>
          <p:cNvPr id="6" name="Tabella 5"/>
          <p:cNvGraphicFramePr>
            <a:graphicFrameLocks noGrp="1"/>
          </p:cNvGraphicFramePr>
          <p:nvPr>
            <p:extLst>
              <p:ext uri="{D42A27DB-BD31-4B8C-83A1-F6EECF244321}">
                <p14:modId xmlns:p14="http://schemas.microsoft.com/office/powerpoint/2010/main" val="406418830"/>
              </p:ext>
            </p:extLst>
          </p:nvPr>
        </p:nvGraphicFramePr>
        <p:xfrm>
          <a:off x="8757445" y="2793012"/>
          <a:ext cx="1964556" cy="952500"/>
        </p:xfrm>
        <a:graphic>
          <a:graphicData uri="http://schemas.openxmlformats.org/drawingml/2006/table">
            <a:tbl>
              <a:tblPr>
                <a:tableStyleId>{5C22544A-7EE6-4342-B048-85BDC9FD1C3A}</a:tableStyleId>
              </a:tblPr>
              <a:tblGrid>
                <a:gridCol w="1416011">
                  <a:extLst>
                    <a:ext uri="{9D8B030D-6E8A-4147-A177-3AD203B41FA5}">
                      <a16:colId xmlns:a16="http://schemas.microsoft.com/office/drawing/2014/main" val="3863550678"/>
                    </a:ext>
                  </a:extLst>
                </a:gridCol>
                <a:gridCol w="548545">
                  <a:extLst>
                    <a:ext uri="{9D8B030D-6E8A-4147-A177-3AD203B41FA5}">
                      <a16:colId xmlns:a16="http://schemas.microsoft.com/office/drawing/2014/main" val="127143148"/>
                    </a:ext>
                  </a:extLst>
                </a:gridCol>
              </a:tblGrid>
              <a:tr h="190500">
                <a:tc>
                  <a:txBody>
                    <a:bodyPr/>
                    <a:lstStyle/>
                    <a:p>
                      <a:pPr algn="l" fontAlgn="b"/>
                      <a:r>
                        <a:rPr lang="it-IT" sz="1100" u="none" strike="noStrike">
                          <a:effectLst/>
                        </a:rPr>
                        <a:t>frutta e verdura</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71%</a:t>
                      </a:r>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89297014"/>
                  </a:ext>
                </a:extLst>
              </a:tr>
              <a:tr h="190500">
                <a:tc>
                  <a:txBody>
                    <a:bodyPr/>
                    <a:lstStyle/>
                    <a:p>
                      <a:pPr algn="l" fontAlgn="b"/>
                      <a:r>
                        <a:rPr lang="it-IT" sz="1100" u="none" strike="noStrike">
                          <a:effectLst/>
                        </a:rPr>
                        <a:t>formaggi e salumi</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8%</a:t>
                      </a:r>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5040985"/>
                  </a:ext>
                </a:extLst>
              </a:tr>
              <a:tr h="190500">
                <a:tc>
                  <a:txBody>
                    <a:bodyPr/>
                    <a:lstStyle/>
                    <a:p>
                      <a:pPr algn="l" fontAlgn="b"/>
                      <a:r>
                        <a:rPr lang="it-IT" sz="1100" u="none" strike="noStrike">
                          <a:effectLst/>
                        </a:rPr>
                        <a:t>polli e rosticceria</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dirty="0">
                          <a:effectLst/>
                        </a:rPr>
                        <a:t>4%</a:t>
                      </a:r>
                      <a:endParaRPr lang="it-IT"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36016068"/>
                  </a:ext>
                </a:extLst>
              </a:tr>
              <a:tr h="190500">
                <a:tc>
                  <a:txBody>
                    <a:bodyPr/>
                    <a:lstStyle/>
                    <a:p>
                      <a:pPr algn="l" fontAlgn="b"/>
                      <a:r>
                        <a:rPr lang="it-IT" sz="1100" u="none" strike="noStrike" dirty="0">
                          <a:effectLst/>
                        </a:rPr>
                        <a:t>ittici</a:t>
                      </a:r>
                      <a:endParaRPr lang="it-IT"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7%</a:t>
                      </a:r>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33227496"/>
                  </a:ext>
                </a:extLst>
              </a:tr>
              <a:tr h="190500">
                <a:tc>
                  <a:txBody>
                    <a:bodyPr/>
                    <a:lstStyle/>
                    <a:p>
                      <a:pPr algn="l" fontAlgn="b"/>
                      <a:r>
                        <a:rPr lang="it-IT" sz="1100" u="none" strike="noStrike" dirty="0">
                          <a:effectLst/>
                        </a:rPr>
                        <a:t>altro</a:t>
                      </a:r>
                      <a:endParaRPr lang="it-IT"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dirty="0">
                          <a:effectLst/>
                        </a:rPr>
                        <a:t>10%</a:t>
                      </a:r>
                      <a:endParaRPr lang="it-IT"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13880180"/>
                  </a:ext>
                </a:extLst>
              </a:tr>
            </a:tbl>
          </a:graphicData>
        </a:graphic>
      </p:graphicFrame>
      <p:pic>
        <p:nvPicPr>
          <p:cNvPr id="4" name="Immagine 3"/>
          <p:cNvPicPr>
            <a:picLocks noChangeAspect="1"/>
          </p:cNvPicPr>
          <p:nvPr/>
        </p:nvPicPr>
        <p:blipFill>
          <a:blip r:embed="rId4">
            <a:clrChange>
              <a:clrFrom>
                <a:srgbClr val="FFFFFF"/>
              </a:clrFrom>
              <a:clrTo>
                <a:srgbClr val="FFFFFF">
                  <a:alpha val="0"/>
                </a:srgbClr>
              </a:clrTo>
            </a:clrChange>
          </a:blip>
          <a:stretch>
            <a:fillRect/>
          </a:stretch>
        </p:blipFill>
        <p:spPr>
          <a:xfrm>
            <a:off x="1473976" y="888193"/>
            <a:ext cx="6894284" cy="5497222"/>
          </a:xfrm>
          <a:prstGeom prst="rect">
            <a:avLst/>
          </a:prstGeom>
        </p:spPr>
      </p:pic>
      <p:sp>
        <p:nvSpPr>
          <p:cNvPr id="25" name="CasellaDiTesto 24">
            <a:extLst>
              <a:ext uri="{FF2B5EF4-FFF2-40B4-BE49-F238E27FC236}">
                <a16:creationId xmlns:a16="http://schemas.microsoft.com/office/drawing/2014/main" id="{20BA254F-DBE0-4E31-A4D4-1593ACFF6C90}"/>
              </a:ext>
            </a:extLst>
          </p:cNvPr>
          <p:cNvSpPr txBox="1"/>
          <p:nvPr/>
        </p:nvSpPr>
        <p:spPr>
          <a:xfrm>
            <a:off x="8239941" y="5943648"/>
            <a:ext cx="1872208" cy="276999"/>
          </a:xfrm>
          <a:prstGeom prst="rect">
            <a:avLst/>
          </a:prstGeom>
          <a:noFill/>
        </p:spPr>
        <p:txBody>
          <a:bodyPr wrap="square">
            <a:spAutoFit/>
          </a:bodyPr>
          <a:lstStyle/>
          <a:p>
            <a:r>
              <a:rPr lang="it-IT" sz="1200" dirty="0">
                <a:solidFill>
                  <a:schemeClr val="tx1">
                    <a:lumMod val="50000"/>
                    <a:lumOff val="50000"/>
                  </a:schemeClr>
                </a:solidFill>
                <a:ea typeface="Calibri" panose="020F0502020204030204" pitchFamily="34" charset="0"/>
                <a:cs typeface="Times New Roman" panose="02020603050405020304" pitchFamily="18" charset="0"/>
              </a:rPr>
              <a:t>Percorso Atm 90-91</a:t>
            </a:r>
          </a:p>
        </p:txBody>
      </p:sp>
      <p:cxnSp>
        <p:nvCxnSpPr>
          <p:cNvPr id="9" name="Connettore diritto 8"/>
          <p:cNvCxnSpPr/>
          <p:nvPr/>
        </p:nvCxnSpPr>
        <p:spPr>
          <a:xfrm>
            <a:off x="7905398" y="6093228"/>
            <a:ext cx="357447"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asellaDiTesto 25">
            <a:extLst>
              <a:ext uri="{FF2B5EF4-FFF2-40B4-BE49-F238E27FC236}">
                <a16:creationId xmlns:a16="http://schemas.microsoft.com/office/drawing/2014/main" id="{516E4419-F274-47A3-A0B6-AE85B0E23F57}"/>
              </a:ext>
            </a:extLst>
          </p:cNvPr>
          <p:cNvSpPr txBox="1"/>
          <p:nvPr/>
        </p:nvSpPr>
        <p:spPr>
          <a:xfrm>
            <a:off x="8040216" y="546194"/>
            <a:ext cx="648072" cy="584775"/>
          </a:xfrm>
          <a:prstGeom prst="rect">
            <a:avLst/>
          </a:prstGeom>
          <a:noFill/>
        </p:spPr>
        <p:txBody>
          <a:bodyPr wrap="square">
            <a:spAutoFit/>
          </a:bodyPr>
          <a:lstStyle/>
          <a:p>
            <a:r>
              <a:rPr lang="it-IT" sz="3200" b="1" dirty="0">
                <a:solidFill>
                  <a:srgbClr val="009E47"/>
                </a:solidFill>
                <a:ea typeface="Calibri" panose="020F0502020204030204" pitchFamily="34" charset="0"/>
                <a:cs typeface="Times New Roman" panose="02020603050405020304" pitchFamily="18" charset="0"/>
              </a:rPr>
              <a:t>94</a:t>
            </a:r>
            <a:endParaRPr lang="it-IT" sz="3200" dirty="0">
              <a:solidFill>
                <a:srgbClr val="009E47"/>
              </a:solidFill>
              <a:ea typeface="Calibri" panose="020F0502020204030204" pitchFamily="34" charset="0"/>
              <a:cs typeface="Times New Roman" panose="02020603050405020304" pitchFamily="18" charset="0"/>
            </a:endParaRPr>
          </a:p>
        </p:txBody>
      </p:sp>
      <p:sp>
        <p:nvSpPr>
          <p:cNvPr id="27" name="CasellaDiTesto 26">
            <a:extLst>
              <a:ext uri="{FF2B5EF4-FFF2-40B4-BE49-F238E27FC236}">
                <a16:creationId xmlns:a16="http://schemas.microsoft.com/office/drawing/2014/main" id="{BE75E72A-D365-4539-8BF6-C0B3DFC21321}"/>
              </a:ext>
            </a:extLst>
          </p:cNvPr>
          <p:cNvSpPr txBox="1"/>
          <p:nvPr/>
        </p:nvSpPr>
        <p:spPr>
          <a:xfrm>
            <a:off x="8704027" y="1132447"/>
            <a:ext cx="1368152" cy="523220"/>
          </a:xfrm>
          <a:prstGeom prst="rect">
            <a:avLst/>
          </a:prstGeom>
          <a:noFill/>
        </p:spPr>
        <p:txBody>
          <a:bodyPr wrap="square">
            <a:spAutoFit/>
          </a:bodyPr>
          <a:lstStyle/>
          <a:p>
            <a:r>
              <a:rPr lang="it-IT" sz="1400" dirty="0">
                <a:solidFill>
                  <a:schemeClr val="tx1">
                    <a:lumMod val="50000"/>
                    <a:lumOff val="50000"/>
                  </a:schemeClr>
                </a:solidFill>
                <a:ea typeface="Calibri" panose="020F0502020204030204" pitchFamily="34" charset="0"/>
                <a:cs typeface="Times New Roman" panose="02020603050405020304" pitchFamily="18" charset="0"/>
              </a:rPr>
              <a:t>totale posteggi attivi, di cui:</a:t>
            </a:r>
          </a:p>
        </p:txBody>
      </p:sp>
      <p:sp>
        <p:nvSpPr>
          <p:cNvPr id="2" name="Rettangolo 1"/>
          <p:cNvSpPr/>
          <p:nvPr/>
        </p:nvSpPr>
        <p:spPr>
          <a:xfrm>
            <a:off x="7930620" y="4239256"/>
            <a:ext cx="809837" cy="584775"/>
          </a:xfrm>
          <a:prstGeom prst="rect">
            <a:avLst/>
          </a:prstGeom>
        </p:spPr>
        <p:txBody>
          <a:bodyPr wrap="none">
            <a:spAutoFit/>
          </a:bodyPr>
          <a:lstStyle/>
          <a:p>
            <a:r>
              <a:rPr lang="it-IT" sz="3200" b="1" dirty="0" smtClean="0">
                <a:solidFill>
                  <a:prstClr val="black"/>
                </a:solidFill>
                <a:ea typeface="Calibri" panose="020F0502020204030204" pitchFamily="34" charset="0"/>
                <a:cs typeface="Times New Roman" panose="02020603050405020304" pitchFamily="18" charset="0"/>
              </a:rPr>
              <a:t>291</a:t>
            </a:r>
            <a:endParaRPr lang="it-IT" dirty="0"/>
          </a:p>
        </p:txBody>
      </p:sp>
      <p:sp>
        <p:nvSpPr>
          <p:cNvPr id="10" name="Rettangolo 9"/>
          <p:cNvSpPr/>
          <p:nvPr/>
        </p:nvSpPr>
        <p:spPr>
          <a:xfrm>
            <a:off x="7930621" y="4758135"/>
            <a:ext cx="809837" cy="584775"/>
          </a:xfrm>
          <a:prstGeom prst="rect">
            <a:avLst/>
          </a:prstGeom>
        </p:spPr>
        <p:txBody>
          <a:bodyPr wrap="none">
            <a:spAutoFit/>
          </a:bodyPr>
          <a:lstStyle/>
          <a:p>
            <a:r>
              <a:rPr lang="it-IT" sz="3200" b="1" dirty="0" smtClean="0">
                <a:solidFill>
                  <a:prstClr val="black"/>
                </a:solidFill>
                <a:ea typeface="Calibri" panose="020F0502020204030204" pitchFamily="34" charset="0"/>
                <a:cs typeface="Times New Roman" panose="02020603050405020304" pitchFamily="18" charset="0"/>
              </a:rPr>
              <a:t>202</a:t>
            </a:r>
            <a:endParaRPr lang="it-IT" dirty="0"/>
          </a:p>
        </p:txBody>
      </p:sp>
      <p:sp>
        <p:nvSpPr>
          <p:cNvPr id="11" name="Rettangolo 10"/>
          <p:cNvSpPr/>
          <p:nvPr/>
        </p:nvSpPr>
        <p:spPr>
          <a:xfrm>
            <a:off x="7901883" y="5284083"/>
            <a:ext cx="809837" cy="584775"/>
          </a:xfrm>
          <a:prstGeom prst="rect">
            <a:avLst/>
          </a:prstGeom>
        </p:spPr>
        <p:txBody>
          <a:bodyPr wrap="none">
            <a:spAutoFit/>
          </a:bodyPr>
          <a:lstStyle/>
          <a:p>
            <a:r>
              <a:rPr lang="it-IT" sz="3200" b="1" dirty="0" smtClean="0">
                <a:solidFill>
                  <a:prstClr val="black"/>
                </a:solidFill>
                <a:ea typeface="Calibri" panose="020F0502020204030204" pitchFamily="34" charset="0"/>
                <a:cs typeface="Times New Roman" panose="02020603050405020304" pitchFamily="18" charset="0"/>
              </a:rPr>
              <a:t>216</a:t>
            </a:r>
            <a:endParaRPr lang="it-IT" dirty="0"/>
          </a:p>
        </p:txBody>
      </p:sp>
      <p:sp>
        <p:nvSpPr>
          <p:cNvPr id="28" name="CasellaDiTesto 27">
            <a:extLst>
              <a:ext uri="{FF2B5EF4-FFF2-40B4-BE49-F238E27FC236}">
                <a16:creationId xmlns:a16="http://schemas.microsoft.com/office/drawing/2014/main" id="{20BA254F-DBE0-4E31-A4D4-1593ACFF6C90}"/>
              </a:ext>
            </a:extLst>
          </p:cNvPr>
          <p:cNvSpPr txBox="1"/>
          <p:nvPr/>
        </p:nvSpPr>
        <p:spPr>
          <a:xfrm>
            <a:off x="8780820" y="4898587"/>
            <a:ext cx="1872208" cy="307777"/>
          </a:xfrm>
          <a:prstGeom prst="rect">
            <a:avLst/>
          </a:prstGeom>
          <a:noFill/>
        </p:spPr>
        <p:txBody>
          <a:bodyPr wrap="square">
            <a:spAutoFit/>
          </a:bodyPr>
          <a:lstStyle/>
          <a:p>
            <a:r>
              <a:rPr lang="it-IT" sz="1400" dirty="0" smtClean="0">
                <a:solidFill>
                  <a:schemeClr val="tx1">
                    <a:lumMod val="50000"/>
                    <a:lumOff val="50000"/>
                  </a:schemeClr>
                </a:solidFill>
                <a:ea typeface="Calibri" panose="020F0502020204030204" pitchFamily="34" charset="0"/>
                <a:cs typeface="Times New Roman" panose="02020603050405020304" pitchFamily="18" charset="0"/>
              </a:rPr>
              <a:t>Isolati</a:t>
            </a:r>
            <a:endParaRPr lang="it-IT" sz="1400" dirty="0">
              <a:solidFill>
                <a:schemeClr val="tx1">
                  <a:lumMod val="50000"/>
                  <a:lumOff val="50000"/>
                </a:schemeClr>
              </a:solidFill>
              <a:ea typeface="Calibri" panose="020F0502020204030204" pitchFamily="34" charset="0"/>
              <a:cs typeface="Times New Roman" panose="02020603050405020304" pitchFamily="18" charset="0"/>
            </a:endParaRPr>
          </a:p>
        </p:txBody>
      </p:sp>
      <p:sp>
        <p:nvSpPr>
          <p:cNvPr id="29" name="CasellaDiTesto 28">
            <a:extLst>
              <a:ext uri="{FF2B5EF4-FFF2-40B4-BE49-F238E27FC236}">
                <a16:creationId xmlns:a16="http://schemas.microsoft.com/office/drawing/2014/main" id="{20BA254F-DBE0-4E31-A4D4-1593ACFF6C90}"/>
              </a:ext>
            </a:extLst>
          </p:cNvPr>
          <p:cNvSpPr txBox="1"/>
          <p:nvPr/>
        </p:nvSpPr>
        <p:spPr>
          <a:xfrm>
            <a:off x="8740457" y="4401563"/>
            <a:ext cx="1872208" cy="307777"/>
          </a:xfrm>
          <a:prstGeom prst="rect">
            <a:avLst/>
          </a:prstGeom>
          <a:noFill/>
        </p:spPr>
        <p:txBody>
          <a:bodyPr wrap="square">
            <a:spAutoFit/>
          </a:bodyPr>
          <a:lstStyle/>
          <a:p>
            <a:r>
              <a:rPr lang="it-IT" sz="1400" dirty="0">
                <a:solidFill>
                  <a:schemeClr val="tx1">
                    <a:lumMod val="50000"/>
                    <a:lumOff val="50000"/>
                  </a:schemeClr>
                </a:solidFill>
                <a:ea typeface="Calibri" panose="020F0502020204030204" pitchFamily="34" charset="0"/>
                <a:cs typeface="Times New Roman" panose="02020603050405020304" pitchFamily="18" charset="0"/>
              </a:rPr>
              <a:t>C</a:t>
            </a:r>
            <a:r>
              <a:rPr lang="it-IT" sz="1400" dirty="0" smtClean="0">
                <a:solidFill>
                  <a:schemeClr val="tx1">
                    <a:lumMod val="50000"/>
                    <a:lumOff val="50000"/>
                  </a:schemeClr>
                </a:solidFill>
                <a:ea typeface="Calibri" panose="020F0502020204030204" pitchFamily="34" charset="0"/>
                <a:cs typeface="Times New Roman" panose="02020603050405020304" pitchFamily="18" charset="0"/>
              </a:rPr>
              <a:t>hioschi</a:t>
            </a:r>
            <a:endParaRPr lang="it-IT" sz="1400" dirty="0">
              <a:solidFill>
                <a:schemeClr val="tx1">
                  <a:lumMod val="50000"/>
                  <a:lumOff val="50000"/>
                </a:schemeClr>
              </a:solidFill>
              <a:ea typeface="Calibri" panose="020F0502020204030204" pitchFamily="34" charset="0"/>
              <a:cs typeface="Times New Roman" panose="02020603050405020304" pitchFamily="18" charset="0"/>
            </a:endParaRPr>
          </a:p>
        </p:txBody>
      </p:sp>
      <p:sp>
        <p:nvSpPr>
          <p:cNvPr id="30" name="CasellaDiTesto 29">
            <a:extLst>
              <a:ext uri="{FF2B5EF4-FFF2-40B4-BE49-F238E27FC236}">
                <a16:creationId xmlns:a16="http://schemas.microsoft.com/office/drawing/2014/main" id="{20BA254F-DBE0-4E31-A4D4-1593ACFF6C90}"/>
              </a:ext>
            </a:extLst>
          </p:cNvPr>
          <p:cNvSpPr txBox="1"/>
          <p:nvPr/>
        </p:nvSpPr>
        <p:spPr>
          <a:xfrm>
            <a:off x="8780820" y="5425630"/>
            <a:ext cx="1899130" cy="307777"/>
          </a:xfrm>
          <a:prstGeom prst="rect">
            <a:avLst/>
          </a:prstGeom>
          <a:noFill/>
        </p:spPr>
        <p:txBody>
          <a:bodyPr wrap="square">
            <a:spAutoFit/>
          </a:bodyPr>
          <a:lstStyle/>
          <a:p>
            <a:r>
              <a:rPr lang="it-IT" sz="1400" dirty="0" smtClean="0">
                <a:solidFill>
                  <a:schemeClr val="tx1">
                    <a:lumMod val="50000"/>
                    <a:lumOff val="50000"/>
                  </a:schemeClr>
                </a:solidFill>
                <a:ea typeface="Calibri" panose="020F0502020204030204" pitchFamily="34" charset="0"/>
                <a:cs typeface="Times New Roman" panose="02020603050405020304" pitchFamily="18" charset="0"/>
              </a:rPr>
              <a:t>Edicole</a:t>
            </a:r>
            <a:endParaRPr lang="it-IT" sz="1400" dirty="0">
              <a:solidFill>
                <a:schemeClr val="tx1">
                  <a:lumMod val="50000"/>
                  <a:lumOff val="50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3761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E87EEE5C-9D0C-486E-A148-90EA6C421201}"/>
              </a:ext>
            </a:extLst>
          </p:cNvPr>
          <p:cNvSpPr/>
          <p:nvPr/>
        </p:nvSpPr>
        <p:spPr>
          <a:xfrm>
            <a:off x="1524000" y="0"/>
            <a:ext cx="9144000" cy="188640"/>
          </a:xfrm>
          <a:prstGeom prst="rect">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id="{5F0B49E7-DDA2-41AC-A190-B68E674060E0}"/>
              </a:ext>
            </a:extLst>
          </p:cNvPr>
          <p:cNvSpPr/>
          <p:nvPr/>
        </p:nvSpPr>
        <p:spPr>
          <a:xfrm>
            <a:off x="1524000" y="6477318"/>
            <a:ext cx="9144000" cy="380682"/>
          </a:xfrm>
          <a:prstGeom prst="rect">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a:extLst>
              <a:ext uri="{FF2B5EF4-FFF2-40B4-BE49-F238E27FC236}">
                <a16:creationId xmlns:a16="http://schemas.microsoft.com/office/drawing/2014/main" id="{20BA254F-DBE0-4E31-A4D4-1593ACFF6C90}"/>
              </a:ext>
            </a:extLst>
          </p:cNvPr>
          <p:cNvSpPr txBox="1"/>
          <p:nvPr/>
        </p:nvSpPr>
        <p:spPr>
          <a:xfrm>
            <a:off x="1559496" y="6453336"/>
            <a:ext cx="5904656" cy="369332"/>
          </a:xfrm>
          <a:prstGeom prst="rect">
            <a:avLst/>
          </a:prstGeom>
          <a:noFill/>
        </p:spPr>
        <p:txBody>
          <a:bodyPr wrap="square">
            <a:spAutoFit/>
          </a:bodyPr>
          <a:lstStyle/>
          <a:p>
            <a:pPr>
              <a:lnSpc>
                <a:spcPct val="150000"/>
              </a:lnSpc>
            </a:pPr>
            <a:r>
              <a:rPr lang="it-IT" sz="1200" b="1" dirty="0">
                <a:solidFill>
                  <a:srgbClr val="92D050"/>
                </a:solidFill>
                <a:ea typeface="Calibri" panose="020F0502020204030204" pitchFamily="34" charset="0"/>
                <a:cs typeface="Times New Roman" panose="02020603050405020304" pitchFamily="18" charset="0"/>
              </a:rPr>
              <a:t>Mercati Scoperti</a:t>
            </a:r>
            <a:endParaRPr lang="it-IT" sz="1200" b="1" dirty="0">
              <a:solidFill>
                <a:srgbClr val="92D05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magine 1"/>
          <p:cNvPicPr>
            <a:picLocks noChangeAspect="1"/>
          </p:cNvPicPr>
          <p:nvPr/>
        </p:nvPicPr>
        <p:blipFill rotWithShape="1">
          <a:blip r:embed="rId3">
            <a:clrChange>
              <a:clrFrom>
                <a:srgbClr val="FFFAF7"/>
              </a:clrFrom>
              <a:clrTo>
                <a:srgbClr val="FFFAF7">
                  <a:alpha val="0"/>
                </a:srgbClr>
              </a:clrTo>
            </a:clrChange>
          </a:blip>
          <a:srcRect l="17420" r="16223"/>
          <a:stretch/>
        </p:blipFill>
        <p:spPr>
          <a:xfrm>
            <a:off x="551122" y="839561"/>
            <a:ext cx="6350924" cy="5637757"/>
          </a:xfrm>
          <a:prstGeom prst="rect">
            <a:avLst/>
          </a:prstGeom>
        </p:spPr>
      </p:pic>
      <p:sp>
        <p:nvSpPr>
          <p:cNvPr id="10" name="CasellaDiTesto 9">
            <a:extLst>
              <a:ext uri="{FF2B5EF4-FFF2-40B4-BE49-F238E27FC236}">
                <a16:creationId xmlns:a16="http://schemas.microsoft.com/office/drawing/2014/main" id="{20BA254F-DBE0-4E31-A4D4-1593ACFF6C90}"/>
              </a:ext>
            </a:extLst>
          </p:cNvPr>
          <p:cNvSpPr txBox="1"/>
          <p:nvPr/>
        </p:nvSpPr>
        <p:spPr>
          <a:xfrm>
            <a:off x="1524001" y="188640"/>
            <a:ext cx="9144000" cy="506292"/>
          </a:xfrm>
          <a:prstGeom prst="rect">
            <a:avLst/>
          </a:prstGeom>
          <a:noFill/>
        </p:spPr>
        <p:txBody>
          <a:bodyPr wrap="square">
            <a:spAutoFit/>
          </a:bodyPr>
          <a:lstStyle/>
          <a:p>
            <a:pPr>
              <a:lnSpc>
                <a:spcPct val="150000"/>
              </a:lnSpc>
            </a:pPr>
            <a:r>
              <a:rPr lang="it-IT" sz="2000" b="1" dirty="0">
                <a:ea typeface="Calibri" panose="020F0502020204030204" pitchFamily="34" charset="0"/>
                <a:cs typeface="Times New Roman" panose="02020603050405020304" pitchFamily="18" charset="0"/>
              </a:rPr>
              <a:t>MILANO: distribuzione consistenza commerciale e posizione MSS</a:t>
            </a:r>
            <a:endParaRPr lang="it-IT"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CasellaDiTesto 3">
            <a:extLst>
              <a:ext uri="{FF2B5EF4-FFF2-40B4-BE49-F238E27FC236}">
                <a16:creationId xmlns:a16="http://schemas.microsoft.com/office/drawing/2014/main" id="{63543C80-48D3-4946-A952-BFE1F6B81342}"/>
              </a:ext>
            </a:extLst>
          </p:cNvPr>
          <p:cNvSpPr txBox="1"/>
          <p:nvPr/>
        </p:nvSpPr>
        <p:spPr>
          <a:xfrm>
            <a:off x="7584504" y="1254376"/>
            <a:ext cx="4056374" cy="5355312"/>
          </a:xfrm>
          <a:prstGeom prst="rect">
            <a:avLst/>
          </a:prstGeom>
          <a:noFill/>
        </p:spPr>
        <p:txBody>
          <a:bodyPr wrap="square" rtlCol="0">
            <a:spAutoFit/>
          </a:bodyPr>
          <a:lstStyle/>
          <a:p>
            <a:pPr marL="285750" indent="-285750">
              <a:buFont typeface="Arial" panose="020B0604020202020204" pitchFamily="34" charset="0"/>
              <a:buChar char="•"/>
            </a:pPr>
            <a:r>
              <a:rPr lang="it-IT" dirty="0"/>
              <a:t>Mercati grandi e + critici in zone semi centrali e con altri insediamenti commerciali </a:t>
            </a:r>
            <a:r>
              <a:rPr lang="it-IT" dirty="0" smtClean="0"/>
              <a:t>(Papiniano</a:t>
            </a:r>
            <a:r>
              <a:rPr lang="it-IT" dirty="0"/>
              <a:t>, Garigliano, B. Marcello, </a:t>
            </a:r>
            <a:r>
              <a:rPr lang="it-IT" dirty="0" err="1" smtClean="0"/>
              <a:t>Fauchè</a:t>
            </a:r>
            <a:r>
              <a:rPr lang="it-IT" dirty="0" smtClean="0"/>
              <a:t>, Osoppo)</a:t>
            </a:r>
            <a:endParaRPr lang="it-IT" dirty="0"/>
          </a:p>
          <a:p>
            <a:pPr marL="285750" indent="-285750">
              <a:buFont typeface="Arial" panose="020B0604020202020204" pitchFamily="34" charset="0"/>
              <a:buChar char="•"/>
            </a:pPr>
            <a:r>
              <a:rPr lang="it-IT" dirty="0"/>
              <a:t>Mercati piccoli nelle periferie, anche in territori non serviti da altre forme distributive </a:t>
            </a:r>
          </a:p>
          <a:p>
            <a:pPr marL="285750" indent="-285750">
              <a:buFont typeface="Arial" panose="020B0604020202020204" pitchFamily="34" charset="0"/>
              <a:buChar char="•"/>
            </a:pPr>
            <a:r>
              <a:rPr lang="it-IT" dirty="0"/>
              <a:t>Distribuzione più omogenea rispetto a libero mercato (servizio pubblico – pianificazione</a:t>
            </a:r>
            <a:r>
              <a:rPr lang="it-IT" dirty="0" smtClean="0"/>
              <a:t>)</a:t>
            </a:r>
          </a:p>
          <a:p>
            <a:pPr marL="285750" indent="-285750">
              <a:buFont typeface="Arial" panose="020B0604020202020204" pitchFamily="34" charset="0"/>
              <a:buChar char="•"/>
            </a:pPr>
            <a:r>
              <a:rPr lang="it-IT" dirty="0" smtClean="0"/>
              <a:t>Aree «non proprie»</a:t>
            </a: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Fino a 60 – 32 </a:t>
            </a:r>
            <a:r>
              <a:rPr lang="it-IT" dirty="0" err="1"/>
              <a:t>mss</a:t>
            </a:r>
            <a:endParaRPr lang="it-IT" dirty="0"/>
          </a:p>
          <a:p>
            <a:pPr marL="285750" indent="-285750">
              <a:buFont typeface="Arial" panose="020B0604020202020204" pitchFamily="34" charset="0"/>
              <a:buChar char="•"/>
            </a:pPr>
            <a:r>
              <a:rPr lang="it-IT" dirty="0"/>
              <a:t>Da 60 a 120 – 30 </a:t>
            </a:r>
            <a:r>
              <a:rPr lang="it-IT" dirty="0" err="1"/>
              <a:t>mss</a:t>
            </a:r>
            <a:endParaRPr lang="it-IT" dirty="0"/>
          </a:p>
          <a:p>
            <a:pPr marL="285750" indent="-285750">
              <a:buFont typeface="Arial" panose="020B0604020202020204" pitchFamily="34" charset="0"/>
              <a:buChar char="•"/>
            </a:pPr>
            <a:r>
              <a:rPr lang="it-IT" dirty="0"/>
              <a:t>Dal 121 a 180 – 17 </a:t>
            </a:r>
            <a:r>
              <a:rPr lang="it-IT" dirty="0" err="1"/>
              <a:t>mss</a:t>
            </a:r>
            <a:endParaRPr lang="it-IT" dirty="0"/>
          </a:p>
          <a:p>
            <a:pPr marL="285750" indent="-285750">
              <a:buFont typeface="Arial" panose="020B0604020202020204" pitchFamily="34" charset="0"/>
              <a:buChar char="•"/>
            </a:pPr>
            <a:r>
              <a:rPr lang="it-IT" dirty="0"/>
              <a:t>Da 181 a 250 – 14 </a:t>
            </a:r>
            <a:r>
              <a:rPr lang="it-IT" dirty="0" err="1"/>
              <a:t>mss</a:t>
            </a:r>
            <a:endParaRPr lang="it-IT" dirty="0"/>
          </a:p>
          <a:p>
            <a:pPr marL="285750" indent="-285750">
              <a:buFont typeface="Arial" panose="020B0604020202020204" pitchFamily="34" charset="0"/>
              <a:buChar char="•"/>
            </a:pPr>
            <a:r>
              <a:rPr lang="it-IT" dirty="0"/>
              <a:t>Oltre 300 – 1 </a:t>
            </a:r>
            <a:r>
              <a:rPr lang="it-IT" dirty="0" err="1"/>
              <a:t>mss</a:t>
            </a:r>
            <a:endParaRPr lang="it-IT" dirty="0"/>
          </a:p>
          <a:p>
            <a:pPr marL="285750" indent="-285750">
              <a:buFont typeface="Arial" panose="020B0604020202020204" pitchFamily="34" charset="0"/>
              <a:buChar char="•"/>
            </a:pPr>
            <a:endParaRPr lang="it-IT" dirty="0"/>
          </a:p>
          <a:p>
            <a:endParaRPr lang="it-IT" dirty="0"/>
          </a:p>
        </p:txBody>
      </p:sp>
    </p:spTree>
    <p:extLst>
      <p:ext uri="{BB962C8B-B14F-4D97-AF65-F5344CB8AC3E}">
        <p14:creationId xmlns:p14="http://schemas.microsoft.com/office/powerpoint/2010/main" val="2752933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E87EEE5C-9D0C-486E-A148-90EA6C421201}"/>
              </a:ext>
            </a:extLst>
          </p:cNvPr>
          <p:cNvSpPr/>
          <p:nvPr/>
        </p:nvSpPr>
        <p:spPr>
          <a:xfrm>
            <a:off x="1524000" y="0"/>
            <a:ext cx="9144000" cy="188640"/>
          </a:xfrm>
          <a:prstGeom prst="rect">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id="{5F0B49E7-DDA2-41AC-A190-B68E674060E0}"/>
              </a:ext>
            </a:extLst>
          </p:cNvPr>
          <p:cNvSpPr/>
          <p:nvPr/>
        </p:nvSpPr>
        <p:spPr>
          <a:xfrm>
            <a:off x="1524000" y="6477318"/>
            <a:ext cx="9144000" cy="380682"/>
          </a:xfrm>
          <a:prstGeom prst="rect">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20BA254F-DBE0-4E31-A4D4-1593ACFF6C90}"/>
              </a:ext>
            </a:extLst>
          </p:cNvPr>
          <p:cNvSpPr txBox="1"/>
          <p:nvPr/>
        </p:nvSpPr>
        <p:spPr>
          <a:xfrm>
            <a:off x="1536701" y="188640"/>
            <a:ext cx="9144000" cy="506292"/>
          </a:xfrm>
          <a:prstGeom prst="rect">
            <a:avLst/>
          </a:prstGeom>
          <a:noFill/>
        </p:spPr>
        <p:txBody>
          <a:bodyPr wrap="square">
            <a:spAutoFit/>
          </a:bodyPr>
          <a:lstStyle/>
          <a:p>
            <a:pPr>
              <a:lnSpc>
                <a:spcPct val="150000"/>
              </a:lnSpc>
            </a:pPr>
            <a:r>
              <a:rPr lang="it-IT" sz="2000" b="1" dirty="0">
                <a:ea typeface="Calibri" panose="020F0502020204030204" pitchFamily="34" charset="0"/>
                <a:cs typeface="Times New Roman" panose="02020603050405020304" pitchFamily="18" charset="0"/>
              </a:rPr>
              <a:t>Principali Riferimenti normativi e regolamentari</a:t>
            </a:r>
            <a:endParaRPr lang="it-IT"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8" name="CasellaDiTesto 17">
            <a:extLst>
              <a:ext uri="{FF2B5EF4-FFF2-40B4-BE49-F238E27FC236}">
                <a16:creationId xmlns:a16="http://schemas.microsoft.com/office/drawing/2014/main" id="{20BA254F-DBE0-4E31-A4D4-1593ACFF6C90}"/>
              </a:ext>
            </a:extLst>
          </p:cNvPr>
          <p:cNvSpPr txBox="1"/>
          <p:nvPr/>
        </p:nvSpPr>
        <p:spPr>
          <a:xfrm>
            <a:off x="1559496" y="6453336"/>
            <a:ext cx="5904656" cy="369332"/>
          </a:xfrm>
          <a:prstGeom prst="rect">
            <a:avLst/>
          </a:prstGeom>
          <a:noFill/>
        </p:spPr>
        <p:txBody>
          <a:bodyPr wrap="square">
            <a:spAutoFit/>
          </a:bodyPr>
          <a:lstStyle/>
          <a:p>
            <a:pPr>
              <a:lnSpc>
                <a:spcPct val="150000"/>
              </a:lnSpc>
            </a:pPr>
            <a:r>
              <a:rPr lang="it-IT" sz="1200" b="1" dirty="0">
                <a:solidFill>
                  <a:srgbClr val="92D050"/>
                </a:solidFill>
                <a:ea typeface="Calibri" panose="020F0502020204030204" pitchFamily="34" charset="0"/>
                <a:cs typeface="Times New Roman" panose="02020603050405020304" pitchFamily="18" charset="0"/>
              </a:rPr>
              <a:t>Mercati Scoperti</a:t>
            </a:r>
            <a:endParaRPr lang="it-IT" sz="1200" b="1" dirty="0">
              <a:solidFill>
                <a:srgbClr val="92D05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CasellaDiTesto 3">
            <a:extLst>
              <a:ext uri="{FF2B5EF4-FFF2-40B4-BE49-F238E27FC236}">
                <a16:creationId xmlns:a16="http://schemas.microsoft.com/office/drawing/2014/main" id="{A9FD247E-DA9F-4D8E-A28B-515EEA39E0CA}"/>
              </a:ext>
            </a:extLst>
          </p:cNvPr>
          <p:cNvSpPr txBox="1"/>
          <p:nvPr/>
        </p:nvSpPr>
        <p:spPr>
          <a:xfrm>
            <a:off x="1714500" y="869579"/>
            <a:ext cx="8763000" cy="3570208"/>
          </a:xfrm>
          <a:prstGeom prst="rect">
            <a:avLst/>
          </a:prstGeom>
          <a:noFill/>
        </p:spPr>
        <p:txBody>
          <a:bodyPr wrap="square" rtlCol="0">
            <a:spAutoFit/>
          </a:bodyPr>
          <a:lstStyle/>
          <a:p>
            <a:pPr marL="285750" lvl="0" indent="-285750">
              <a:buFont typeface="Arial" panose="020B0604020202020204" pitchFamily="34" charset="0"/>
              <a:buChar char="•"/>
            </a:pPr>
            <a:r>
              <a:rPr lang="it-IT" sz="1600" dirty="0"/>
              <a:t>la Legge Regionale n. 6 del 2 febbraio 2010 “Testo unico delle leggi regionali in materia di commercio e fiere”;</a:t>
            </a:r>
          </a:p>
          <a:p>
            <a:pPr marL="285750" lvl="0" indent="-285750">
              <a:buFont typeface="Arial" panose="020B0604020202020204" pitchFamily="34" charset="0"/>
              <a:buChar char="•"/>
            </a:pPr>
            <a:r>
              <a:rPr lang="it-IT" sz="1600" dirty="0"/>
              <a:t>il “Regolamento per la disciplina del commercio sulle aree pubbliche”, approvato con Deliberazione del Consiglio Comunale n. 9/2013 come modificato dalla Deliberazione del Consiglio Comunale n. 8 del 9 marzo 2017.</a:t>
            </a:r>
          </a:p>
          <a:p>
            <a:pPr marL="285750" lvl="0" indent="-285750">
              <a:buFont typeface="Arial" panose="020B0604020202020204" pitchFamily="34" charset="0"/>
              <a:buChar char="•"/>
            </a:pPr>
            <a:r>
              <a:rPr lang="it-IT" sz="1600" dirty="0"/>
              <a:t>Il Regolamento Canone Unico Patrimoniale e Canone di Concessione dei Mercati approvato con delibera di CC n°23 del </a:t>
            </a:r>
            <a:r>
              <a:rPr lang="it-IT" sz="1600" dirty="0" smtClean="0"/>
              <a:t>11/03/2021;</a:t>
            </a:r>
          </a:p>
          <a:p>
            <a:pPr marL="285750" lvl="0" indent="-285750">
              <a:buFont typeface="Arial" panose="020B0604020202020204" pitchFamily="34" charset="0"/>
              <a:buChar char="•"/>
            </a:pPr>
            <a:r>
              <a:rPr lang="it-IT" sz="1600" dirty="0" smtClean="0"/>
              <a:t>Deliberazione </a:t>
            </a:r>
            <a:r>
              <a:rPr lang="it-IT" sz="1600" dirty="0"/>
              <a:t>di Consiglio Comunale n°90 del </a:t>
            </a:r>
            <a:r>
              <a:rPr lang="it-IT" sz="1600" dirty="0" smtClean="0"/>
              <a:t>5/12/2023</a:t>
            </a:r>
            <a:r>
              <a:rPr lang="it-IT" sz="1600" dirty="0"/>
              <a:t> Canone unico patrimoniale e canone concessione mercati istituiti dall'art. 1, commi da 816 a 836 e commi da 837 a 845 della legge n. 160/2019, approvati </a:t>
            </a:r>
            <a:r>
              <a:rPr lang="it-IT" sz="1600" dirty="0" smtClean="0"/>
              <a:t>con deliberazione </a:t>
            </a:r>
            <a:r>
              <a:rPr lang="it-IT" sz="1600" dirty="0"/>
              <a:t>di C.C. n. 23 del 11/03/2021. Approvazione del nuovo elenco di classificazione viaria. Modifica e integrazione del regolamento</a:t>
            </a:r>
            <a:r>
              <a:rPr lang="it-IT" sz="1600" dirty="0" smtClean="0"/>
              <a:t>.</a:t>
            </a:r>
          </a:p>
          <a:p>
            <a:pPr marL="285750" lvl="0" indent="-285750">
              <a:buFont typeface="Arial" panose="020B0604020202020204" pitchFamily="34" charset="0"/>
              <a:buChar char="•"/>
            </a:pPr>
            <a:r>
              <a:rPr lang="it-IT" sz="1600" dirty="0"/>
              <a:t>Legge annuale per il mercato e la concorrenza 2022” del 30/12/2023 n. 214  </a:t>
            </a:r>
            <a:r>
              <a:rPr lang="it-IT" sz="1600" i="1" dirty="0"/>
              <a:t>Modalità di assegnazione delle concessioni per il commercio su aree pubbliche</a:t>
            </a:r>
            <a:r>
              <a:rPr lang="it-IT" sz="1600" dirty="0"/>
              <a:t>,</a:t>
            </a:r>
            <a:endParaRPr lang="it-IT" sz="1600" dirty="0" smtClean="0"/>
          </a:p>
          <a:p>
            <a:pPr marL="285750" indent="-285750">
              <a:buFontTx/>
              <a:buChar char="-"/>
            </a:pPr>
            <a:endParaRPr lang="it-IT" dirty="0"/>
          </a:p>
        </p:txBody>
      </p:sp>
      <p:sp>
        <p:nvSpPr>
          <p:cNvPr id="8" name="Rettangolo 7">
            <a:extLst>
              <a:ext uri="{FF2B5EF4-FFF2-40B4-BE49-F238E27FC236}">
                <a16:creationId xmlns:a16="http://schemas.microsoft.com/office/drawing/2014/main" id="{0EF9834F-85E8-4583-B6AD-359335674095}"/>
              </a:ext>
            </a:extLst>
          </p:cNvPr>
          <p:cNvSpPr/>
          <p:nvPr/>
        </p:nvSpPr>
        <p:spPr>
          <a:xfrm>
            <a:off x="1559496" y="4186641"/>
            <a:ext cx="4074833" cy="506292"/>
          </a:xfrm>
          <a:prstGeom prst="rect">
            <a:avLst/>
          </a:prstGeom>
        </p:spPr>
        <p:txBody>
          <a:bodyPr wrap="none">
            <a:spAutoFit/>
          </a:bodyPr>
          <a:lstStyle/>
          <a:p>
            <a:pPr>
              <a:lnSpc>
                <a:spcPct val="150000"/>
              </a:lnSpc>
            </a:pPr>
            <a:r>
              <a:rPr lang="it-IT" sz="2000" b="1" dirty="0">
                <a:cs typeface="Times New Roman" panose="02020603050405020304" pitchFamily="18" charset="0"/>
              </a:rPr>
              <a:t>Ulteriori provvedimenti e dispositivi </a:t>
            </a:r>
          </a:p>
        </p:txBody>
      </p:sp>
      <p:sp>
        <p:nvSpPr>
          <p:cNvPr id="25" name="CasellaDiTesto 24">
            <a:extLst>
              <a:ext uri="{FF2B5EF4-FFF2-40B4-BE49-F238E27FC236}">
                <a16:creationId xmlns:a16="http://schemas.microsoft.com/office/drawing/2014/main" id="{C99BCE5D-E163-4620-A597-70EDFD3F5724}"/>
              </a:ext>
            </a:extLst>
          </p:cNvPr>
          <p:cNvSpPr txBox="1"/>
          <p:nvPr/>
        </p:nvSpPr>
        <p:spPr>
          <a:xfrm>
            <a:off x="1641475" y="4906872"/>
            <a:ext cx="8763000" cy="1877437"/>
          </a:xfrm>
          <a:prstGeom prst="rect">
            <a:avLst/>
          </a:prstGeom>
          <a:noFill/>
        </p:spPr>
        <p:txBody>
          <a:bodyPr wrap="square" rtlCol="0">
            <a:spAutoFit/>
          </a:bodyPr>
          <a:lstStyle/>
          <a:p>
            <a:pPr marL="285750" lvl="0" indent="-285750">
              <a:buFont typeface="Arial" panose="020B0604020202020204" pitchFamily="34" charset="0"/>
              <a:buChar char="•"/>
            </a:pPr>
            <a:r>
              <a:rPr lang="it-IT" sz="1600" dirty="0"/>
              <a:t>Ordinanze Sindacali con indicazione degli Orari di svolgimento dei mercati scoperti</a:t>
            </a:r>
          </a:p>
          <a:p>
            <a:pPr marL="285750" lvl="0" indent="-285750">
              <a:buFont typeface="Arial" panose="020B0604020202020204" pitchFamily="34" charset="0"/>
              <a:buChar char="•"/>
            </a:pPr>
            <a:r>
              <a:rPr lang="it-IT" sz="1600" dirty="0"/>
              <a:t>Determinazioni Dirigenziali con dispositivi vari (a titolo esemplificativo: posizionamento posteggi, assegnazione temporanea posteggi, rinnovi concessioni, procedure amministrative per rilasci e subingressi, modalità accatastamento e conferimento rifiuti, adozione sanzioni accessorie, vendita merce usata, merceologie compatibili con settore alimentare, etc.</a:t>
            </a:r>
          </a:p>
          <a:p>
            <a:pPr marL="285750" lvl="0" indent="-285750">
              <a:buFont typeface="Arial" panose="020B0604020202020204" pitchFamily="34" charset="0"/>
              <a:buChar char="•"/>
            </a:pPr>
            <a:endParaRPr lang="it-IT" dirty="0"/>
          </a:p>
          <a:p>
            <a:pPr marL="285750" indent="-285750">
              <a:buFontTx/>
              <a:buChar char="-"/>
            </a:pPr>
            <a:endParaRPr lang="it-IT" dirty="0"/>
          </a:p>
        </p:txBody>
      </p:sp>
    </p:spTree>
    <p:extLst>
      <p:ext uri="{BB962C8B-B14F-4D97-AF65-F5344CB8AC3E}">
        <p14:creationId xmlns:p14="http://schemas.microsoft.com/office/powerpoint/2010/main" val="764794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E87EEE5C-9D0C-486E-A148-90EA6C421201}"/>
              </a:ext>
            </a:extLst>
          </p:cNvPr>
          <p:cNvSpPr/>
          <p:nvPr/>
        </p:nvSpPr>
        <p:spPr>
          <a:xfrm>
            <a:off x="1524000" y="0"/>
            <a:ext cx="9144000" cy="188640"/>
          </a:xfrm>
          <a:prstGeom prst="rect">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Rettangolo 4">
            <a:extLst>
              <a:ext uri="{FF2B5EF4-FFF2-40B4-BE49-F238E27FC236}">
                <a16:creationId xmlns:a16="http://schemas.microsoft.com/office/drawing/2014/main" id="{5F0B49E7-DDA2-41AC-A190-B68E674060E0}"/>
              </a:ext>
            </a:extLst>
          </p:cNvPr>
          <p:cNvSpPr/>
          <p:nvPr/>
        </p:nvSpPr>
        <p:spPr>
          <a:xfrm>
            <a:off x="1524000" y="6477318"/>
            <a:ext cx="9144000" cy="380682"/>
          </a:xfrm>
          <a:prstGeom prst="rect">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20BA254F-DBE0-4E31-A4D4-1593ACFF6C90}"/>
              </a:ext>
            </a:extLst>
          </p:cNvPr>
          <p:cNvSpPr txBox="1"/>
          <p:nvPr/>
        </p:nvSpPr>
        <p:spPr>
          <a:xfrm>
            <a:off x="3695701" y="188640"/>
            <a:ext cx="4371974" cy="553998"/>
          </a:xfrm>
          <a:prstGeom prst="rect">
            <a:avLst/>
          </a:prstGeom>
          <a:noFill/>
        </p:spPr>
        <p:txBody>
          <a:bodyPr wrap="square">
            <a:spAutoFit/>
          </a:bodyPr>
          <a:lstStyle/>
          <a:p>
            <a:pPr>
              <a:lnSpc>
                <a:spcPct val="150000"/>
              </a:lnSpc>
            </a:pPr>
            <a:r>
              <a:rPr lang="it-IT" sz="2000" b="1" dirty="0" smtClean="0">
                <a:latin typeface="Calibri" panose="020F0502020204030204" pitchFamily="34" charset="0"/>
                <a:ea typeface="Calibri" panose="020F0502020204030204" pitchFamily="34" charset="0"/>
                <a:cs typeface="Times New Roman" panose="02020603050405020304" pitchFamily="18" charset="0"/>
              </a:rPr>
              <a:t>CONCESSIONI MSS – TREND DAL 2020</a:t>
            </a:r>
            <a:endParaRPr lang="it-IT" sz="2000" b="1"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ella 3"/>
          <p:cNvGraphicFramePr>
            <a:graphicFrameLocks noGrp="1"/>
          </p:cNvGraphicFramePr>
          <p:nvPr>
            <p:extLst>
              <p:ext uri="{D42A27DB-BD31-4B8C-83A1-F6EECF244321}">
                <p14:modId xmlns:p14="http://schemas.microsoft.com/office/powerpoint/2010/main" val="700250855"/>
              </p:ext>
            </p:extLst>
          </p:nvPr>
        </p:nvGraphicFramePr>
        <p:xfrm>
          <a:off x="3943349" y="931278"/>
          <a:ext cx="4124325" cy="1644555"/>
        </p:xfrm>
        <a:graphic>
          <a:graphicData uri="http://schemas.openxmlformats.org/drawingml/2006/table">
            <a:tbl>
              <a:tblPr>
                <a:tableStyleId>{85BE263C-DBD7-4A20-BB59-AAB30ACAA65A}</a:tableStyleId>
              </a:tblPr>
              <a:tblGrid>
                <a:gridCol w="681975">
                  <a:extLst>
                    <a:ext uri="{9D8B030D-6E8A-4147-A177-3AD203B41FA5}">
                      <a16:colId xmlns:a16="http://schemas.microsoft.com/office/drawing/2014/main" val="1867319560"/>
                    </a:ext>
                  </a:extLst>
                </a:gridCol>
                <a:gridCol w="779400">
                  <a:extLst>
                    <a:ext uri="{9D8B030D-6E8A-4147-A177-3AD203B41FA5}">
                      <a16:colId xmlns:a16="http://schemas.microsoft.com/office/drawing/2014/main" val="962866304"/>
                    </a:ext>
                  </a:extLst>
                </a:gridCol>
                <a:gridCol w="1104150">
                  <a:extLst>
                    <a:ext uri="{9D8B030D-6E8A-4147-A177-3AD203B41FA5}">
                      <a16:colId xmlns:a16="http://schemas.microsoft.com/office/drawing/2014/main" val="716585083"/>
                    </a:ext>
                  </a:extLst>
                </a:gridCol>
                <a:gridCol w="779400">
                  <a:extLst>
                    <a:ext uri="{9D8B030D-6E8A-4147-A177-3AD203B41FA5}">
                      <a16:colId xmlns:a16="http://schemas.microsoft.com/office/drawing/2014/main" val="1837654751"/>
                    </a:ext>
                  </a:extLst>
                </a:gridCol>
                <a:gridCol w="779400">
                  <a:extLst>
                    <a:ext uri="{9D8B030D-6E8A-4147-A177-3AD203B41FA5}">
                      <a16:colId xmlns:a16="http://schemas.microsoft.com/office/drawing/2014/main" val="2143704918"/>
                    </a:ext>
                  </a:extLst>
                </a:gridCol>
              </a:tblGrid>
              <a:tr h="241662">
                <a:tc>
                  <a:txBody>
                    <a:bodyPr/>
                    <a:lstStyle/>
                    <a:p>
                      <a:pPr algn="ctr" fontAlgn="b"/>
                      <a:r>
                        <a:rPr lang="it-IT" sz="1400" u="none" strike="noStrike" dirty="0">
                          <a:effectLst/>
                        </a:rPr>
                        <a:t>Anno</a:t>
                      </a:r>
                      <a:endParaRPr lang="it-IT" sz="1400" b="1" i="0" u="none" strike="noStrike" dirty="0">
                        <a:effectLst/>
                        <a:latin typeface="Arial" panose="020B0604020202020204" pitchFamily="34" charset="0"/>
                      </a:endParaRPr>
                    </a:p>
                  </a:txBody>
                  <a:tcPr marL="9525" marR="9525" marT="9525" marB="0" anchor="b"/>
                </a:tc>
                <a:tc>
                  <a:txBody>
                    <a:bodyPr/>
                    <a:lstStyle/>
                    <a:p>
                      <a:pPr algn="ctr" fontAlgn="b"/>
                      <a:r>
                        <a:rPr lang="it-IT" sz="1400" u="none" strike="noStrike" dirty="0">
                          <a:effectLst/>
                        </a:rPr>
                        <a:t>N° </a:t>
                      </a:r>
                      <a:r>
                        <a:rPr lang="it-IT" sz="1400" u="none" strike="noStrike" dirty="0" err="1">
                          <a:effectLst/>
                        </a:rPr>
                        <a:t>Conc</a:t>
                      </a:r>
                      <a:endParaRPr lang="it-IT" sz="1400" b="1" i="0" u="none" strike="noStrike" dirty="0">
                        <a:effectLst/>
                        <a:latin typeface="Arial" panose="020B0604020202020204" pitchFamily="34" charset="0"/>
                      </a:endParaRPr>
                    </a:p>
                  </a:txBody>
                  <a:tcPr marL="9525" marR="9525" marT="9525" marB="0" anchor="b"/>
                </a:tc>
                <a:tc>
                  <a:txBody>
                    <a:bodyPr/>
                    <a:lstStyle/>
                    <a:p>
                      <a:pPr algn="ctr" fontAlgn="b"/>
                      <a:r>
                        <a:rPr lang="it-IT" sz="1400" u="none" strike="noStrike">
                          <a:effectLst/>
                        </a:rPr>
                        <a:t>Delta</a:t>
                      </a:r>
                      <a:endParaRPr lang="it-IT" sz="1400" b="1" i="0" u="none" strike="noStrike">
                        <a:effectLst/>
                        <a:latin typeface="Arial" panose="020B0604020202020204" pitchFamily="34" charset="0"/>
                      </a:endParaRPr>
                    </a:p>
                  </a:txBody>
                  <a:tcPr marL="9525" marR="9525" marT="9525" marB="0" anchor="b"/>
                </a:tc>
                <a:tc>
                  <a:txBody>
                    <a:bodyPr/>
                    <a:lstStyle/>
                    <a:p>
                      <a:pPr algn="ctr" fontAlgn="b"/>
                      <a:r>
                        <a:rPr lang="it-IT" sz="1400" u="none" strike="noStrike">
                          <a:effectLst/>
                        </a:rPr>
                        <a:t>Imprese</a:t>
                      </a:r>
                      <a:endParaRPr lang="it-IT" sz="1400" b="1" i="0" u="none" strike="noStrike">
                        <a:effectLst/>
                        <a:latin typeface="Arial" panose="020B0604020202020204" pitchFamily="34" charset="0"/>
                      </a:endParaRPr>
                    </a:p>
                  </a:txBody>
                  <a:tcPr marL="9525" marR="9525" marT="9525" marB="0" anchor="b"/>
                </a:tc>
                <a:tc>
                  <a:txBody>
                    <a:bodyPr/>
                    <a:lstStyle/>
                    <a:p>
                      <a:pPr algn="ctr" fontAlgn="b"/>
                      <a:r>
                        <a:rPr lang="it-IT" sz="1400" u="none" strike="noStrike">
                          <a:effectLst/>
                        </a:rPr>
                        <a:t>Delta</a:t>
                      </a:r>
                      <a:endParaRPr lang="it-IT" sz="14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859956831"/>
                  </a:ext>
                </a:extLst>
              </a:tr>
              <a:tr h="241662">
                <a:tc>
                  <a:txBody>
                    <a:bodyPr/>
                    <a:lstStyle/>
                    <a:p>
                      <a:pPr algn="ctr" fontAlgn="b"/>
                      <a:r>
                        <a:rPr lang="it-IT" sz="1400" u="none" strike="noStrike" dirty="0">
                          <a:effectLst/>
                        </a:rPr>
                        <a:t>2020</a:t>
                      </a:r>
                      <a:endParaRPr lang="it-IT" sz="1400" b="0" i="0" u="none" strike="noStrike" dirty="0">
                        <a:effectLst/>
                        <a:latin typeface="Arial" panose="020B0604020202020204" pitchFamily="34" charset="0"/>
                      </a:endParaRPr>
                    </a:p>
                  </a:txBody>
                  <a:tcPr marL="9525" marR="9525" marT="9525" marB="0" anchor="b"/>
                </a:tc>
                <a:tc>
                  <a:txBody>
                    <a:bodyPr/>
                    <a:lstStyle/>
                    <a:p>
                      <a:pPr algn="ctr" fontAlgn="b"/>
                      <a:r>
                        <a:rPr lang="it-IT" sz="1400" u="none" strike="noStrike" dirty="0">
                          <a:effectLst/>
                        </a:rPr>
                        <a:t>8619</a:t>
                      </a:r>
                      <a:endParaRPr lang="it-IT" sz="1400" b="0" i="0" u="none" strike="noStrike" dirty="0">
                        <a:effectLst/>
                        <a:latin typeface="Arial" panose="020B0604020202020204" pitchFamily="34" charset="0"/>
                      </a:endParaRPr>
                    </a:p>
                  </a:txBody>
                  <a:tcPr marL="9525" marR="9525" marT="9525" marB="0" anchor="b"/>
                </a:tc>
                <a:tc>
                  <a:txBody>
                    <a:bodyPr/>
                    <a:lstStyle/>
                    <a:p>
                      <a:pPr algn="ctr" fontAlgn="b"/>
                      <a:r>
                        <a:rPr lang="it-IT" sz="1400" u="none" strike="noStrike" dirty="0">
                          <a:effectLst/>
                        </a:rPr>
                        <a:t>(bando rinnovi)</a:t>
                      </a:r>
                      <a:endParaRPr lang="it-IT" sz="1400" b="0" i="0" u="none" strike="noStrike" dirty="0">
                        <a:effectLst/>
                        <a:latin typeface="Arial" panose="020B0604020202020204" pitchFamily="34" charset="0"/>
                      </a:endParaRPr>
                    </a:p>
                  </a:txBody>
                  <a:tcPr marL="9525" marR="9525" marT="9525" marB="0" anchor="b"/>
                </a:tc>
                <a:tc>
                  <a:txBody>
                    <a:bodyPr/>
                    <a:lstStyle/>
                    <a:p>
                      <a:pPr algn="ctr" fontAlgn="b"/>
                      <a:r>
                        <a:rPr lang="it-IT" sz="1400" u="none" strike="noStrike">
                          <a:effectLst/>
                        </a:rPr>
                        <a:t>2499</a:t>
                      </a:r>
                      <a:endParaRPr lang="it-IT" sz="1400" b="0" i="0" u="none" strike="noStrike">
                        <a:effectLst/>
                        <a:latin typeface="Arial" panose="020B0604020202020204" pitchFamily="34" charset="0"/>
                      </a:endParaRPr>
                    </a:p>
                  </a:txBody>
                  <a:tcPr marL="9525" marR="9525" marT="9525" marB="0" anchor="b"/>
                </a:tc>
                <a:tc>
                  <a:txBody>
                    <a:bodyPr/>
                    <a:lstStyle/>
                    <a:p>
                      <a:pPr algn="ctr" fontAlgn="b"/>
                      <a:r>
                        <a:rPr lang="it-IT" sz="1400" u="none" strike="noStrike">
                          <a:effectLst/>
                        </a:rPr>
                        <a:t> </a:t>
                      </a:r>
                      <a:endParaRPr lang="it-IT" sz="14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66959817"/>
                  </a:ext>
                </a:extLst>
              </a:tr>
              <a:tr h="241662">
                <a:tc>
                  <a:txBody>
                    <a:bodyPr/>
                    <a:lstStyle/>
                    <a:p>
                      <a:pPr algn="ctr" fontAlgn="b"/>
                      <a:r>
                        <a:rPr lang="it-IT" sz="1400" u="none" strike="noStrike">
                          <a:effectLst/>
                        </a:rPr>
                        <a:t>2021</a:t>
                      </a:r>
                      <a:endParaRPr lang="it-IT" sz="1400" b="0" i="0" u="none" strike="noStrike">
                        <a:effectLst/>
                        <a:latin typeface="Arial" panose="020B0604020202020204" pitchFamily="34" charset="0"/>
                      </a:endParaRPr>
                    </a:p>
                  </a:txBody>
                  <a:tcPr marL="9525" marR="9525" marT="9525" marB="0" anchor="b"/>
                </a:tc>
                <a:tc>
                  <a:txBody>
                    <a:bodyPr/>
                    <a:lstStyle/>
                    <a:p>
                      <a:pPr algn="ctr" fontAlgn="b"/>
                      <a:r>
                        <a:rPr lang="it-IT" sz="1400" u="none" strike="noStrike" dirty="0">
                          <a:effectLst/>
                        </a:rPr>
                        <a:t>8528</a:t>
                      </a:r>
                      <a:endParaRPr lang="it-IT" sz="1400" b="0" i="0" u="none" strike="noStrike" dirty="0">
                        <a:effectLst/>
                        <a:latin typeface="Arial" panose="020B0604020202020204" pitchFamily="34" charset="0"/>
                      </a:endParaRPr>
                    </a:p>
                  </a:txBody>
                  <a:tcPr marL="9525" marR="9525" marT="9525" marB="0" anchor="b"/>
                </a:tc>
                <a:tc>
                  <a:txBody>
                    <a:bodyPr/>
                    <a:lstStyle/>
                    <a:p>
                      <a:pPr algn="ctr" fontAlgn="b"/>
                      <a:r>
                        <a:rPr lang="it-IT" sz="1400" u="none" strike="noStrike" dirty="0">
                          <a:effectLst/>
                        </a:rPr>
                        <a:t>-91</a:t>
                      </a:r>
                      <a:endParaRPr lang="it-IT" sz="1400" b="0" i="0" u="none" strike="noStrike" dirty="0">
                        <a:effectLst/>
                        <a:latin typeface="Arial" panose="020B0604020202020204" pitchFamily="34" charset="0"/>
                      </a:endParaRPr>
                    </a:p>
                  </a:txBody>
                  <a:tcPr marL="9525" marR="9525" marT="9525" marB="0" anchor="b"/>
                </a:tc>
                <a:tc>
                  <a:txBody>
                    <a:bodyPr/>
                    <a:lstStyle/>
                    <a:p>
                      <a:pPr algn="ctr" fontAlgn="b"/>
                      <a:r>
                        <a:rPr lang="it-IT" sz="1400" u="none" strike="noStrike" dirty="0">
                          <a:effectLst/>
                        </a:rPr>
                        <a:t>2343</a:t>
                      </a:r>
                      <a:endParaRPr lang="it-IT" sz="1400" b="0" i="0" u="none" strike="noStrike" dirty="0">
                        <a:effectLst/>
                        <a:latin typeface="Arial" panose="020B0604020202020204" pitchFamily="34" charset="0"/>
                      </a:endParaRPr>
                    </a:p>
                  </a:txBody>
                  <a:tcPr marL="9525" marR="9525" marT="9525" marB="0" anchor="b"/>
                </a:tc>
                <a:tc>
                  <a:txBody>
                    <a:bodyPr/>
                    <a:lstStyle/>
                    <a:p>
                      <a:pPr algn="ctr" fontAlgn="b"/>
                      <a:r>
                        <a:rPr lang="it-IT" sz="1400" u="none" strike="noStrike">
                          <a:effectLst/>
                        </a:rPr>
                        <a:t>-156</a:t>
                      </a:r>
                      <a:endParaRPr lang="it-IT" sz="14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770999211"/>
                  </a:ext>
                </a:extLst>
              </a:tr>
              <a:tr h="241662">
                <a:tc>
                  <a:txBody>
                    <a:bodyPr/>
                    <a:lstStyle/>
                    <a:p>
                      <a:pPr algn="ctr" fontAlgn="b"/>
                      <a:r>
                        <a:rPr lang="it-IT" sz="1400" u="none" strike="noStrike">
                          <a:effectLst/>
                        </a:rPr>
                        <a:t>2022</a:t>
                      </a:r>
                      <a:endParaRPr lang="it-IT" sz="1400" b="0" i="0" u="none" strike="noStrike">
                        <a:effectLst/>
                        <a:latin typeface="Arial" panose="020B0604020202020204" pitchFamily="34" charset="0"/>
                      </a:endParaRPr>
                    </a:p>
                  </a:txBody>
                  <a:tcPr marL="9525" marR="9525" marT="9525" marB="0" anchor="b"/>
                </a:tc>
                <a:tc>
                  <a:txBody>
                    <a:bodyPr/>
                    <a:lstStyle/>
                    <a:p>
                      <a:pPr algn="ctr" fontAlgn="b"/>
                      <a:r>
                        <a:rPr lang="it-IT" sz="1400" u="none" strike="noStrike">
                          <a:effectLst/>
                        </a:rPr>
                        <a:t>8484</a:t>
                      </a:r>
                      <a:endParaRPr lang="it-IT" sz="1400" b="0" i="0" u="none" strike="noStrike">
                        <a:effectLst/>
                        <a:latin typeface="Arial" panose="020B0604020202020204" pitchFamily="34" charset="0"/>
                      </a:endParaRPr>
                    </a:p>
                  </a:txBody>
                  <a:tcPr marL="9525" marR="9525" marT="9525" marB="0" anchor="b"/>
                </a:tc>
                <a:tc>
                  <a:txBody>
                    <a:bodyPr/>
                    <a:lstStyle/>
                    <a:p>
                      <a:pPr algn="ctr" fontAlgn="b"/>
                      <a:r>
                        <a:rPr lang="it-IT" sz="1400" u="none" strike="noStrike">
                          <a:effectLst/>
                        </a:rPr>
                        <a:t>-44</a:t>
                      </a:r>
                      <a:endParaRPr lang="it-IT" sz="1400" b="0" i="0" u="none" strike="noStrike">
                        <a:effectLst/>
                        <a:latin typeface="Arial" panose="020B0604020202020204" pitchFamily="34" charset="0"/>
                      </a:endParaRPr>
                    </a:p>
                  </a:txBody>
                  <a:tcPr marL="9525" marR="9525" marT="9525" marB="0" anchor="b"/>
                </a:tc>
                <a:tc>
                  <a:txBody>
                    <a:bodyPr/>
                    <a:lstStyle/>
                    <a:p>
                      <a:pPr algn="ctr" fontAlgn="b"/>
                      <a:r>
                        <a:rPr lang="it-IT" sz="1400" u="none" strike="noStrike" dirty="0">
                          <a:effectLst/>
                        </a:rPr>
                        <a:t>2312</a:t>
                      </a:r>
                      <a:endParaRPr lang="it-IT" sz="1400" b="0" i="0" u="none" strike="noStrike" dirty="0">
                        <a:effectLst/>
                        <a:latin typeface="Arial" panose="020B0604020202020204" pitchFamily="34" charset="0"/>
                      </a:endParaRPr>
                    </a:p>
                  </a:txBody>
                  <a:tcPr marL="9525" marR="9525" marT="9525" marB="0" anchor="b"/>
                </a:tc>
                <a:tc>
                  <a:txBody>
                    <a:bodyPr/>
                    <a:lstStyle/>
                    <a:p>
                      <a:pPr algn="ctr" fontAlgn="b"/>
                      <a:r>
                        <a:rPr lang="it-IT" sz="1400" u="none" strike="noStrike">
                          <a:effectLst/>
                        </a:rPr>
                        <a:t>-31</a:t>
                      </a:r>
                      <a:endParaRPr lang="it-IT" sz="14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3739844075"/>
                  </a:ext>
                </a:extLst>
              </a:tr>
              <a:tr h="241662">
                <a:tc>
                  <a:txBody>
                    <a:bodyPr/>
                    <a:lstStyle/>
                    <a:p>
                      <a:pPr algn="ctr" fontAlgn="b"/>
                      <a:r>
                        <a:rPr lang="it-IT" sz="1400" u="none" strike="noStrike">
                          <a:effectLst/>
                        </a:rPr>
                        <a:t>2023</a:t>
                      </a:r>
                      <a:endParaRPr lang="it-IT" sz="1400" b="0" i="0" u="none" strike="noStrike">
                        <a:effectLst/>
                        <a:latin typeface="Arial" panose="020B0604020202020204" pitchFamily="34" charset="0"/>
                      </a:endParaRPr>
                    </a:p>
                  </a:txBody>
                  <a:tcPr marL="9525" marR="9525" marT="9525" marB="0" anchor="b"/>
                </a:tc>
                <a:tc>
                  <a:txBody>
                    <a:bodyPr/>
                    <a:lstStyle/>
                    <a:p>
                      <a:pPr algn="ctr" fontAlgn="b"/>
                      <a:r>
                        <a:rPr lang="it-IT" sz="1400" u="none" strike="noStrike" dirty="0">
                          <a:effectLst/>
                        </a:rPr>
                        <a:t>8329</a:t>
                      </a:r>
                      <a:endParaRPr lang="it-IT" sz="1400" b="0" i="0" u="none" strike="noStrike" dirty="0">
                        <a:effectLst/>
                        <a:latin typeface="Arial" panose="020B0604020202020204" pitchFamily="34" charset="0"/>
                      </a:endParaRPr>
                    </a:p>
                  </a:txBody>
                  <a:tcPr marL="9525" marR="9525" marT="9525" marB="0" anchor="b"/>
                </a:tc>
                <a:tc>
                  <a:txBody>
                    <a:bodyPr/>
                    <a:lstStyle/>
                    <a:p>
                      <a:pPr algn="ctr" fontAlgn="b"/>
                      <a:r>
                        <a:rPr lang="it-IT" sz="1400" u="none" strike="noStrike">
                          <a:effectLst/>
                        </a:rPr>
                        <a:t>-155</a:t>
                      </a:r>
                      <a:endParaRPr lang="it-IT" sz="1400" b="0" i="0" u="none" strike="noStrike">
                        <a:effectLst/>
                        <a:latin typeface="Arial" panose="020B0604020202020204" pitchFamily="34" charset="0"/>
                      </a:endParaRPr>
                    </a:p>
                  </a:txBody>
                  <a:tcPr marL="9525" marR="9525" marT="9525" marB="0" anchor="b"/>
                </a:tc>
                <a:tc>
                  <a:txBody>
                    <a:bodyPr/>
                    <a:lstStyle/>
                    <a:p>
                      <a:pPr algn="ctr" fontAlgn="b"/>
                      <a:r>
                        <a:rPr lang="it-IT" sz="1400" u="none" strike="noStrike" dirty="0">
                          <a:effectLst/>
                        </a:rPr>
                        <a:t>2252</a:t>
                      </a:r>
                      <a:endParaRPr lang="it-IT" sz="1400" b="0" i="0" u="none" strike="noStrike" dirty="0">
                        <a:effectLst/>
                        <a:latin typeface="Arial" panose="020B0604020202020204" pitchFamily="34" charset="0"/>
                      </a:endParaRPr>
                    </a:p>
                  </a:txBody>
                  <a:tcPr marL="9525" marR="9525" marT="9525" marB="0" anchor="b"/>
                </a:tc>
                <a:tc>
                  <a:txBody>
                    <a:bodyPr/>
                    <a:lstStyle/>
                    <a:p>
                      <a:pPr algn="ctr" fontAlgn="b"/>
                      <a:r>
                        <a:rPr lang="it-IT" sz="1400" u="none" strike="noStrike" dirty="0">
                          <a:effectLst/>
                        </a:rPr>
                        <a:t>-60</a:t>
                      </a:r>
                      <a:endParaRPr lang="it-IT" sz="14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3822779090"/>
                  </a:ext>
                </a:extLst>
              </a:tr>
              <a:tr h="241662">
                <a:tc>
                  <a:txBody>
                    <a:bodyPr/>
                    <a:lstStyle/>
                    <a:p>
                      <a:pPr algn="ctr" fontAlgn="b"/>
                      <a:r>
                        <a:rPr lang="it-IT" sz="1400" u="none" strike="noStrike">
                          <a:effectLst/>
                        </a:rPr>
                        <a:t>2024</a:t>
                      </a:r>
                      <a:endParaRPr lang="it-IT" sz="1400" b="0" i="0" u="none" strike="noStrike">
                        <a:effectLst/>
                        <a:latin typeface="Arial" panose="020B0604020202020204" pitchFamily="34" charset="0"/>
                      </a:endParaRPr>
                    </a:p>
                  </a:txBody>
                  <a:tcPr marL="9525" marR="9525" marT="9525" marB="0" anchor="b"/>
                </a:tc>
                <a:tc>
                  <a:txBody>
                    <a:bodyPr/>
                    <a:lstStyle/>
                    <a:p>
                      <a:pPr algn="ctr" fontAlgn="b"/>
                      <a:r>
                        <a:rPr lang="it-IT" sz="1400" u="none" strike="noStrike">
                          <a:effectLst/>
                        </a:rPr>
                        <a:t>8054</a:t>
                      </a:r>
                      <a:endParaRPr lang="it-IT" sz="1400" b="0" i="0" u="none" strike="noStrike">
                        <a:effectLst/>
                        <a:latin typeface="Arial" panose="020B0604020202020204" pitchFamily="34" charset="0"/>
                      </a:endParaRPr>
                    </a:p>
                  </a:txBody>
                  <a:tcPr marL="9525" marR="9525" marT="9525" marB="0" anchor="b"/>
                </a:tc>
                <a:tc>
                  <a:txBody>
                    <a:bodyPr/>
                    <a:lstStyle/>
                    <a:p>
                      <a:pPr algn="ctr" fontAlgn="b"/>
                      <a:r>
                        <a:rPr lang="it-IT" sz="1400" u="none" strike="noStrike">
                          <a:effectLst/>
                        </a:rPr>
                        <a:t>-275</a:t>
                      </a:r>
                      <a:endParaRPr lang="it-IT" sz="1400" b="0" i="0" u="none" strike="noStrike">
                        <a:effectLst/>
                        <a:latin typeface="Arial" panose="020B0604020202020204" pitchFamily="34" charset="0"/>
                      </a:endParaRPr>
                    </a:p>
                  </a:txBody>
                  <a:tcPr marL="9525" marR="9525" marT="9525" marB="0" anchor="b"/>
                </a:tc>
                <a:tc>
                  <a:txBody>
                    <a:bodyPr/>
                    <a:lstStyle/>
                    <a:p>
                      <a:pPr algn="ctr" fontAlgn="b"/>
                      <a:r>
                        <a:rPr lang="it-IT" sz="1400" u="none" strike="noStrike">
                          <a:effectLst/>
                        </a:rPr>
                        <a:t>2171</a:t>
                      </a:r>
                      <a:endParaRPr lang="it-IT" sz="1400" b="0" i="0" u="none" strike="noStrike">
                        <a:effectLst/>
                        <a:latin typeface="Arial" panose="020B0604020202020204" pitchFamily="34" charset="0"/>
                      </a:endParaRPr>
                    </a:p>
                  </a:txBody>
                  <a:tcPr marL="9525" marR="9525" marT="9525" marB="0" anchor="b"/>
                </a:tc>
                <a:tc>
                  <a:txBody>
                    <a:bodyPr/>
                    <a:lstStyle/>
                    <a:p>
                      <a:pPr algn="ctr" fontAlgn="b"/>
                      <a:r>
                        <a:rPr lang="it-IT" sz="1400" u="none" strike="noStrike" dirty="0">
                          <a:effectLst/>
                        </a:rPr>
                        <a:t>-81</a:t>
                      </a:r>
                      <a:endParaRPr lang="it-IT" sz="14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406268844"/>
                  </a:ext>
                </a:extLst>
              </a:tr>
            </a:tbl>
          </a:graphicData>
        </a:graphic>
      </p:graphicFrame>
      <p:graphicFrame>
        <p:nvGraphicFramePr>
          <p:cNvPr id="10" name="Grafico 9"/>
          <p:cNvGraphicFramePr>
            <a:graphicFrameLocks/>
          </p:cNvGraphicFramePr>
          <p:nvPr>
            <p:extLst>
              <p:ext uri="{D42A27DB-BD31-4B8C-83A1-F6EECF244321}">
                <p14:modId xmlns:p14="http://schemas.microsoft.com/office/powerpoint/2010/main" val="1585692347"/>
              </p:ext>
            </p:extLst>
          </p:nvPr>
        </p:nvGraphicFramePr>
        <p:xfrm>
          <a:off x="1409701" y="3057684"/>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fico 10"/>
          <p:cNvGraphicFramePr>
            <a:graphicFrameLocks/>
          </p:cNvGraphicFramePr>
          <p:nvPr>
            <p:extLst>
              <p:ext uri="{D42A27DB-BD31-4B8C-83A1-F6EECF244321}">
                <p14:modId xmlns:p14="http://schemas.microsoft.com/office/powerpoint/2010/main" val="3229595955"/>
              </p:ext>
            </p:extLst>
          </p:nvPr>
        </p:nvGraphicFramePr>
        <p:xfrm>
          <a:off x="6219825" y="3057684"/>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88102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E87EEE5C-9D0C-486E-A148-90EA6C421201}"/>
              </a:ext>
            </a:extLst>
          </p:cNvPr>
          <p:cNvSpPr/>
          <p:nvPr/>
        </p:nvSpPr>
        <p:spPr>
          <a:xfrm>
            <a:off x="1524000" y="0"/>
            <a:ext cx="9144000" cy="188640"/>
          </a:xfrm>
          <a:prstGeom prst="rect">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Rettangolo 4">
            <a:extLst>
              <a:ext uri="{FF2B5EF4-FFF2-40B4-BE49-F238E27FC236}">
                <a16:creationId xmlns:a16="http://schemas.microsoft.com/office/drawing/2014/main" id="{5F0B49E7-DDA2-41AC-A190-B68E674060E0}"/>
              </a:ext>
            </a:extLst>
          </p:cNvPr>
          <p:cNvSpPr/>
          <p:nvPr/>
        </p:nvSpPr>
        <p:spPr>
          <a:xfrm>
            <a:off x="1524000" y="6477318"/>
            <a:ext cx="9144000" cy="380682"/>
          </a:xfrm>
          <a:prstGeom prst="rect">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20BA254F-DBE0-4E31-A4D4-1593ACFF6C90}"/>
              </a:ext>
            </a:extLst>
          </p:cNvPr>
          <p:cNvSpPr txBox="1"/>
          <p:nvPr/>
        </p:nvSpPr>
        <p:spPr>
          <a:xfrm>
            <a:off x="3695701" y="188640"/>
            <a:ext cx="4371974" cy="506292"/>
          </a:xfrm>
          <a:prstGeom prst="rect">
            <a:avLst/>
          </a:prstGeom>
          <a:noFill/>
        </p:spPr>
        <p:txBody>
          <a:bodyPr wrap="square">
            <a:spAutoFit/>
          </a:bodyPr>
          <a:lstStyle/>
          <a:p>
            <a:pPr>
              <a:lnSpc>
                <a:spcPct val="150000"/>
              </a:lnSpc>
            </a:pPr>
            <a:r>
              <a:rPr lang="it-IT" sz="2000" b="1" dirty="0" smtClean="0">
                <a:latin typeface="Calibri" panose="020F0502020204030204" pitchFamily="34" charset="0"/>
                <a:ea typeface="Calibri" panose="020F0502020204030204" pitchFamily="34" charset="0"/>
                <a:cs typeface="Times New Roman" panose="02020603050405020304" pitchFamily="18" charset="0"/>
              </a:rPr>
              <a:t>CONCESSIONI MSS – SCALATURE</a:t>
            </a:r>
            <a:endParaRPr lang="it-IT" sz="2000" b="1"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Grafico 8"/>
          <p:cNvGraphicFramePr>
            <a:graphicFrameLocks/>
          </p:cNvGraphicFramePr>
          <p:nvPr>
            <p:extLst>
              <p:ext uri="{D42A27DB-BD31-4B8C-83A1-F6EECF244321}">
                <p14:modId xmlns:p14="http://schemas.microsoft.com/office/powerpoint/2010/main" val="213833294"/>
              </p:ext>
            </p:extLst>
          </p:nvPr>
        </p:nvGraphicFramePr>
        <p:xfrm>
          <a:off x="1524000" y="3364216"/>
          <a:ext cx="4572000" cy="3057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ella 5"/>
          <p:cNvGraphicFramePr>
            <a:graphicFrameLocks noGrp="1"/>
          </p:cNvGraphicFramePr>
          <p:nvPr>
            <p:extLst>
              <p:ext uri="{D42A27DB-BD31-4B8C-83A1-F6EECF244321}">
                <p14:modId xmlns:p14="http://schemas.microsoft.com/office/powerpoint/2010/main" val="1371168911"/>
              </p:ext>
            </p:extLst>
          </p:nvPr>
        </p:nvGraphicFramePr>
        <p:xfrm>
          <a:off x="1524000" y="806799"/>
          <a:ext cx="3879850" cy="1939258"/>
        </p:xfrm>
        <a:graphic>
          <a:graphicData uri="http://schemas.openxmlformats.org/drawingml/2006/table">
            <a:tbl>
              <a:tblPr>
                <a:tableStyleId>{638B1855-1B75-4FBE-930C-398BA8C253C6}</a:tableStyleId>
              </a:tblPr>
              <a:tblGrid>
                <a:gridCol w="427139">
                  <a:extLst>
                    <a:ext uri="{9D8B030D-6E8A-4147-A177-3AD203B41FA5}">
                      <a16:colId xmlns:a16="http://schemas.microsoft.com/office/drawing/2014/main" val="289074350"/>
                    </a:ext>
                  </a:extLst>
                </a:gridCol>
                <a:gridCol w="747494">
                  <a:extLst>
                    <a:ext uri="{9D8B030D-6E8A-4147-A177-3AD203B41FA5}">
                      <a16:colId xmlns:a16="http://schemas.microsoft.com/office/drawing/2014/main" val="22469109"/>
                    </a:ext>
                  </a:extLst>
                </a:gridCol>
                <a:gridCol w="901739">
                  <a:extLst>
                    <a:ext uri="{9D8B030D-6E8A-4147-A177-3AD203B41FA5}">
                      <a16:colId xmlns:a16="http://schemas.microsoft.com/office/drawing/2014/main" val="4018047258"/>
                    </a:ext>
                  </a:extLst>
                </a:gridCol>
                <a:gridCol w="996659">
                  <a:extLst>
                    <a:ext uri="{9D8B030D-6E8A-4147-A177-3AD203B41FA5}">
                      <a16:colId xmlns:a16="http://schemas.microsoft.com/office/drawing/2014/main" val="2380597942"/>
                    </a:ext>
                  </a:extLst>
                </a:gridCol>
                <a:gridCol w="806819">
                  <a:extLst>
                    <a:ext uri="{9D8B030D-6E8A-4147-A177-3AD203B41FA5}">
                      <a16:colId xmlns:a16="http://schemas.microsoft.com/office/drawing/2014/main" val="2160550488"/>
                    </a:ext>
                  </a:extLst>
                </a:gridCol>
              </a:tblGrid>
              <a:tr h="646418">
                <a:tc>
                  <a:txBody>
                    <a:bodyPr/>
                    <a:lstStyle/>
                    <a:p>
                      <a:pPr algn="ctr" fontAlgn="b"/>
                      <a:r>
                        <a:rPr lang="it-IT" sz="1100" u="none" strike="noStrike">
                          <a:effectLst/>
                        </a:rPr>
                        <a:t>Anno</a:t>
                      </a:r>
                      <a:endParaRPr lang="it-IT" sz="1100" b="0" i="0" u="none" strike="noStrike">
                        <a:solidFill>
                          <a:srgbClr val="000000"/>
                        </a:solidFill>
                        <a:effectLst/>
                        <a:latin typeface="Calibri" panose="020F0502020204030204" pitchFamily="34" charset="0"/>
                      </a:endParaRPr>
                    </a:p>
                  </a:txBody>
                  <a:tcPr marL="9525" marR="9525" marT="9525" marB="0" anchor="b">
                    <a:lnL w="6350" cap="flat" cmpd="sng" algn="ctr">
                      <a:noFill/>
                      <a:prstDash val="solid"/>
                      <a:miter lim="800000"/>
                    </a:lnL>
                    <a:lnR>
                      <a:noFill/>
                    </a:lnR>
                    <a:lnT w="6350" cap="flat" cmpd="sng" algn="ctr">
                      <a:noFill/>
                      <a:prstDash val="solid"/>
                      <a:miter lim="800000"/>
                    </a:lnT>
                    <a:lnB>
                      <a:noFill/>
                    </a:lnB>
                    <a:lnTlToBr w="12700" cmpd="sng">
                      <a:noFill/>
                      <a:prstDash val="solid"/>
                    </a:lnTlToBr>
                    <a:lnBlToTr w="12700" cmpd="sng">
                      <a:noFill/>
                      <a:prstDash val="solid"/>
                    </a:lnBlToTr>
                  </a:tcPr>
                </a:tc>
                <a:tc>
                  <a:txBody>
                    <a:bodyPr/>
                    <a:lstStyle/>
                    <a:p>
                      <a:pPr algn="ctr" fontAlgn="b"/>
                      <a:r>
                        <a:rPr lang="it-IT" sz="1100" u="none" strike="noStrike" dirty="0" smtClean="0">
                          <a:effectLst/>
                        </a:rPr>
                        <a:t>Mercati</a:t>
                      </a:r>
                      <a:r>
                        <a:rPr lang="it-IT" sz="1100" u="none" strike="noStrike" baseline="0" dirty="0" smtClean="0">
                          <a:effectLst/>
                        </a:rPr>
                        <a:t> Interessati</a:t>
                      </a:r>
                      <a:endParaRPr lang="it-IT" sz="11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noFill/>
                      <a:prstDash val="solid"/>
                      <a:miter lim="800000"/>
                    </a:lnT>
                    <a:lnB>
                      <a:noFill/>
                    </a:lnB>
                    <a:lnTlToBr w="12700" cmpd="sng">
                      <a:noFill/>
                      <a:prstDash val="solid"/>
                    </a:lnTlToBr>
                    <a:lnBlToTr w="12700" cmpd="sng">
                      <a:noFill/>
                      <a:prstDash val="solid"/>
                    </a:lnBlToTr>
                  </a:tcPr>
                </a:tc>
                <a:tc>
                  <a:txBody>
                    <a:bodyPr/>
                    <a:lstStyle/>
                    <a:p>
                      <a:pPr algn="ctr" fontAlgn="b"/>
                      <a:r>
                        <a:rPr lang="it-IT" sz="1100" u="none" strike="noStrike" dirty="0" smtClean="0">
                          <a:effectLst/>
                        </a:rPr>
                        <a:t>Posteggi</a:t>
                      </a:r>
                      <a:r>
                        <a:rPr lang="it-IT" sz="1100" u="none" strike="noStrike" baseline="0" dirty="0" smtClean="0">
                          <a:effectLst/>
                        </a:rPr>
                        <a:t> </a:t>
                      </a:r>
                      <a:r>
                        <a:rPr lang="it-IT" sz="1100" u="none" strike="noStrike" dirty="0" smtClean="0">
                          <a:effectLst/>
                        </a:rPr>
                        <a:t>Alimentari Eliminati</a:t>
                      </a:r>
                      <a:endParaRPr lang="it-IT" sz="11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noFill/>
                      <a:prstDash val="solid"/>
                      <a:miter lim="800000"/>
                    </a:lnT>
                    <a:lnB>
                      <a:noFill/>
                    </a:lnB>
                    <a:lnTlToBr w="12700" cmpd="sng">
                      <a:noFill/>
                      <a:prstDash val="solid"/>
                    </a:lnTlToBr>
                    <a:lnBlToTr w="12700" cmpd="sng">
                      <a:noFill/>
                      <a:prstDash val="solid"/>
                    </a:lnBlToTr>
                  </a:tcPr>
                </a:tc>
                <a:tc>
                  <a:txBody>
                    <a:bodyPr/>
                    <a:lstStyle/>
                    <a:p>
                      <a:pPr algn="ctr" fontAlgn="b"/>
                      <a:r>
                        <a:rPr lang="it-IT" sz="1100" u="none" strike="noStrike" dirty="0" smtClean="0">
                          <a:effectLst/>
                        </a:rPr>
                        <a:t>Posteggi Non Alimentari Eliminati</a:t>
                      </a:r>
                      <a:endParaRPr lang="it-IT" sz="11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noFill/>
                      <a:prstDash val="solid"/>
                      <a:miter lim="800000"/>
                    </a:lnT>
                    <a:lnB>
                      <a:noFill/>
                    </a:lnB>
                    <a:lnTlToBr w="12700" cmpd="sng">
                      <a:noFill/>
                      <a:prstDash val="solid"/>
                    </a:lnTlToBr>
                    <a:lnBlToTr w="12700" cmpd="sng">
                      <a:noFill/>
                      <a:prstDash val="solid"/>
                    </a:lnBlToTr>
                  </a:tcPr>
                </a:tc>
                <a:tc>
                  <a:txBody>
                    <a:bodyPr/>
                    <a:lstStyle/>
                    <a:p>
                      <a:pPr algn="ctr" fontAlgn="b"/>
                      <a:r>
                        <a:rPr lang="it-IT" sz="1100" u="none" strike="noStrike" dirty="0" smtClean="0">
                          <a:effectLst/>
                        </a:rPr>
                        <a:t>Posteggi Eliminati</a:t>
                      </a:r>
                      <a:r>
                        <a:rPr lang="it-IT" sz="1100" u="none" strike="noStrike" baseline="0" dirty="0" smtClean="0">
                          <a:effectLst/>
                        </a:rPr>
                        <a:t> </a:t>
                      </a:r>
                      <a:r>
                        <a:rPr lang="it-IT" sz="1100" u="none" strike="noStrike" dirty="0" smtClean="0">
                          <a:effectLst/>
                        </a:rPr>
                        <a:t>Totali</a:t>
                      </a:r>
                      <a:endParaRPr lang="it-IT" sz="11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noFill/>
                      <a:prstDash val="solid"/>
                      <a:miter lim="800000"/>
                    </a:lnR>
                    <a:lnT w="6350" cap="flat" cmpd="sng" algn="ctr">
                      <a:noFill/>
                      <a:prstDash val="solid"/>
                      <a:miter lim="800000"/>
                    </a:lnT>
                    <a:lnB>
                      <a:noFill/>
                    </a:lnB>
                    <a:lnTlToBr w="12700" cmpd="sng">
                      <a:noFill/>
                      <a:prstDash val="solid"/>
                    </a:lnTlToBr>
                    <a:lnBlToTr w="12700" cmpd="sng">
                      <a:noFill/>
                      <a:prstDash val="solid"/>
                    </a:lnBlToTr>
                  </a:tcPr>
                </a:tc>
                <a:extLst>
                  <a:ext uri="{0D108BD9-81ED-4DB2-BD59-A6C34878D82A}">
                    <a16:rowId xmlns:a16="http://schemas.microsoft.com/office/drawing/2014/main" val="1059447599"/>
                  </a:ext>
                </a:extLst>
              </a:tr>
              <a:tr h="323210">
                <a:tc>
                  <a:txBody>
                    <a:bodyPr/>
                    <a:lstStyle/>
                    <a:p>
                      <a:pPr algn="ctr" fontAlgn="b"/>
                      <a:r>
                        <a:rPr lang="it-IT" sz="1100" u="none" strike="noStrike">
                          <a:effectLst/>
                        </a:rPr>
                        <a:t>2020</a:t>
                      </a:r>
                      <a:endParaRPr lang="it-IT" sz="1100" b="0" i="0" u="none" strike="noStrike">
                        <a:solidFill>
                          <a:srgbClr val="000000"/>
                        </a:solidFill>
                        <a:effectLst/>
                        <a:latin typeface="Calibri" panose="020F0502020204030204" pitchFamily="34" charset="0"/>
                      </a:endParaRPr>
                    </a:p>
                  </a:txBody>
                  <a:tcPr marL="9525" marR="9525" marT="9525" marB="0" anchor="b">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algn="ctr" fontAlgn="b"/>
                      <a:r>
                        <a:rPr lang="it-IT" sz="1100" u="none" strike="noStrike">
                          <a:effectLst/>
                        </a:rPr>
                        <a:t>7</a:t>
                      </a:r>
                      <a:endParaRPr lang="it-IT"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it-IT" sz="1100" u="none" strike="noStrike">
                          <a:effectLst/>
                        </a:rPr>
                        <a:t>35</a:t>
                      </a:r>
                      <a:endParaRPr lang="it-IT"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it-IT" sz="1100" u="none" strike="noStrike" dirty="0">
                          <a:effectLst/>
                        </a:rPr>
                        <a:t>22</a:t>
                      </a:r>
                      <a:endParaRPr lang="it-IT"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it-IT" sz="1100" u="none" strike="noStrike">
                          <a:effectLst/>
                        </a:rPr>
                        <a:t>57</a:t>
                      </a:r>
                      <a:endParaRPr lang="it-IT" sz="1100" b="0" i="0" u="none" strike="noStrike">
                        <a:solidFill>
                          <a:srgbClr val="000000"/>
                        </a:solidFill>
                        <a:effectLst/>
                        <a:latin typeface="Calibri" panose="020F0502020204030204" pitchFamily="34" charset="0"/>
                      </a:endParaRPr>
                    </a:p>
                  </a:txBody>
                  <a:tcPr marL="9525" marR="9525" marT="9525" marB="0" anchor="b">
                    <a:lnL>
                      <a:noFill/>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17330851"/>
                  </a:ext>
                </a:extLst>
              </a:tr>
              <a:tr h="323210">
                <a:tc>
                  <a:txBody>
                    <a:bodyPr/>
                    <a:lstStyle/>
                    <a:p>
                      <a:pPr algn="ctr" fontAlgn="b"/>
                      <a:r>
                        <a:rPr lang="it-IT" sz="1100" u="none" strike="noStrike">
                          <a:effectLst/>
                        </a:rPr>
                        <a:t>2021</a:t>
                      </a:r>
                      <a:endParaRPr lang="it-IT" sz="1100" b="0" i="0" u="none" strike="noStrike">
                        <a:solidFill>
                          <a:srgbClr val="000000"/>
                        </a:solidFill>
                        <a:effectLst/>
                        <a:latin typeface="Calibri" panose="020F0502020204030204" pitchFamily="34" charset="0"/>
                      </a:endParaRPr>
                    </a:p>
                  </a:txBody>
                  <a:tcPr marL="9525" marR="9525" marT="9525" marB="0" anchor="b">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algn="ctr" fontAlgn="b"/>
                      <a:r>
                        <a:rPr lang="it-IT" sz="1100" u="none" strike="noStrike">
                          <a:effectLst/>
                        </a:rPr>
                        <a:t>8</a:t>
                      </a:r>
                      <a:endParaRPr lang="it-IT"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it-IT" sz="1100" u="none" strike="noStrike">
                          <a:effectLst/>
                        </a:rPr>
                        <a:t>27</a:t>
                      </a:r>
                      <a:endParaRPr lang="it-IT"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it-IT" sz="1100" u="none" strike="noStrike" dirty="0">
                          <a:effectLst/>
                        </a:rPr>
                        <a:t>16</a:t>
                      </a:r>
                      <a:endParaRPr lang="it-IT"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it-IT" sz="1100" u="none" strike="noStrike">
                          <a:effectLst/>
                        </a:rPr>
                        <a:t>43</a:t>
                      </a:r>
                      <a:endParaRPr lang="it-IT" sz="1100" b="0" i="0" u="none" strike="noStrike">
                        <a:solidFill>
                          <a:srgbClr val="000000"/>
                        </a:solidFill>
                        <a:effectLst/>
                        <a:latin typeface="Calibri" panose="020F0502020204030204" pitchFamily="34" charset="0"/>
                      </a:endParaRPr>
                    </a:p>
                  </a:txBody>
                  <a:tcPr marL="9525" marR="9525" marT="9525" marB="0" anchor="b">
                    <a:lnL>
                      <a:noFill/>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674923899"/>
                  </a:ext>
                </a:extLst>
              </a:tr>
              <a:tr h="323210">
                <a:tc>
                  <a:txBody>
                    <a:bodyPr/>
                    <a:lstStyle/>
                    <a:p>
                      <a:pPr algn="ctr" fontAlgn="b"/>
                      <a:r>
                        <a:rPr lang="it-IT" sz="1100" u="none" strike="noStrike">
                          <a:effectLst/>
                        </a:rPr>
                        <a:t>2022</a:t>
                      </a:r>
                      <a:endParaRPr lang="it-IT" sz="1100" b="0" i="0" u="none" strike="noStrike">
                        <a:solidFill>
                          <a:srgbClr val="000000"/>
                        </a:solidFill>
                        <a:effectLst/>
                        <a:latin typeface="Calibri" panose="020F0502020204030204" pitchFamily="34" charset="0"/>
                      </a:endParaRPr>
                    </a:p>
                  </a:txBody>
                  <a:tcPr marL="9525" marR="9525" marT="9525" marB="0" anchor="b">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algn="ctr" fontAlgn="b"/>
                      <a:r>
                        <a:rPr lang="it-IT" sz="1100" u="none" strike="noStrike">
                          <a:effectLst/>
                        </a:rPr>
                        <a:t>10</a:t>
                      </a:r>
                      <a:endParaRPr lang="it-IT"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it-IT" sz="1100" u="none" strike="noStrike">
                          <a:effectLst/>
                        </a:rPr>
                        <a:t>58</a:t>
                      </a:r>
                      <a:endParaRPr lang="it-IT"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it-IT" sz="1100" u="none" strike="noStrike" dirty="0">
                          <a:effectLst/>
                        </a:rPr>
                        <a:t>71</a:t>
                      </a:r>
                      <a:endParaRPr lang="it-IT"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it-IT" sz="1100" u="none" strike="noStrike">
                          <a:effectLst/>
                        </a:rPr>
                        <a:t>129</a:t>
                      </a:r>
                      <a:endParaRPr lang="it-IT" sz="1100" b="0" i="0" u="none" strike="noStrike">
                        <a:solidFill>
                          <a:srgbClr val="000000"/>
                        </a:solidFill>
                        <a:effectLst/>
                        <a:latin typeface="Calibri" panose="020F0502020204030204" pitchFamily="34" charset="0"/>
                      </a:endParaRPr>
                    </a:p>
                  </a:txBody>
                  <a:tcPr marL="9525" marR="9525" marT="9525" marB="0" anchor="b">
                    <a:lnL>
                      <a:noFill/>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73364284"/>
                  </a:ext>
                </a:extLst>
              </a:tr>
              <a:tr h="323210">
                <a:tc>
                  <a:txBody>
                    <a:bodyPr/>
                    <a:lstStyle/>
                    <a:p>
                      <a:pPr algn="ctr" fontAlgn="b"/>
                      <a:r>
                        <a:rPr lang="it-IT" sz="1100" u="none" strike="noStrike">
                          <a:effectLst/>
                        </a:rPr>
                        <a:t>2023</a:t>
                      </a:r>
                      <a:endParaRPr lang="it-IT" sz="1100" b="0" i="0" u="none" strike="noStrike">
                        <a:solidFill>
                          <a:srgbClr val="000000"/>
                        </a:solidFill>
                        <a:effectLst/>
                        <a:latin typeface="Calibri" panose="020F0502020204030204" pitchFamily="34" charset="0"/>
                      </a:endParaRPr>
                    </a:p>
                  </a:txBody>
                  <a:tcPr marL="9525" marR="9525" marT="9525" marB="0" anchor="b">
                    <a:lnL w="6350" cap="flat" cmpd="sng" algn="ctr">
                      <a:noFill/>
                      <a:prstDash val="solid"/>
                      <a:miter lim="800000"/>
                    </a:lnL>
                    <a:lnR>
                      <a:noFill/>
                    </a:lnR>
                    <a:lnT>
                      <a:noFill/>
                    </a:lnT>
                    <a:lnB w="6350" cap="flat" cmpd="sng" algn="ctr">
                      <a:noFill/>
                      <a:prstDash val="solid"/>
                      <a:miter lim="800000"/>
                    </a:lnB>
                    <a:lnTlToBr w="12700" cmpd="sng">
                      <a:noFill/>
                      <a:prstDash val="solid"/>
                    </a:lnTlToBr>
                    <a:lnBlToTr w="12700" cmpd="sng">
                      <a:noFill/>
                      <a:prstDash val="solid"/>
                    </a:lnBlToTr>
                  </a:tcPr>
                </a:tc>
                <a:tc>
                  <a:txBody>
                    <a:bodyPr/>
                    <a:lstStyle/>
                    <a:p>
                      <a:pPr algn="ctr" fontAlgn="b"/>
                      <a:r>
                        <a:rPr lang="it-IT" sz="1100" u="none" strike="noStrike">
                          <a:effectLst/>
                        </a:rPr>
                        <a:t>10</a:t>
                      </a:r>
                      <a:endParaRPr lang="it-IT"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noFill/>
                      <a:prstDash val="solid"/>
                      <a:miter lim="800000"/>
                    </a:lnB>
                    <a:lnTlToBr w="12700" cmpd="sng">
                      <a:noFill/>
                      <a:prstDash val="solid"/>
                    </a:lnTlToBr>
                    <a:lnBlToTr w="12700" cmpd="sng">
                      <a:noFill/>
                      <a:prstDash val="solid"/>
                    </a:lnBlToTr>
                  </a:tcPr>
                </a:tc>
                <a:tc>
                  <a:txBody>
                    <a:bodyPr/>
                    <a:lstStyle/>
                    <a:p>
                      <a:pPr algn="ctr" fontAlgn="b"/>
                      <a:r>
                        <a:rPr lang="it-IT" sz="1100" u="none" strike="noStrike">
                          <a:effectLst/>
                        </a:rPr>
                        <a:t>65</a:t>
                      </a:r>
                      <a:endParaRPr lang="it-IT"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noFill/>
                      <a:prstDash val="solid"/>
                      <a:miter lim="800000"/>
                    </a:lnB>
                    <a:lnTlToBr w="12700" cmpd="sng">
                      <a:noFill/>
                      <a:prstDash val="solid"/>
                    </a:lnTlToBr>
                    <a:lnBlToTr w="12700" cmpd="sng">
                      <a:noFill/>
                      <a:prstDash val="solid"/>
                    </a:lnBlToTr>
                  </a:tcPr>
                </a:tc>
                <a:tc>
                  <a:txBody>
                    <a:bodyPr/>
                    <a:lstStyle/>
                    <a:p>
                      <a:pPr algn="ctr" fontAlgn="b"/>
                      <a:r>
                        <a:rPr lang="it-IT" sz="1100" u="none" strike="noStrike">
                          <a:effectLst/>
                        </a:rPr>
                        <a:t>50</a:t>
                      </a:r>
                      <a:endParaRPr lang="it-IT"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noFill/>
                      <a:prstDash val="solid"/>
                      <a:miter lim="800000"/>
                    </a:lnB>
                    <a:lnTlToBr w="12700" cmpd="sng">
                      <a:noFill/>
                      <a:prstDash val="solid"/>
                    </a:lnTlToBr>
                    <a:lnBlToTr w="12700" cmpd="sng">
                      <a:noFill/>
                      <a:prstDash val="solid"/>
                    </a:lnBlToTr>
                  </a:tcPr>
                </a:tc>
                <a:tc>
                  <a:txBody>
                    <a:bodyPr/>
                    <a:lstStyle/>
                    <a:p>
                      <a:pPr algn="ctr" fontAlgn="b"/>
                      <a:r>
                        <a:rPr lang="it-IT" sz="1100" u="none" strike="noStrike" dirty="0">
                          <a:effectLst/>
                        </a:rPr>
                        <a:t>115</a:t>
                      </a:r>
                      <a:endParaRPr lang="it-IT" sz="11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noFill/>
                      <a:prstDash val="solid"/>
                      <a:miter lim="800000"/>
                    </a:lnR>
                    <a:lnT>
                      <a:noFill/>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598533569"/>
                  </a:ext>
                </a:extLst>
              </a:tr>
            </a:tbl>
          </a:graphicData>
        </a:graphic>
      </p:graphicFrame>
      <p:sp>
        <p:nvSpPr>
          <p:cNvPr id="12" name="CasellaDiTesto 11">
            <a:extLst>
              <a:ext uri="{FF2B5EF4-FFF2-40B4-BE49-F238E27FC236}">
                <a16:creationId xmlns:a16="http://schemas.microsoft.com/office/drawing/2014/main" id="{63543C80-48D3-4946-A952-BFE1F6B81342}"/>
              </a:ext>
            </a:extLst>
          </p:cNvPr>
          <p:cNvSpPr txBox="1"/>
          <p:nvPr/>
        </p:nvSpPr>
        <p:spPr>
          <a:xfrm>
            <a:off x="5977573" y="749256"/>
            <a:ext cx="4970775" cy="2585323"/>
          </a:xfrm>
          <a:prstGeom prst="rect">
            <a:avLst/>
          </a:prstGeom>
          <a:noFill/>
        </p:spPr>
        <p:txBody>
          <a:bodyPr wrap="square" rtlCol="0">
            <a:spAutoFit/>
          </a:bodyPr>
          <a:lstStyle/>
          <a:p>
            <a:pPr marL="285750" indent="-285750">
              <a:buFont typeface="Arial" panose="020B0604020202020204" pitchFamily="34" charset="0"/>
              <a:buChar char="•"/>
            </a:pPr>
            <a:r>
              <a:rPr lang="it-IT" dirty="0" smtClean="0"/>
              <a:t>Le </a:t>
            </a:r>
            <a:r>
              <a:rPr lang="it-IT" dirty="0" err="1" smtClean="0"/>
              <a:t>scalature</a:t>
            </a:r>
            <a:r>
              <a:rPr lang="it-IT" dirty="0" smtClean="0"/>
              <a:t> sono le riorganizzazione dei mercati dovute all’eliminazione dei posteggi in esubero </a:t>
            </a:r>
          </a:p>
          <a:p>
            <a:pPr marL="285750" indent="-285750">
              <a:buFont typeface="Arial" panose="020B0604020202020204" pitchFamily="34" charset="0"/>
              <a:buChar char="•"/>
            </a:pPr>
            <a:r>
              <a:rPr lang="it-IT" dirty="0" smtClean="0"/>
              <a:t>Le riorganizzazioni dei mercati interessano in egual misura i </a:t>
            </a:r>
            <a:r>
              <a:rPr lang="it-IT" dirty="0"/>
              <a:t>mercati centrali </a:t>
            </a:r>
            <a:r>
              <a:rPr lang="it-IT" dirty="0" smtClean="0"/>
              <a:t>(Papiniano</a:t>
            </a:r>
            <a:r>
              <a:rPr lang="it-IT" dirty="0"/>
              <a:t>, Garigliano, B. Marcello, </a:t>
            </a:r>
            <a:r>
              <a:rPr lang="it-IT" dirty="0" err="1"/>
              <a:t>Fauchè</a:t>
            </a:r>
            <a:r>
              <a:rPr lang="it-IT" dirty="0"/>
              <a:t>, Osoppo) che </a:t>
            </a:r>
            <a:r>
              <a:rPr lang="it-IT" dirty="0" smtClean="0"/>
              <a:t>quelli </a:t>
            </a:r>
            <a:r>
              <a:rPr lang="it-IT" dirty="0" smtClean="0"/>
              <a:t>periferici</a:t>
            </a:r>
          </a:p>
          <a:p>
            <a:pPr marL="285750" indent="-285750">
              <a:buFont typeface="Arial" panose="020B0604020202020204" pitchFamily="34" charset="0"/>
              <a:buChar char="•"/>
            </a:pPr>
            <a:r>
              <a:rPr lang="it-IT" dirty="0" smtClean="0"/>
              <a:t>Uno degli obiettivi delle </a:t>
            </a:r>
            <a:r>
              <a:rPr lang="it-IT" dirty="0" err="1" smtClean="0"/>
              <a:t>scalature</a:t>
            </a:r>
            <a:r>
              <a:rPr lang="it-IT" dirty="0" smtClean="0"/>
              <a:t> è quello di ottimizzare gli spazi a disposizione dei titolari di concessione per attrezzature e mezzi</a:t>
            </a:r>
            <a:endParaRPr lang="it-IT" dirty="0"/>
          </a:p>
        </p:txBody>
      </p:sp>
      <p:graphicFrame>
        <p:nvGraphicFramePr>
          <p:cNvPr id="13" name="Grafico 12"/>
          <p:cNvGraphicFramePr>
            <a:graphicFrameLocks/>
          </p:cNvGraphicFramePr>
          <p:nvPr>
            <p:extLst>
              <p:ext uri="{D42A27DB-BD31-4B8C-83A1-F6EECF244321}">
                <p14:modId xmlns:p14="http://schemas.microsoft.com/office/powerpoint/2010/main" val="1841544012"/>
              </p:ext>
            </p:extLst>
          </p:nvPr>
        </p:nvGraphicFramePr>
        <p:xfrm>
          <a:off x="6257924" y="3367385"/>
          <a:ext cx="4410075" cy="26460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185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E87EEE5C-9D0C-486E-A148-90EA6C421201}"/>
              </a:ext>
            </a:extLst>
          </p:cNvPr>
          <p:cNvSpPr/>
          <p:nvPr/>
        </p:nvSpPr>
        <p:spPr>
          <a:xfrm>
            <a:off x="1524000" y="0"/>
            <a:ext cx="9144000" cy="188640"/>
          </a:xfrm>
          <a:prstGeom prst="rect">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Rettangolo 4">
            <a:extLst>
              <a:ext uri="{FF2B5EF4-FFF2-40B4-BE49-F238E27FC236}">
                <a16:creationId xmlns:a16="http://schemas.microsoft.com/office/drawing/2014/main" id="{5F0B49E7-DDA2-41AC-A190-B68E674060E0}"/>
              </a:ext>
            </a:extLst>
          </p:cNvPr>
          <p:cNvSpPr/>
          <p:nvPr/>
        </p:nvSpPr>
        <p:spPr>
          <a:xfrm>
            <a:off x="1524000" y="6477318"/>
            <a:ext cx="9144000" cy="380682"/>
          </a:xfrm>
          <a:prstGeom prst="rect">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20BA254F-DBE0-4E31-A4D4-1593ACFF6C90}"/>
              </a:ext>
            </a:extLst>
          </p:cNvPr>
          <p:cNvSpPr txBox="1"/>
          <p:nvPr/>
        </p:nvSpPr>
        <p:spPr>
          <a:xfrm>
            <a:off x="5248275" y="198850"/>
            <a:ext cx="2262867" cy="553998"/>
          </a:xfrm>
          <a:prstGeom prst="rect">
            <a:avLst/>
          </a:prstGeom>
          <a:noFill/>
        </p:spPr>
        <p:txBody>
          <a:bodyPr wrap="square">
            <a:spAutoFit/>
          </a:bodyPr>
          <a:lstStyle/>
          <a:p>
            <a:pPr>
              <a:lnSpc>
                <a:spcPct val="150000"/>
              </a:lnSpc>
            </a:pPr>
            <a:r>
              <a:rPr lang="it-IT" sz="2000" b="1" dirty="0" smtClean="0">
                <a:latin typeface="Calibri" panose="020F0502020204030204" pitchFamily="34" charset="0"/>
                <a:ea typeface="Calibri" panose="020F0502020204030204" pitchFamily="34" charset="0"/>
                <a:cs typeface="Times New Roman" panose="02020603050405020304" pitchFamily="18" charset="0"/>
              </a:rPr>
              <a:t>MSS – </a:t>
            </a:r>
            <a:r>
              <a:rPr lang="it-IT" sz="2000" b="1" dirty="0" smtClean="0">
                <a:latin typeface="Calibri" panose="020F0502020204030204" pitchFamily="34" charset="0"/>
                <a:ea typeface="Calibri" panose="020F0502020204030204" pitchFamily="34" charset="0"/>
                <a:cs typeface="Times New Roman" panose="02020603050405020304" pitchFamily="18" charset="0"/>
              </a:rPr>
              <a:t>SPUNTISTI</a:t>
            </a:r>
            <a:endParaRPr lang="it-IT"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CasellaDiTesto 11">
            <a:extLst>
              <a:ext uri="{FF2B5EF4-FFF2-40B4-BE49-F238E27FC236}">
                <a16:creationId xmlns:a16="http://schemas.microsoft.com/office/drawing/2014/main" id="{63543C80-48D3-4946-A952-BFE1F6B81342}"/>
              </a:ext>
            </a:extLst>
          </p:cNvPr>
          <p:cNvSpPr txBox="1"/>
          <p:nvPr/>
        </p:nvSpPr>
        <p:spPr>
          <a:xfrm>
            <a:off x="5949776" y="916225"/>
            <a:ext cx="5128577" cy="3139321"/>
          </a:xfrm>
          <a:prstGeom prst="rect">
            <a:avLst/>
          </a:prstGeom>
          <a:noFill/>
        </p:spPr>
        <p:txBody>
          <a:bodyPr wrap="square" rtlCol="0">
            <a:spAutoFit/>
          </a:bodyPr>
          <a:lstStyle/>
          <a:p>
            <a:pPr marL="285750" indent="-285750">
              <a:buFont typeface="Arial" panose="020B0604020202020204" pitchFamily="34" charset="0"/>
              <a:buChar char="•"/>
            </a:pPr>
            <a:r>
              <a:rPr lang="it-IT" dirty="0" smtClean="0"/>
              <a:t>Gli </a:t>
            </a:r>
            <a:r>
              <a:rPr lang="it-IT" dirty="0" err="1" smtClean="0"/>
              <a:t>spuntisti</a:t>
            </a:r>
            <a:r>
              <a:rPr lang="it-IT" dirty="0" smtClean="0"/>
              <a:t> sono coloro che </a:t>
            </a:r>
            <a:r>
              <a:rPr lang="it-IT" dirty="0" smtClean="0"/>
              <a:t>occupano </a:t>
            </a:r>
            <a:r>
              <a:rPr lang="it-IT" dirty="0" smtClean="0"/>
              <a:t>giornalmente i posteggi liberi nei 94 mercati scoperti settimanali</a:t>
            </a:r>
          </a:p>
          <a:p>
            <a:pPr marL="285750" indent="-285750">
              <a:buFont typeface="Arial" panose="020B0604020202020204" pitchFamily="34" charset="0"/>
              <a:buChar char="•"/>
            </a:pPr>
            <a:r>
              <a:rPr lang="it-IT" dirty="0"/>
              <a:t>N</a:t>
            </a:r>
            <a:r>
              <a:rPr lang="it-IT" dirty="0" smtClean="0"/>
              <a:t>ei </a:t>
            </a:r>
            <a:r>
              <a:rPr lang="it-IT" dirty="0"/>
              <a:t>mercati con un numero elevato di posteggi </a:t>
            </a:r>
            <a:r>
              <a:rPr lang="it-IT" dirty="0" smtClean="0"/>
              <a:t>partecipano </a:t>
            </a:r>
            <a:r>
              <a:rPr lang="it-IT" dirty="0"/>
              <a:t>più </a:t>
            </a:r>
            <a:r>
              <a:rPr lang="it-IT" dirty="0" err="1" smtClean="0"/>
              <a:t>spuntisti</a:t>
            </a:r>
            <a:endParaRPr lang="it-IT" dirty="0" smtClean="0"/>
          </a:p>
          <a:p>
            <a:pPr marL="285750" indent="-285750">
              <a:buFont typeface="Arial" panose="020B0604020202020204" pitchFamily="34" charset="0"/>
              <a:buChar char="•"/>
            </a:pPr>
            <a:r>
              <a:rPr lang="it-IT" dirty="0" smtClean="0"/>
              <a:t>Alcuni mercati </a:t>
            </a:r>
            <a:r>
              <a:rPr lang="it-IT" dirty="0"/>
              <a:t>di piccole dimensioni </a:t>
            </a:r>
            <a:r>
              <a:rPr lang="it-IT" dirty="0" smtClean="0"/>
              <a:t>hanno un </a:t>
            </a:r>
            <a:r>
              <a:rPr lang="it-IT" dirty="0"/>
              <a:t>buon numero di </a:t>
            </a:r>
            <a:r>
              <a:rPr lang="it-IT" dirty="0" err="1" smtClean="0"/>
              <a:t>spuntisti</a:t>
            </a:r>
            <a:r>
              <a:rPr lang="it-IT" dirty="0" smtClean="0"/>
              <a:t>, </a:t>
            </a:r>
            <a:r>
              <a:rPr lang="it-IT" dirty="0" smtClean="0"/>
              <a:t>indice che </a:t>
            </a:r>
            <a:r>
              <a:rPr lang="it-IT" dirty="0"/>
              <a:t>il mercato è molto valido commercialmente e ambito (es. San Marco e Oglio</a:t>
            </a:r>
            <a:r>
              <a:rPr lang="it-IT" dirty="0" smtClean="0"/>
              <a:t>)</a:t>
            </a:r>
          </a:p>
          <a:p>
            <a:pPr marL="285750" indent="-285750">
              <a:buFont typeface="Arial" panose="020B0604020202020204" pitchFamily="34" charset="0"/>
              <a:buChar char="•"/>
            </a:pPr>
            <a:r>
              <a:rPr lang="it-IT" dirty="0" smtClean="0"/>
              <a:t>Gli </a:t>
            </a:r>
            <a:r>
              <a:rPr lang="it-IT" dirty="0" err="1" smtClean="0"/>
              <a:t>spuntisti</a:t>
            </a:r>
            <a:r>
              <a:rPr lang="it-IT" dirty="0" smtClean="0"/>
              <a:t> corrispondono il canone giornalmente in caso di effettiva assegnazione</a:t>
            </a:r>
            <a:endParaRPr lang="it-IT" dirty="0" smtClean="0"/>
          </a:p>
        </p:txBody>
      </p:sp>
      <p:graphicFrame>
        <p:nvGraphicFramePr>
          <p:cNvPr id="7" name="Tabella 6"/>
          <p:cNvGraphicFramePr>
            <a:graphicFrameLocks noGrp="1"/>
          </p:cNvGraphicFramePr>
          <p:nvPr>
            <p:extLst>
              <p:ext uri="{D42A27DB-BD31-4B8C-83A1-F6EECF244321}">
                <p14:modId xmlns:p14="http://schemas.microsoft.com/office/powerpoint/2010/main" val="1025944046"/>
              </p:ext>
            </p:extLst>
          </p:nvPr>
        </p:nvGraphicFramePr>
        <p:xfrm>
          <a:off x="933060" y="947136"/>
          <a:ext cx="4502421" cy="2617675"/>
        </p:xfrm>
        <a:graphic>
          <a:graphicData uri="http://schemas.openxmlformats.org/drawingml/2006/table">
            <a:tbl>
              <a:tblPr>
                <a:tableStyleId>{327F97BB-C833-4FB7-BDE5-3F7075034690}</a:tableStyleId>
              </a:tblPr>
              <a:tblGrid>
                <a:gridCol w="1152348">
                  <a:extLst>
                    <a:ext uri="{9D8B030D-6E8A-4147-A177-3AD203B41FA5}">
                      <a16:colId xmlns:a16="http://schemas.microsoft.com/office/drawing/2014/main" val="1411162137"/>
                    </a:ext>
                  </a:extLst>
                </a:gridCol>
                <a:gridCol w="1166934">
                  <a:extLst>
                    <a:ext uri="{9D8B030D-6E8A-4147-A177-3AD203B41FA5}">
                      <a16:colId xmlns:a16="http://schemas.microsoft.com/office/drawing/2014/main" val="1061602894"/>
                    </a:ext>
                  </a:extLst>
                </a:gridCol>
                <a:gridCol w="1269041">
                  <a:extLst>
                    <a:ext uri="{9D8B030D-6E8A-4147-A177-3AD203B41FA5}">
                      <a16:colId xmlns:a16="http://schemas.microsoft.com/office/drawing/2014/main" val="937080331"/>
                    </a:ext>
                  </a:extLst>
                </a:gridCol>
                <a:gridCol w="914098">
                  <a:extLst>
                    <a:ext uri="{9D8B030D-6E8A-4147-A177-3AD203B41FA5}">
                      <a16:colId xmlns:a16="http://schemas.microsoft.com/office/drawing/2014/main" val="89573974"/>
                    </a:ext>
                  </a:extLst>
                </a:gridCol>
              </a:tblGrid>
              <a:tr h="785302">
                <a:tc>
                  <a:txBody>
                    <a:bodyPr/>
                    <a:lstStyle/>
                    <a:p>
                      <a:pPr algn="l" fontAlgn="b"/>
                      <a:r>
                        <a:rPr lang="it-IT" sz="1100" u="none" strike="noStrike">
                          <a:effectLst/>
                        </a:rPr>
                        <a:t>GIORNI</a:t>
                      </a:r>
                      <a:endParaRPr lang="it-IT" sz="11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it-IT" sz="1100" u="none" strike="noStrike" dirty="0" err="1">
                          <a:effectLst/>
                        </a:rPr>
                        <a:t>Spuntisti</a:t>
                      </a:r>
                      <a:r>
                        <a:rPr lang="it-IT" sz="1100" u="none" strike="noStrike" dirty="0">
                          <a:effectLst/>
                        </a:rPr>
                        <a:t> alimentari</a:t>
                      </a:r>
                      <a:endParaRPr lang="it-IT" sz="11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it-IT" sz="1100" u="none" strike="noStrike" dirty="0" err="1">
                          <a:effectLst/>
                        </a:rPr>
                        <a:t>Spuntisti</a:t>
                      </a:r>
                      <a:r>
                        <a:rPr lang="it-IT" sz="1100" u="none" strike="noStrike" dirty="0">
                          <a:effectLst/>
                        </a:rPr>
                        <a:t> non alimentari</a:t>
                      </a:r>
                      <a:endParaRPr lang="it-IT" sz="11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it-IT" sz="1100" u="none" strike="noStrike" dirty="0" err="1">
                          <a:effectLst/>
                        </a:rPr>
                        <a:t>Spuntisti</a:t>
                      </a:r>
                      <a:r>
                        <a:rPr lang="it-IT" sz="1100" u="none" strike="noStrike" dirty="0">
                          <a:effectLst/>
                        </a:rPr>
                        <a:t> totali</a:t>
                      </a:r>
                      <a:endParaRPr lang="it-IT"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97750819"/>
                  </a:ext>
                </a:extLst>
              </a:tr>
              <a:tr h="203597">
                <a:tc>
                  <a:txBody>
                    <a:bodyPr/>
                    <a:lstStyle/>
                    <a:p>
                      <a:pPr algn="l" fontAlgn="b"/>
                      <a:r>
                        <a:rPr lang="it-IT" sz="1100" u="none" strike="noStrike">
                          <a:effectLst/>
                        </a:rPr>
                        <a:t>LUNEDI</a:t>
                      </a:r>
                      <a:endParaRPr lang="it-IT" sz="11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it-IT" sz="1100" u="none" strike="noStrike" dirty="0">
                          <a:effectLst/>
                        </a:rPr>
                        <a:t>49</a:t>
                      </a:r>
                      <a:endParaRPr lang="it-IT" sz="11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it-IT" sz="1100" u="none" strike="noStrike">
                          <a:effectLst/>
                        </a:rPr>
                        <a:t>245</a:t>
                      </a:r>
                      <a:endParaRPr lang="it-IT" sz="11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it-IT" sz="1100" u="none" strike="noStrike" dirty="0">
                          <a:effectLst/>
                        </a:rPr>
                        <a:t>294</a:t>
                      </a:r>
                      <a:endParaRPr lang="it-IT"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79030288"/>
                  </a:ext>
                </a:extLst>
              </a:tr>
              <a:tr h="203597">
                <a:tc>
                  <a:txBody>
                    <a:bodyPr/>
                    <a:lstStyle/>
                    <a:p>
                      <a:pPr algn="l" fontAlgn="b"/>
                      <a:r>
                        <a:rPr lang="it-IT" sz="1100" u="none" strike="noStrike">
                          <a:effectLst/>
                        </a:rPr>
                        <a:t>MARTEDI</a:t>
                      </a:r>
                      <a:endParaRPr lang="it-IT" sz="11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it-IT" sz="1100" u="none" strike="noStrike">
                          <a:effectLst/>
                        </a:rPr>
                        <a:t>77</a:t>
                      </a:r>
                      <a:endParaRPr lang="it-IT" sz="11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it-IT" sz="1100" u="none" strike="noStrike">
                          <a:effectLst/>
                        </a:rPr>
                        <a:t>276</a:t>
                      </a:r>
                      <a:endParaRPr lang="it-IT" sz="11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it-IT" sz="1100" u="none" strike="noStrike">
                          <a:effectLst/>
                        </a:rPr>
                        <a:t>353</a:t>
                      </a:r>
                      <a:endParaRPr lang="it-IT" sz="11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26213707"/>
                  </a:ext>
                </a:extLst>
              </a:tr>
              <a:tr h="203597">
                <a:tc>
                  <a:txBody>
                    <a:bodyPr/>
                    <a:lstStyle/>
                    <a:p>
                      <a:pPr algn="l" fontAlgn="b"/>
                      <a:r>
                        <a:rPr lang="it-IT" sz="1100" u="none" strike="noStrike">
                          <a:effectLst/>
                        </a:rPr>
                        <a:t>MERCOLEDI</a:t>
                      </a:r>
                      <a:endParaRPr lang="it-IT" sz="11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it-IT" sz="1100" u="none" strike="noStrike">
                          <a:effectLst/>
                        </a:rPr>
                        <a:t>77</a:t>
                      </a:r>
                      <a:endParaRPr lang="it-IT" sz="11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it-IT" sz="1100" u="none" strike="noStrike">
                          <a:effectLst/>
                        </a:rPr>
                        <a:t>247</a:t>
                      </a:r>
                      <a:endParaRPr lang="it-IT" sz="11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it-IT" sz="1100" u="none" strike="noStrike">
                          <a:effectLst/>
                        </a:rPr>
                        <a:t>324</a:t>
                      </a:r>
                      <a:endParaRPr lang="it-IT" sz="11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54602814"/>
                  </a:ext>
                </a:extLst>
              </a:tr>
              <a:tr h="203597">
                <a:tc>
                  <a:txBody>
                    <a:bodyPr/>
                    <a:lstStyle/>
                    <a:p>
                      <a:pPr algn="l" fontAlgn="b"/>
                      <a:r>
                        <a:rPr lang="it-IT" sz="1100" u="none" strike="noStrike">
                          <a:effectLst/>
                        </a:rPr>
                        <a:t>GIOVEDI</a:t>
                      </a:r>
                      <a:endParaRPr lang="it-IT" sz="11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it-IT" sz="1100" u="none" strike="noStrike">
                          <a:effectLst/>
                        </a:rPr>
                        <a:t>100</a:t>
                      </a:r>
                      <a:endParaRPr lang="it-IT" sz="11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it-IT" sz="1100" u="none" strike="noStrike">
                          <a:effectLst/>
                        </a:rPr>
                        <a:t>319</a:t>
                      </a:r>
                      <a:endParaRPr lang="it-IT" sz="11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it-IT" sz="1100" u="none" strike="noStrike" dirty="0">
                          <a:effectLst/>
                        </a:rPr>
                        <a:t>419</a:t>
                      </a:r>
                      <a:endParaRPr lang="it-IT"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83952423"/>
                  </a:ext>
                </a:extLst>
              </a:tr>
              <a:tr h="203597">
                <a:tc>
                  <a:txBody>
                    <a:bodyPr/>
                    <a:lstStyle/>
                    <a:p>
                      <a:pPr algn="l" fontAlgn="b"/>
                      <a:r>
                        <a:rPr lang="it-IT" sz="1100" u="none" strike="noStrike">
                          <a:effectLst/>
                        </a:rPr>
                        <a:t>VENERDI</a:t>
                      </a:r>
                      <a:endParaRPr lang="it-IT" sz="11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it-IT" sz="1100" u="none" strike="noStrike">
                          <a:effectLst/>
                        </a:rPr>
                        <a:t>77</a:t>
                      </a:r>
                      <a:endParaRPr lang="it-IT" sz="11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it-IT" sz="1100" u="none" strike="noStrike">
                          <a:effectLst/>
                        </a:rPr>
                        <a:t>249</a:t>
                      </a:r>
                      <a:endParaRPr lang="it-IT" sz="11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it-IT" sz="1100" u="none" strike="noStrike">
                          <a:effectLst/>
                        </a:rPr>
                        <a:t>326</a:t>
                      </a:r>
                      <a:endParaRPr lang="it-IT" sz="11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17491011"/>
                  </a:ext>
                </a:extLst>
              </a:tr>
              <a:tr h="203597">
                <a:tc>
                  <a:txBody>
                    <a:bodyPr/>
                    <a:lstStyle/>
                    <a:p>
                      <a:pPr algn="l" fontAlgn="b"/>
                      <a:r>
                        <a:rPr lang="it-IT" sz="1100" u="none" strike="noStrike">
                          <a:effectLst/>
                        </a:rPr>
                        <a:t>SABATO</a:t>
                      </a:r>
                      <a:endParaRPr lang="it-IT" sz="11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it-IT" sz="1100" u="none" strike="noStrike">
                          <a:effectLst/>
                        </a:rPr>
                        <a:t>109</a:t>
                      </a:r>
                      <a:endParaRPr lang="it-IT" sz="11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it-IT" sz="1100" u="none" strike="noStrike">
                          <a:effectLst/>
                        </a:rPr>
                        <a:t>304</a:t>
                      </a:r>
                      <a:endParaRPr lang="it-IT" sz="11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it-IT" sz="1100" u="none" strike="noStrike">
                          <a:effectLst/>
                        </a:rPr>
                        <a:t>413</a:t>
                      </a:r>
                      <a:endParaRPr lang="it-IT" sz="11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23089198"/>
                  </a:ext>
                </a:extLst>
              </a:tr>
              <a:tr h="203597">
                <a:tc>
                  <a:txBody>
                    <a:bodyPr/>
                    <a:lstStyle/>
                    <a:p>
                      <a:pPr algn="l" fontAlgn="b"/>
                      <a:r>
                        <a:rPr lang="it-IT" sz="1100" u="none" strike="noStrike">
                          <a:effectLst/>
                        </a:rPr>
                        <a:t>DOMENICA</a:t>
                      </a:r>
                      <a:endParaRPr lang="it-IT" sz="11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it-IT" sz="1100" u="none" strike="noStrike">
                          <a:effectLst/>
                        </a:rPr>
                        <a:t>35</a:t>
                      </a:r>
                      <a:endParaRPr lang="it-IT" sz="11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it-IT" sz="1100" u="none" strike="noStrike">
                          <a:effectLst/>
                        </a:rPr>
                        <a:t>91</a:t>
                      </a:r>
                      <a:endParaRPr lang="it-IT" sz="11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it-IT" sz="1100" u="none" strike="noStrike">
                          <a:effectLst/>
                        </a:rPr>
                        <a:t>126</a:t>
                      </a:r>
                      <a:endParaRPr lang="it-IT" sz="11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30931442"/>
                  </a:ext>
                </a:extLst>
              </a:tr>
              <a:tr h="203597">
                <a:tc>
                  <a:txBody>
                    <a:bodyPr/>
                    <a:lstStyle/>
                    <a:p>
                      <a:pPr algn="l" fontAlgn="b"/>
                      <a:endParaRPr lang="it-IT"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it-IT"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it-IT"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it-IT"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85723"/>
                  </a:ext>
                </a:extLst>
              </a:tr>
              <a:tr h="203597">
                <a:tc>
                  <a:txBody>
                    <a:bodyPr/>
                    <a:lstStyle/>
                    <a:p>
                      <a:pPr algn="l" fontAlgn="b"/>
                      <a:r>
                        <a:rPr lang="it-IT" sz="1100" u="none" strike="noStrike">
                          <a:effectLst/>
                        </a:rPr>
                        <a:t>TOTALE</a:t>
                      </a:r>
                      <a:endParaRPr lang="it-IT" sz="11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it-IT" sz="1100" u="none" strike="noStrike">
                          <a:effectLst/>
                        </a:rPr>
                        <a:t>524</a:t>
                      </a:r>
                      <a:endParaRPr lang="it-IT" sz="11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it-IT" sz="1100" u="none" strike="noStrike">
                          <a:effectLst/>
                        </a:rPr>
                        <a:t>1731</a:t>
                      </a:r>
                      <a:endParaRPr lang="it-IT" sz="11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it-IT" sz="1100" u="none" strike="noStrike" dirty="0">
                          <a:effectLst/>
                        </a:rPr>
                        <a:t>2255</a:t>
                      </a:r>
                      <a:endParaRPr lang="it-IT"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6960950"/>
                  </a:ext>
                </a:extLst>
              </a:tr>
            </a:tbl>
          </a:graphicData>
        </a:graphic>
      </p:graphicFrame>
      <p:graphicFrame>
        <p:nvGraphicFramePr>
          <p:cNvPr id="15" name="Grafico 14"/>
          <p:cNvGraphicFramePr>
            <a:graphicFrameLocks/>
          </p:cNvGraphicFramePr>
          <p:nvPr>
            <p:extLst>
              <p:ext uri="{D42A27DB-BD31-4B8C-83A1-F6EECF244321}">
                <p14:modId xmlns:p14="http://schemas.microsoft.com/office/powerpoint/2010/main" val="2900114488"/>
              </p:ext>
            </p:extLst>
          </p:nvPr>
        </p:nvGraphicFramePr>
        <p:xfrm>
          <a:off x="1085850" y="3664926"/>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7575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E87EEE5C-9D0C-486E-A148-90EA6C421201}"/>
              </a:ext>
            </a:extLst>
          </p:cNvPr>
          <p:cNvSpPr/>
          <p:nvPr/>
        </p:nvSpPr>
        <p:spPr>
          <a:xfrm>
            <a:off x="1524000" y="0"/>
            <a:ext cx="9144000" cy="188640"/>
          </a:xfrm>
          <a:prstGeom prst="rect">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Rettangolo 4">
            <a:extLst>
              <a:ext uri="{FF2B5EF4-FFF2-40B4-BE49-F238E27FC236}">
                <a16:creationId xmlns:a16="http://schemas.microsoft.com/office/drawing/2014/main" id="{5F0B49E7-DDA2-41AC-A190-B68E674060E0}"/>
              </a:ext>
            </a:extLst>
          </p:cNvPr>
          <p:cNvSpPr/>
          <p:nvPr/>
        </p:nvSpPr>
        <p:spPr>
          <a:xfrm>
            <a:off x="1524000" y="6477318"/>
            <a:ext cx="9144000" cy="380682"/>
          </a:xfrm>
          <a:prstGeom prst="rect">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20BA254F-DBE0-4E31-A4D4-1593ACFF6C90}"/>
              </a:ext>
            </a:extLst>
          </p:cNvPr>
          <p:cNvSpPr txBox="1"/>
          <p:nvPr/>
        </p:nvSpPr>
        <p:spPr>
          <a:xfrm>
            <a:off x="2751512" y="202425"/>
            <a:ext cx="8129847" cy="506292"/>
          </a:xfrm>
          <a:prstGeom prst="rect">
            <a:avLst/>
          </a:prstGeom>
          <a:noFill/>
        </p:spPr>
        <p:txBody>
          <a:bodyPr wrap="square">
            <a:spAutoFit/>
          </a:bodyPr>
          <a:lstStyle/>
          <a:p>
            <a:pPr>
              <a:lnSpc>
                <a:spcPct val="150000"/>
              </a:lnSpc>
            </a:pPr>
            <a:r>
              <a:rPr lang="it-IT" sz="2000" b="1" dirty="0" smtClean="0">
                <a:latin typeface="Calibri" panose="020F0502020204030204" pitchFamily="34" charset="0"/>
                <a:ea typeface="Calibri" panose="020F0502020204030204" pitchFamily="34" charset="0"/>
                <a:cs typeface="Times New Roman" panose="02020603050405020304" pitchFamily="18" charset="0"/>
              </a:rPr>
              <a:t>MSS – Diffide e </a:t>
            </a:r>
            <a:r>
              <a:rPr lang="it-IT" sz="2000" b="1" dirty="0">
                <a:latin typeface="Calibri" panose="020F0502020204030204" pitchFamily="34" charset="0"/>
                <a:ea typeface="Calibri" panose="020F0502020204030204" pitchFamily="34" charset="0"/>
                <a:cs typeface="Times New Roman" panose="02020603050405020304" pitchFamily="18" charset="0"/>
              </a:rPr>
              <a:t>sospensioni  (secondo semestre 2023)   </a:t>
            </a:r>
            <a:endParaRPr lang="it-IT" sz="2000" b="1"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5" name="Grafico 14"/>
          <p:cNvGraphicFramePr>
            <a:graphicFrameLocks/>
          </p:cNvGraphicFramePr>
          <p:nvPr>
            <p:extLst>
              <p:ext uri="{D42A27DB-BD31-4B8C-83A1-F6EECF244321}">
                <p14:modId xmlns:p14="http://schemas.microsoft.com/office/powerpoint/2010/main" val="2900114488"/>
              </p:ext>
            </p:extLst>
          </p:nvPr>
        </p:nvGraphicFramePr>
        <p:xfrm>
          <a:off x="1085850" y="3664926"/>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ella 3"/>
          <p:cNvGraphicFramePr>
            <a:graphicFrameLocks noGrp="1"/>
          </p:cNvGraphicFramePr>
          <p:nvPr>
            <p:extLst>
              <p:ext uri="{D42A27DB-BD31-4B8C-83A1-F6EECF244321}">
                <p14:modId xmlns:p14="http://schemas.microsoft.com/office/powerpoint/2010/main" val="1704150640"/>
              </p:ext>
            </p:extLst>
          </p:nvPr>
        </p:nvGraphicFramePr>
        <p:xfrm>
          <a:off x="755777" y="933393"/>
          <a:ext cx="10655561" cy="3048405"/>
        </p:xfrm>
        <a:graphic>
          <a:graphicData uri="http://schemas.openxmlformats.org/drawingml/2006/table">
            <a:tbl>
              <a:tblPr>
                <a:tableStyleId>{3C2FFA5D-87B4-456A-9821-1D502468CF0F}</a:tableStyleId>
              </a:tblPr>
              <a:tblGrid>
                <a:gridCol w="8328162">
                  <a:extLst>
                    <a:ext uri="{9D8B030D-6E8A-4147-A177-3AD203B41FA5}">
                      <a16:colId xmlns:a16="http://schemas.microsoft.com/office/drawing/2014/main" val="3079959807"/>
                    </a:ext>
                  </a:extLst>
                </a:gridCol>
                <a:gridCol w="2327399">
                  <a:extLst>
                    <a:ext uri="{9D8B030D-6E8A-4147-A177-3AD203B41FA5}">
                      <a16:colId xmlns:a16="http://schemas.microsoft.com/office/drawing/2014/main" val="130732746"/>
                    </a:ext>
                  </a:extLst>
                </a:gridCol>
              </a:tblGrid>
              <a:tr h="433648">
                <a:tc gridSpan="2">
                  <a:txBody>
                    <a:bodyPr/>
                    <a:lstStyle/>
                    <a:p>
                      <a:pPr algn="ctr" fontAlgn="b"/>
                      <a:r>
                        <a:rPr lang="it-IT" sz="2800" u="none" strike="noStrike" dirty="0">
                          <a:effectLst/>
                        </a:rPr>
                        <a:t>DIFFIDE</a:t>
                      </a:r>
                      <a:endParaRPr lang="it-IT" sz="28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it-IT"/>
                    </a:p>
                  </a:txBody>
                  <a:tcPr/>
                </a:tc>
                <a:extLst>
                  <a:ext uri="{0D108BD9-81ED-4DB2-BD59-A6C34878D82A}">
                    <a16:rowId xmlns:a16="http://schemas.microsoft.com/office/drawing/2014/main" val="1065445965"/>
                  </a:ext>
                </a:extLst>
              </a:tr>
              <a:tr h="132943">
                <a:tc>
                  <a:txBody>
                    <a:bodyPr/>
                    <a:lstStyle/>
                    <a:p>
                      <a:pPr algn="l" fontAlgn="b"/>
                      <a:r>
                        <a:rPr lang="it-IT" sz="1400" u="none" strike="noStrike" dirty="0">
                          <a:effectLst/>
                        </a:rPr>
                        <a:t>TIPOLOGIA DI INFRAZIONE</a:t>
                      </a:r>
                      <a:endParaRPr lang="it-IT"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400" u="none" strike="noStrike">
                          <a:effectLst/>
                        </a:rPr>
                        <a:t>N. SANZIONI</a:t>
                      </a:r>
                      <a:endParaRPr lang="it-IT"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94095227"/>
                  </a:ext>
                </a:extLst>
              </a:tr>
              <a:tr h="126613">
                <a:tc>
                  <a:txBody>
                    <a:bodyPr/>
                    <a:lstStyle/>
                    <a:p>
                      <a:pPr algn="l" fontAlgn="b"/>
                      <a:r>
                        <a:rPr lang="it-IT" sz="1400" u="none" strike="noStrike" dirty="0">
                          <a:effectLst/>
                        </a:rPr>
                        <a:t> </a:t>
                      </a:r>
                      <a:endParaRPr lang="it-IT"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it-IT" sz="1400" u="none" strike="noStrike">
                          <a:effectLst/>
                        </a:rPr>
                        <a:t> </a:t>
                      </a:r>
                      <a:endParaRPr lang="it-IT"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67688211"/>
                  </a:ext>
                </a:extLst>
              </a:tr>
              <a:tr h="398830">
                <a:tc>
                  <a:txBody>
                    <a:bodyPr/>
                    <a:lstStyle/>
                    <a:p>
                      <a:pPr algn="l" fontAlgn="b"/>
                      <a:r>
                        <a:rPr lang="it-IT" sz="1400" u="none" strike="noStrike" dirty="0">
                          <a:effectLst/>
                        </a:rPr>
                        <a:t>MANCATO RISPETTO DEL REGOLAMENTO DI DECORO URBANO</a:t>
                      </a:r>
                      <a:endParaRPr lang="it-IT"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400" u="none" strike="noStrike">
                          <a:effectLst/>
                        </a:rPr>
                        <a:t>10</a:t>
                      </a:r>
                      <a:endParaRPr lang="it-IT"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36012676"/>
                  </a:ext>
                </a:extLst>
              </a:tr>
              <a:tr h="379838">
                <a:tc>
                  <a:txBody>
                    <a:bodyPr/>
                    <a:lstStyle/>
                    <a:p>
                      <a:pPr algn="l" fontAlgn="b"/>
                      <a:r>
                        <a:rPr lang="it-IT" sz="1400" u="none" strike="noStrike" dirty="0">
                          <a:effectLst/>
                        </a:rPr>
                        <a:t>POSIZIONAMENTO O ALLESTIMENTO STRUTTURE DI VENDITA PRIMA DELL'ORARIO CONSENTITO</a:t>
                      </a:r>
                      <a:endParaRPr lang="it-IT"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400" u="none" strike="noStrike">
                          <a:effectLst/>
                        </a:rPr>
                        <a:t>2</a:t>
                      </a:r>
                      <a:endParaRPr lang="it-IT"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95956789"/>
                  </a:ext>
                </a:extLst>
              </a:tr>
              <a:tr h="569757">
                <a:tc>
                  <a:txBody>
                    <a:bodyPr/>
                    <a:lstStyle/>
                    <a:p>
                      <a:pPr algn="l" fontAlgn="b"/>
                      <a:r>
                        <a:rPr lang="it-IT" sz="1400" u="none" strike="noStrike" dirty="0">
                          <a:effectLst/>
                        </a:rPr>
                        <a:t>L.R. 6/2010- ART. 21 CO.11 -NON ESIBISCE DOCUMENTAZIONE RELATIVA ALLA SANIFICAZIONE DELLE MERCI USATE VENDUTE</a:t>
                      </a:r>
                      <a:endParaRPr lang="it-IT"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400" u="none" strike="noStrike" dirty="0">
                          <a:effectLst/>
                        </a:rPr>
                        <a:t>1</a:t>
                      </a:r>
                      <a:endParaRPr lang="it-IT"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58685064"/>
                  </a:ext>
                </a:extLst>
              </a:tr>
              <a:tr h="595080">
                <a:tc>
                  <a:txBody>
                    <a:bodyPr/>
                    <a:lstStyle/>
                    <a:p>
                      <a:pPr algn="l" fontAlgn="b"/>
                      <a:r>
                        <a:rPr lang="it-IT" sz="1400" u="none" strike="noStrike" dirty="0">
                          <a:effectLst/>
                        </a:rPr>
                        <a:t>D.LGS 193 DEL 6.11.2007- ART. 6 - CO. 8 - APPLICAZIONE NON CORRETTA DI SITEMI E/O PROCEDURE DI CUI AI COMMI 4-5-6 STESSO DECRETO</a:t>
                      </a:r>
                      <a:endParaRPr lang="it-IT"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400" u="none" strike="noStrike" dirty="0">
                          <a:effectLst/>
                        </a:rPr>
                        <a:t>1</a:t>
                      </a:r>
                      <a:endParaRPr lang="it-IT"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26849024"/>
                  </a:ext>
                </a:extLst>
              </a:tr>
              <a:tr h="132943">
                <a:tc>
                  <a:txBody>
                    <a:bodyPr/>
                    <a:lstStyle/>
                    <a:p>
                      <a:pPr algn="l" fontAlgn="b"/>
                      <a:r>
                        <a:rPr lang="it-IT" sz="1400" b="1" u="none" strike="noStrike" dirty="0" smtClean="0">
                          <a:effectLst/>
                        </a:rPr>
                        <a:t>TOTALE</a:t>
                      </a:r>
                      <a:endParaRPr lang="it-IT"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400" b="1" u="none" strike="noStrike" dirty="0">
                          <a:effectLst/>
                        </a:rPr>
                        <a:t>14</a:t>
                      </a:r>
                      <a:endParaRPr lang="it-IT"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91424121"/>
                  </a:ext>
                </a:extLst>
              </a:tr>
            </a:tbl>
          </a:graphicData>
        </a:graphic>
      </p:graphicFrame>
      <p:graphicFrame>
        <p:nvGraphicFramePr>
          <p:cNvPr id="6" name="Tabella 5"/>
          <p:cNvGraphicFramePr>
            <a:graphicFrameLocks noGrp="1"/>
          </p:cNvGraphicFramePr>
          <p:nvPr>
            <p:extLst>
              <p:ext uri="{D42A27DB-BD31-4B8C-83A1-F6EECF244321}">
                <p14:modId xmlns:p14="http://schemas.microsoft.com/office/powerpoint/2010/main" val="2816175621"/>
              </p:ext>
            </p:extLst>
          </p:nvPr>
        </p:nvGraphicFramePr>
        <p:xfrm>
          <a:off x="647702" y="4348792"/>
          <a:ext cx="3248025" cy="1798858"/>
        </p:xfrm>
        <a:graphic>
          <a:graphicData uri="http://schemas.openxmlformats.org/drawingml/2006/table">
            <a:tbl>
              <a:tblPr>
                <a:tableStyleId>{284E427A-3D55-4303-BF80-6455036E1DE7}</a:tableStyleId>
              </a:tblPr>
              <a:tblGrid>
                <a:gridCol w="2409825">
                  <a:extLst>
                    <a:ext uri="{9D8B030D-6E8A-4147-A177-3AD203B41FA5}">
                      <a16:colId xmlns:a16="http://schemas.microsoft.com/office/drawing/2014/main" val="1399127381"/>
                    </a:ext>
                  </a:extLst>
                </a:gridCol>
                <a:gridCol w="838200">
                  <a:extLst>
                    <a:ext uri="{9D8B030D-6E8A-4147-A177-3AD203B41FA5}">
                      <a16:colId xmlns:a16="http://schemas.microsoft.com/office/drawing/2014/main" val="3828362160"/>
                    </a:ext>
                  </a:extLst>
                </a:gridCol>
              </a:tblGrid>
              <a:tr h="288160">
                <a:tc gridSpan="2">
                  <a:txBody>
                    <a:bodyPr/>
                    <a:lstStyle/>
                    <a:p>
                      <a:pPr algn="ctr" fontAlgn="b"/>
                      <a:r>
                        <a:rPr lang="it-IT" sz="2000" u="none" strike="noStrike" dirty="0">
                          <a:effectLst/>
                        </a:rPr>
                        <a:t>SOSPENSIONI PER 1 GIORNO</a:t>
                      </a:r>
                      <a:endParaRPr lang="it-IT" sz="20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it-IT"/>
                    </a:p>
                  </a:txBody>
                  <a:tcPr/>
                </a:tc>
                <a:extLst>
                  <a:ext uri="{0D108BD9-81ED-4DB2-BD59-A6C34878D82A}">
                    <a16:rowId xmlns:a16="http://schemas.microsoft.com/office/drawing/2014/main" val="2471917687"/>
                  </a:ext>
                </a:extLst>
              </a:tr>
              <a:tr h="164554">
                <a:tc>
                  <a:txBody>
                    <a:bodyPr/>
                    <a:lstStyle/>
                    <a:p>
                      <a:pPr algn="ctr" fontAlgn="b"/>
                      <a:r>
                        <a:rPr lang="it-IT" sz="1100" u="none" strike="noStrike" dirty="0">
                          <a:effectLst/>
                        </a:rPr>
                        <a:t>TIPOLOGIA DI INFRAZIONE</a:t>
                      </a:r>
                      <a:endParaRPr lang="it-IT"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it-IT" sz="1100" u="none" strike="noStrike">
                          <a:effectLst/>
                        </a:rPr>
                        <a:t>N. SANZIONI</a:t>
                      </a:r>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99262726"/>
                  </a:ext>
                </a:extLst>
              </a:tr>
              <a:tr h="162417">
                <a:tc>
                  <a:txBody>
                    <a:bodyPr/>
                    <a:lstStyle/>
                    <a:p>
                      <a:pPr algn="l" fontAlgn="b"/>
                      <a:r>
                        <a:rPr lang="it-IT" sz="1100" u="none" strike="noStrike" dirty="0">
                          <a:effectLst/>
                        </a:rPr>
                        <a:t> </a:t>
                      </a:r>
                      <a:endParaRPr lang="it-IT"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61137679"/>
                  </a:ext>
                </a:extLst>
              </a:tr>
              <a:tr h="316103">
                <a:tc>
                  <a:txBody>
                    <a:bodyPr/>
                    <a:lstStyle/>
                    <a:p>
                      <a:pPr algn="l" fontAlgn="b"/>
                      <a:r>
                        <a:rPr lang="it-IT" sz="1050" u="none" strike="noStrike" dirty="0">
                          <a:effectLst/>
                        </a:rPr>
                        <a:t>MANCATO RISPETTO DEL REGOLAMENTO DI DECORO URBANO</a:t>
                      </a:r>
                      <a:endParaRPr lang="it-IT"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36</a:t>
                      </a:r>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83007351"/>
                  </a:ext>
                </a:extLst>
              </a:tr>
              <a:tr h="623473">
                <a:tc>
                  <a:txBody>
                    <a:bodyPr/>
                    <a:lstStyle/>
                    <a:p>
                      <a:pPr algn="l" fontAlgn="b"/>
                      <a:r>
                        <a:rPr lang="it-IT" sz="1050" u="none" strike="noStrike" dirty="0" smtClean="0">
                          <a:effectLst/>
                        </a:rPr>
                        <a:t>L.R.6/2010-ART.27 </a:t>
                      </a:r>
                      <a:r>
                        <a:rPr lang="it-IT" sz="1050" u="none" strike="noStrike" dirty="0">
                          <a:effectLst/>
                        </a:rPr>
                        <a:t>CO.2 OCCUPAZIONE ABUSIVA OLTRE UN TERZO DELLA SUPERFICIE AUTORIZZATA</a:t>
                      </a:r>
                      <a:endParaRPr lang="it-IT"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dirty="0">
                          <a:effectLst/>
                        </a:rPr>
                        <a:t>50</a:t>
                      </a:r>
                      <a:endParaRPr lang="it-IT"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37130719"/>
                  </a:ext>
                </a:extLst>
              </a:tr>
              <a:tr h="164554">
                <a:tc>
                  <a:txBody>
                    <a:bodyPr/>
                    <a:lstStyle/>
                    <a:p>
                      <a:pPr algn="l" fontAlgn="b"/>
                      <a:r>
                        <a:rPr lang="it-IT" sz="1100" b="0" i="0" u="none" strike="noStrike" dirty="0" smtClean="0">
                          <a:solidFill>
                            <a:schemeClr val="dk1"/>
                          </a:solidFill>
                          <a:effectLst/>
                          <a:latin typeface="+mn-lt"/>
                        </a:rPr>
                        <a:t>TOTALE</a:t>
                      </a:r>
                      <a:endParaRPr lang="it-IT"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dirty="0">
                          <a:effectLst/>
                        </a:rPr>
                        <a:t>86</a:t>
                      </a:r>
                      <a:endParaRPr lang="it-IT"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25887723"/>
                  </a:ext>
                </a:extLst>
              </a:tr>
            </a:tbl>
          </a:graphicData>
        </a:graphic>
      </p:graphicFrame>
      <p:graphicFrame>
        <p:nvGraphicFramePr>
          <p:cNvPr id="9" name="Tabella 8"/>
          <p:cNvGraphicFramePr>
            <a:graphicFrameLocks noGrp="1"/>
          </p:cNvGraphicFramePr>
          <p:nvPr>
            <p:extLst>
              <p:ext uri="{D42A27DB-BD31-4B8C-83A1-F6EECF244321}">
                <p14:modId xmlns:p14="http://schemas.microsoft.com/office/powerpoint/2010/main" val="1657106842"/>
              </p:ext>
            </p:extLst>
          </p:nvPr>
        </p:nvGraphicFramePr>
        <p:xfrm>
          <a:off x="4459545" y="4348791"/>
          <a:ext cx="3248024" cy="1798859"/>
        </p:xfrm>
        <a:graphic>
          <a:graphicData uri="http://schemas.openxmlformats.org/drawingml/2006/table">
            <a:tbl>
              <a:tblPr>
                <a:tableStyleId>{284E427A-3D55-4303-BF80-6455036E1DE7}</a:tableStyleId>
              </a:tblPr>
              <a:tblGrid>
                <a:gridCol w="2390774">
                  <a:extLst>
                    <a:ext uri="{9D8B030D-6E8A-4147-A177-3AD203B41FA5}">
                      <a16:colId xmlns:a16="http://schemas.microsoft.com/office/drawing/2014/main" val="1483588017"/>
                    </a:ext>
                  </a:extLst>
                </a:gridCol>
                <a:gridCol w="857250">
                  <a:extLst>
                    <a:ext uri="{9D8B030D-6E8A-4147-A177-3AD203B41FA5}">
                      <a16:colId xmlns:a16="http://schemas.microsoft.com/office/drawing/2014/main" val="974463228"/>
                    </a:ext>
                  </a:extLst>
                </a:gridCol>
              </a:tblGrid>
              <a:tr h="329931">
                <a:tc gridSpan="2">
                  <a:txBody>
                    <a:bodyPr/>
                    <a:lstStyle/>
                    <a:p>
                      <a:pPr algn="ctr" fontAlgn="b"/>
                      <a:r>
                        <a:rPr lang="it-IT" sz="2000" u="none" strike="noStrike" dirty="0">
                          <a:effectLst/>
                        </a:rPr>
                        <a:t>SOSPENSIONI PER 3 GIORNI</a:t>
                      </a:r>
                      <a:endParaRPr lang="it-IT" sz="20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it-IT"/>
                    </a:p>
                  </a:txBody>
                  <a:tcPr/>
                </a:tc>
                <a:extLst>
                  <a:ext uri="{0D108BD9-81ED-4DB2-BD59-A6C34878D82A}">
                    <a16:rowId xmlns:a16="http://schemas.microsoft.com/office/drawing/2014/main" val="2523477740"/>
                  </a:ext>
                </a:extLst>
              </a:tr>
              <a:tr h="188408">
                <a:tc>
                  <a:txBody>
                    <a:bodyPr/>
                    <a:lstStyle/>
                    <a:p>
                      <a:pPr algn="ctr" fontAlgn="b"/>
                      <a:r>
                        <a:rPr lang="it-IT" sz="1100" u="none" strike="noStrike">
                          <a:effectLst/>
                        </a:rPr>
                        <a:t>TIPOLOGIA DI INFRAZIONE</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it-IT" sz="1100" u="none" strike="noStrike" dirty="0">
                          <a:effectLst/>
                        </a:rPr>
                        <a:t>N. SANZIONI</a:t>
                      </a:r>
                      <a:endParaRPr lang="it-IT"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44156304"/>
                  </a:ext>
                </a:extLst>
              </a:tr>
              <a:tr h="185961">
                <a:tc>
                  <a:txBody>
                    <a:bodyPr/>
                    <a:lstStyle/>
                    <a:p>
                      <a:pPr algn="l" fontAlgn="b"/>
                      <a:r>
                        <a:rPr lang="it-IT" sz="1100" u="none" strike="noStrike" dirty="0">
                          <a:effectLst/>
                        </a:rPr>
                        <a:t> </a:t>
                      </a:r>
                      <a:endParaRPr lang="it-IT"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50044262"/>
                  </a:ext>
                </a:extLst>
              </a:tr>
              <a:tr h="358872">
                <a:tc>
                  <a:txBody>
                    <a:bodyPr/>
                    <a:lstStyle/>
                    <a:p>
                      <a:pPr algn="l" fontAlgn="b"/>
                      <a:r>
                        <a:rPr lang="it-IT" sz="1050" u="none" strike="noStrike" dirty="0">
                          <a:effectLst/>
                        </a:rPr>
                        <a:t>MANCATO RISPETTO DEL REGOLAMENTO DI DECORO URBANO</a:t>
                      </a:r>
                      <a:endParaRPr lang="it-IT"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dirty="0">
                          <a:effectLst/>
                        </a:rPr>
                        <a:t>1</a:t>
                      </a:r>
                      <a:endParaRPr lang="it-IT"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78335992"/>
                  </a:ext>
                </a:extLst>
              </a:tr>
              <a:tr h="547279">
                <a:tc>
                  <a:txBody>
                    <a:bodyPr/>
                    <a:lstStyle/>
                    <a:p>
                      <a:pPr algn="l" fontAlgn="b"/>
                      <a:r>
                        <a:rPr lang="it-IT" sz="1050" u="none" strike="noStrike" dirty="0">
                          <a:effectLst/>
                        </a:rPr>
                        <a:t>L.R.6/2010-ART.27 CO.2 OCCUPAZIONE ABUSIVA OLTRE UN TERZO DELLA SUPERFICIE </a:t>
                      </a:r>
                      <a:r>
                        <a:rPr lang="it-IT" sz="1050" u="none" strike="noStrike" dirty="0" smtClean="0">
                          <a:effectLst/>
                        </a:rPr>
                        <a:t>AUTORIZZATA</a:t>
                      </a:r>
                      <a:endParaRPr lang="it-IT" sz="1050" b="0" i="0" u="none" strike="noStrike" dirty="0" smtClean="0">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dirty="0">
                          <a:effectLst/>
                        </a:rPr>
                        <a:t>9</a:t>
                      </a:r>
                      <a:endParaRPr lang="it-IT"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1093791"/>
                  </a:ext>
                </a:extLst>
              </a:tr>
              <a:tr h="188408">
                <a:tc>
                  <a:txBody>
                    <a:bodyPr/>
                    <a:lstStyle/>
                    <a:p>
                      <a:pPr algn="l" fontAlgn="b"/>
                      <a:r>
                        <a:rPr lang="it-IT" sz="1100" u="none" strike="noStrike" dirty="0">
                          <a:effectLst/>
                        </a:rPr>
                        <a:t> </a:t>
                      </a:r>
                      <a:r>
                        <a:rPr lang="it-IT" sz="1100" u="none" strike="noStrike" dirty="0" smtClean="0">
                          <a:effectLst/>
                        </a:rPr>
                        <a:t>TOTALE</a:t>
                      </a:r>
                      <a:endParaRPr lang="it-IT"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dirty="0">
                          <a:effectLst/>
                        </a:rPr>
                        <a:t>10</a:t>
                      </a:r>
                      <a:endParaRPr lang="it-IT"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55471499"/>
                  </a:ext>
                </a:extLst>
              </a:tr>
            </a:tbl>
          </a:graphicData>
        </a:graphic>
      </p:graphicFrame>
      <p:graphicFrame>
        <p:nvGraphicFramePr>
          <p:cNvPr id="10" name="Tabella 9"/>
          <p:cNvGraphicFramePr>
            <a:graphicFrameLocks noGrp="1"/>
          </p:cNvGraphicFramePr>
          <p:nvPr>
            <p:extLst>
              <p:ext uri="{D42A27DB-BD31-4B8C-83A1-F6EECF244321}">
                <p14:modId xmlns:p14="http://schemas.microsoft.com/office/powerpoint/2010/main" val="4103724461"/>
              </p:ext>
            </p:extLst>
          </p:nvPr>
        </p:nvGraphicFramePr>
        <p:xfrm>
          <a:off x="8266340" y="4324520"/>
          <a:ext cx="3238500" cy="1798857"/>
        </p:xfrm>
        <a:graphic>
          <a:graphicData uri="http://schemas.openxmlformats.org/drawingml/2006/table">
            <a:tbl>
              <a:tblPr>
                <a:tableStyleId>{284E427A-3D55-4303-BF80-6455036E1DE7}</a:tableStyleId>
              </a:tblPr>
              <a:tblGrid>
                <a:gridCol w="2371726">
                  <a:extLst>
                    <a:ext uri="{9D8B030D-6E8A-4147-A177-3AD203B41FA5}">
                      <a16:colId xmlns:a16="http://schemas.microsoft.com/office/drawing/2014/main" val="2635059111"/>
                    </a:ext>
                  </a:extLst>
                </a:gridCol>
                <a:gridCol w="866774">
                  <a:extLst>
                    <a:ext uri="{9D8B030D-6E8A-4147-A177-3AD203B41FA5}">
                      <a16:colId xmlns:a16="http://schemas.microsoft.com/office/drawing/2014/main" val="2202314069"/>
                    </a:ext>
                  </a:extLst>
                </a:gridCol>
              </a:tblGrid>
              <a:tr h="349430">
                <a:tc gridSpan="2">
                  <a:txBody>
                    <a:bodyPr/>
                    <a:lstStyle/>
                    <a:p>
                      <a:pPr algn="ctr" fontAlgn="b"/>
                      <a:r>
                        <a:rPr lang="it-IT" sz="1800" u="none" strike="noStrike" dirty="0">
                          <a:effectLst/>
                        </a:rPr>
                        <a:t>SOSPENSIONI PER 10 GIORNI</a:t>
                      </a:r>
                      <a:endParaRPr lang="it-IT" sz="1800" b="1" i="0" u="none" strike="noStrike" dirty="0">
                        <a:solidFill>
                          <a:srgbClr val="000000"/>
                        </a:solidFill>
                        <a:effectLst/>
                        <a:latin typeface="Calibri" panose="020F0502020204030204" pitchFamily="34" charset="0"/>
                      </a:endParaRPr>
                    </a:p>
                  </a:txBody>
                  <a:tcPr marL="8522" marR="8522" marT="8522" marB="0" anchor="b"/>
                </a:tc>
                <a:tc hMerge="1">
                  <a:txBody>
                    <a:bodyPr/>
                    <a:lstStyle/>
                    <a:p>
                      <a:endParaRPr lang="it-IT"/>
                    </a:p>
                  </a:txBody>
                  <a:tcPr/>
                </a:tc>
                <a:extLst>
                  <a:ext uri="{0D108BD9-81ED-4DB2-BD59-A6C34878D82A}">
                    <a16:rowId xmlns:a16="http://schemas.microsoft.com/office/drawing/2014/main" val="1026537553"/>
                  </a:ext>
                </a:extLst>
              </a:tr>
              <a:tr h="186735">
                <a:tc>
                  <a:txBody>
                    <a:bodyPr/>
                    <a:lstStyle/>
                    <a:p>
                      <a:pPr algn="ctr" fontAlgn="b"/>
                      <a:r>
                        <a:rPr lang="it-IT" sz="1000" u="none" strike="noStrike">
                          <a:effectLst/>
                        </a:rPr>
                        <a:t>TIPOLOGIA DI INFRAZIONE</a:t>
                      </a:r>
                      <a:endParaRPr lang="it-IT" sz="1000" b="0" i="0" u="none" strike="noStrike">
                        <a:solidFill>
                          <a:srgbClr val="000000"/>
                        </a:solidFill>
                        <a:effectLst/>
                        <a:latin typeface="Calibri" panose="020F0502020204030204" pitchFamily="34" charset="0"/>
                      </a:endParaRPr>
                    </a:p>
                  </a:txBody>
                  <a:tcPr marL="8522" marR="8522" marT="8522" marB="0" anchor="b"/>
                </a:tc>
                <a:tc>
                  <a:txBody>
                    <a:bodyPr/>
                    <a:lstStyle/>
                    <a:p>
                      <a:pPr algn="l" fontAlgn="b"/>
                      <a:r>
                        <a:rPr lang="it-IT" sz="1000" u="none" strike="noStrike">
                          <a:effectLst/>
                        </a:rPr>
                        <a:t>N. SANZIONI</a:t>
                      </a:r>
                      <a:endParaRPr lang="it-IT" sz="1000" b="0" i="0" u="none" strike="noStrike">
                        <a:solidFill>
                          <a:srgbClr val="000000"/>
                        </a:solidFill>
                        <a:effectLst/>
                        <a:latin typeface="Calibri" panose="020F0502020204030204" pitchFamily="34" charset="0"/>
                      </a:endParaRPr>
                    </a:p>
                  </a:txBody>
                  <a:tcPr marL="8522" marR="8522" marT="8522" marB="0" anchor="b"/>
                </a:tc>
                <a:extLst>
                  <a:ext uri="{0D108BD9-81ED-4DB2-BD59-A6C34878D82A}">
                    <a16:rowId xmlns:a16="http://schemas.microsoft.com/office/drawing/2014/main" val="4138717804"/>
                  </a:ext>
                </a:extLst>
              </a:tr>
              <a:tr h="177844">
                <a:tc>
                  <a:txBody>
                    <a:bodyPr/>
                    <a:lstStyle/>
                    <a:p>
                      <a:pPr algn="l" fontAlgn="b"/>
                      <a:r>
                        <a:rPr lang="it-IT" sz="1000" u="none" strike="noStrike" dirty="0">
                          <a:effectLst/>
                        </a:rPr>
                        <a:t> </a:t>
                      </a:r>
                      <a:endParaRPr lang="it-IT" sz="1000" b="0" i="0" u="none" strike="noStrike" dirty="0">
                        <a:solidFill>
                          <a:srgbClr val="000000"/>
                        </a:solidFill>
                        <a:effectLst/>
                        <a:latin typeface="Calibri" panose="020F0502020204030204" pitchFamily="34" charset="0"/>
                      </a:endParaRPr>
                    </a:p>
                  </a:txBody>
                  <a:tcPr marL="8522" marR="8522" marT="8522" marB="0" anchor="b"/>
                </a:tc>
                <a:tc>
                  <a:txBody>
                    <a:bodyPr/>
                    <a:lstStyle/>
                    <a:p>
                      <a:pPr algn="l" fontAlgn="b"/>
                      <a:r>
                        <a:rPr lang="it-IT" sz="1000" u="none" strike="noStrike">
                          <a:effectLst/>
                        </a:rPr>
                        <a:t> </a:t>
                      </a:r>
                      <a:endParaRPr lang="it-IT" sz="1000" b="0" i="0" u="none" strike="noStrike">
                        <a:solidFill>
                          <a:srgbClr val="000000"/>
                        </a:solidFill>
                        <a:effectLst/>
                        <a:latin typeface="Calibri" panose="020F0502020204030204" pitchFamily="34" charset="0"/>
                      </a:endParaRPr>
                    </a:p>
                  </a:txBody>
                  <a:tcPr marL="8522" marR="8522" marT="8522" marB="0" anchor="b"/>
                </a:tc>
                <a:extLst>
                  <a:ext uri="{0D108BD9-81ED-4DB2-BD59-A6C34878D82A}">
                    <a16:rowId xmlns:a16="http://schemas.microsoft.com/office/drawing/2014/main" val="3569127092"/>
                  </a:ext>
                </a:extLst>
              </a:tr>
              <a:tr h="355688">
                <a:tc>
                  <a:txBody>
                    <a:bodyPr/>
                    <a:lstStyle/>
                    <a:p>
                      <a:pPr algn="l" fontAlgn="b"/>
                      <a:r>
                        <a:rPr lang="it-IT" sz="1050" u="none" strike="noStrike" dirty="0">
                          <a:effectLst/>
                        </a:rPr>
                        <a:t>MANCATO RISPETTO DEL REGOLAMENTO DI DECORO URBANO</a:t>
                      </a:r>
                      <a:endParaRPr lang="it-IT" sz="1050" b="0" i="0" u="none" strike="noStrike" dirty="0">
                        <a:solidFill>
                          <a:srgbClr val="000000"/>
                        </a:solidFill>
                        <a:effectLst/>
                        <a:latin typeface="Calibri" panose="020F0502020204030204" pitchFamily="34" charset="0"/>
                      </a:endParaRPr>
                    </a:p>
                  </a:txBody>
                  <a:tcPr marL="8522" marR="8522" marT="8522" marB="0" anchor="b"/>
                </a:tc>
                <a:tc>
                  <a:txBody>
                    <a:bodyPr/>
                    <a:lstStyle/>
                    <a:p>
                      <a:pPr algn="r" fontAlgn="b"/>
                      <a:r>
                        <a:rPr lang="it-IT" sz="1000" u="none" strike="noStrike">
                          <a:effectLst/>
                        </a:rPr>
                        <a:t>0</a:t>
                      </a:r>
                      <a:endParaRPr lang="it-IT" sz="1000" b="0" i="0" u="none" strike="noStrike">
                        <a:solidFill>
                          <a:srgbClr val="000000"/>
                        </a:solidFill>
                        <a:effectLst/>
                        <a:latin typeface="Calibri" panose="020F0502020204030204" pitchFamily="34" charset="0"/>
                      </a:endParaRPr>
                    </a:p>
                  </a:txBody>
                  <a:tcPr marL="8522" marR="8522" marT="8522" marB="0" anchor="b"/>
                </a:tc>
                <a:extLst>
                  <a:ext uri="{0D108BD9-81ED-4DB2-BD59-A6C34878D82A}">
                    <a16:rowId xmlns:a16="http://schemas.microsoft.com/office/drawing/2014/main" val="4209901431"/>
                  </a:ext>
                </a:extLst>
              </a:tr>
              <a:tr h="542425">
                <a:tc>
                  <a:txBody>
                    <a:bodyPr/>
                    <a:lstStyle/>
                    <a:p>
                      <a:pPr algn="l" fontAlgn="b"/>
                      <a:r>
                        <a:rPr lang="it-IT" sz="1050" u="none" strike="noStrike" dirty="0">
                          <a:effectLst/>
                        </a:rPr>
                        <a:t>L.R.6/2010-ART.27 CO.2 OCCUPAZIONE ABUSIVA OLTRE UN TERZO DELLA SUPERFICIE AUTORIZZATA</a:t>
                      </a:r>
                      <a:endParaRPr lang="it-IT" sz="1050" b="0" i="0" u="none" strike="noStrike" dirty="0">
                        <a:solidFill>
                          <a:srgbClr val="000000"/>
                        </a:solidFill>
                        <a:effectLst/>
                        <a:latin typeface="Calibri" panose="020F0502020204030204" pitchFamily="34" charset="0"/>
                      </a:endParaRPr>
                    </a:p>
                  </a:txBody>
                  <a:tcPr marL="8522" marR="8522" marT="8522" marB="0" anchor="b"/>
                </a:tc>
                <a:tc>
                  <a:txBody>
                    <a:bodyPr/>
                    <a:lstStyle/>
                    <a:p>
                      <a:pPr algn="r" fontAlgn="b"/>
                      <a:r>
                        <a:rPr lang="it-IT" sz="1000" u="none" strike="noStrike">
                          <a:effectLst/>
                        </a:rPr>
                        <a:t>1</a:t>
                      </a:r>
                      <a:endParaRPr lang="it-IT" sz="1000" b="0" i="0" u="none" strike="noStrike">
                        <a:solidFill>
                          <a:srgbClr val="000000"/>
                        </a:solidFill>
                        <a:effectLst/>
                        <a:latin typeface="Calibri" panose="020F0502020204030204" pitchFamily="34" charset="0"/>
                      </a:endParaRPr>
                    </a:p>
                  </a:txBody>
                  <a:tcPr marL="8522" marR="8522" marT="8522" marB="0" anchor="b"/>
                </a:tc>
                <a:extLst>
                  <a:ext uri="{0D108BD9-81ED-4DB2-BD59-A6C34878D82A}">
                    <a16:rowId xmlns:a16="http://schemas.microsoft.com/office/drawing/2014/main" val="1833219453"/>
                  </a:ext>
                </a:extLst>
              </a:tr>
              <a:tr h="186735">
                <a:tc>
                  <a:txBody>
                    <a:bodyPr/>
                    <a:lstStyle/>
                    <a:p>
                      <a:pPr algn="l" fontAlgn="b"/>
                      <a:r>
                        <a:rPr lang="it-IT" sz="1000" u="none" strike="noStrike" dirty="0">
                          <a:effectLst/>
                        </a:rPr>
                        <a:t> </a:t>
                      </a:r>
                      <a:r>
                        <a:rPr lang="it-IT" sz="1000" u="none" strike="noStrike" dirty="0" smtClean="0">
                          <a:effectLst/>
                        </a:rPr>
                        <a:t>TOTALE</a:t>
                      </a:r>
                      <a:endParaRPr lang="it-IT" sz="1000" b="0" i="0" u="none" strike="noStrike" dirty="0">
                        <a:solidFill>
                          <a:srgbClr val="000000"/>
                        </a:solidFill>
                        <a:effectLst/>
                        <a:latin typeface="Calibri" panose="020F0502020204030204" pitchFamily="34" charset="0"/>
                      </a:endParaRPr>
                    </a:p>
                  </a:txBody>
                  <a:tcPr marL="8522" marR="8522" marT="8522" marB="0" anchor="b"/>
                </a:tc>
                <a:tc>
                  <a:txBody>
                    <a:bodyPr/>
                    <a:lstStyle/>
                    <a:p>
                      <a:pPr algn="r" fontAlgn="b"/>
                      <a:r>
                        <a:rPr lang="it-IT" sz="1000" u="none" strike="noStrike" dirty="0">
                          <a:effectLst/>
                        </a:rPr>
                        <a:t>1</a:t>
                      </a:r>
                      <a:endParaRPr lang="it-IT" sz="1000" b="0" i="0" u="none" strike="noStrike" dirty="0">
                        <a:solidFill>
                          <a:srgbClr val="000000"/>
                        </a:solidFill>
                        <a:effectLst/>
                        <a:latin typeface="Calibri" panose="020F0502020204030204" pitchFamily="34" charset="0"/>
                      </a:endParaRPr>
                    </a:p>
                  </a:txBody>
                  <a:tcPr marL="8522" marR="8522" marT="8522" marB="0" anchor="b"/>
                </a:tc>
                <a:extLst>
                  <a:ext uri="{0D108BD9-81ED-4DB2-BD59-A6C34878D82A}">
                    <a16:rowId xmlns:a16="http://schemas.microsoft.com/office/drawing/2014/main" val="674528615"/>
                  </a:ext>
                </a:extLst>
              </a:tr>
            </a:tbl>
          </a:graphicData>
        </a:graphic>
      </p:graphicFrame>
    </p:spTree>
    <p:extLst>
      <p:ext uri="{BB962C8B-B14F-4D97-AF65-F5344CB8AC3E}">
        <p14:creationId xmlns:p14="http://schemas.microsoft.com/office/powerpoint/2010/main" val="2800777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E87EEE5C-9D0C-486E-A148-90EA6C421201}"/>
              </a:ext>
            </a:extLst>
          </p:cNvPr>
          <p:cNvSpPr/>
          <p:nvPr/>
        </p:nvSpPr>
        <p:spPr>
          <a:xfrm>
            <a:off x="1524000" y="0"/>
            <a:ext cx="9144000" cy="188640"/>
          </a:xfrm>
          <a:prstGeom prst="rect">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Rettangolo 4">
            <a:extLst>
              <a:ext uri="{FF2B5EF4-FFF2-40B4-BE49-F238E27FC236}">
                <a16:creationId xmlns:a16="http://schemas.microsoft.com/office/drawing/2014/main" id="{5F0B49E7-DDA2-41AC-A190-B68E674060E0}"/>
              </a:ext>
            </a:extLst>
          </p:cNvPr>
          <p:cNvSpPr/>
          <p:nvPr/>
        </p:nvSpPr>
        <p:spPr>
          <a:xfrm>
            <a:off x="1524000" y="6477318"/>
            <a:ext cx="9144000" cy="380682"/>
          </a:xfrm>
          <a:prstGeom prst="rect">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20BA254F-DBE0-4E31-A4D4-1593ACFF6C90}"/>
              </a:ext>
            </a:extLst>
          </p:cNvPr>
          <p:cNvSpPr txBox="1"/>
          <p:nvPr/>
        </p:nvSpPr>
        <p:spPr>
          <a:xfrm>
            <a:off x="4903043" y="296827"/>
            <a:ext cx="2244205" cy="646331"/>
          </a:xfrm>
          <a:prstGeom prst="rect">
            <a:avLst/>
          </a:prstGeom>
          <a:noFill/>
        </p:spPr>
        <p:txBody>
          <a:bodyPr wrap="square">
            <a:spAutoFit/>
          </a:bodyPr>
          <a:lstStyle/>
          <a:p>
            <a:pPr>
              <a:lnSpc>
                <a:spcPct val="150000"/>
              </a:lnSpc>
            </a:pPr>
            <a:r>
              <a:rPr lang="it-IT" sz="2400" b="1" dirty="0" smtClean="0">
                <a:latin typeface="Calibri" panose="020F0502020204030204" pitchFamily="34" charset="0"/>
                <a:ea typeface="Calibri" panose="020F0502020204030204" pitchFamily="34" charset="0"/>
                <a:cs typeface="Times New Roman" panose="02020603050405020304" pitchFamily="18" charset="0"/>
              </a:rPr>
              <a:t>MSS – </a:t>
            </a:r>
            <a:r>
              <a:rPr lang="it-IT" sz="2400" b="1" dirty="0" smtClean="0">
                <a:latin typeface="Calibri" panose="020F0502020204030204" pitchFamily="34" charset="0"/>
                <a:ea typeface="Calibri" panose="020F0502020204030204" pitchFamily="34" charset="0"/>
                <a:cs typeface="Times New Roman" panose="02020603050405020304" pitchFamily="18" charset="0"/>
              </a:rPr>
              <a:t>TARIFFE</a:t>
            </a:r>
            <a:endParaRPr lang="it-IT" sz="2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ttangolo 7"/>
          <p:cNvSpPr/>
          <p:nvPr/>
        </p:nvSpPr>
        <p:spPr>
          <a:xfrm>
            <a:off x="712237" y="1424064"/>
            <a:ext cx="10767526" cy="4737772"/>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it-IT" sz="2000" dirty="0"/>
              <a:t>La Legge 160/2019 – per la prima volta – ha istituito un CANONE destinato a </a:t>
            </a:r>
            <a:r>
              <a:rPr lang="it-IT" sz="2000" dirty="0" smtClean="0"/>
              <a:t>MERCATI comprensivo dei costi per la raccolta dei rifiuti. </a:t>
            </a:r>
            <a:r>
              <a:rPr lang="it-IT" sz="2000" dirty="0"/>
              <a:t>In precedenza, il canone dei mercati era rimesso ai Comuni, che lo quantificavano in modo completamente </a:t>
            </a:r>
            <a:r>
              <a:rPr lang="it-IT" sz="2000" dirty="0" smtClean="0"/>
              <a:t>autonomo.</a:t>
            </a:r>
            <a:endParaRPr lang="it-IT" sz="2000" dirty="0"/>
          </a:p>
          <a:p>
            <a:pPr marL="285750" indent="-285750">
              <a:lnSpc>
                <a:spcPct val="107000"/>
              </a:lnSpc>
              <a:spcAft>
                <a:spcPts val="800"/>
              </a:spcAft>
              <a:buFont typeface="Arial" panose="020B0604020202020204" pitchFamily="34" charset="0"/>
              <a:buChar char="•"/>
            </a:pPr>
            <a:r>
              <a:rPr lang="it-IT" sz="2000" dirty="0" smtClean="0"/>
              <a:t>In </a:t>
            </a:r>
            <a:r>
              <a:rPr lang="it-IT" sz="2000" dirty="0"/>
              <a:t>materia di tariffe, la Legge 160/2019 distingue due tipologie di </a:t>
            </a:r>
            <a:r>
              <a:rPr lang="it-IT" sz="2000" dirty="0" smtClean="0"/>
              <a:t>occupazioni con due differenti modalità di calcolo: </a:t>
            </a:r>
            <a:br>
              <a:rPr lang="it-IT" sz="2000" dirty="0" smtClean="0"/>
            </a:br>
            <a:r>
              <a:rPr lang="it-IT" sz="2000" dirty="0" smtClean="0"/>
              <a:t>- PERMANENTI: quelle </a:t>
            </a:r>
            <a:r>
              <a:rPr lang="it-IT" sz="2000" dirty="0"/>
              <a:t>che si protraggono oltre l’anno solare </a:t>
            </a:r>
            <a:r>
              <a:rPr lang="it-IT" sz="2000" dirty="0" smtClean="0"/>
              <a:t>.</a:t>
            </a:r>
            <a:r>
              <a:rPr lang="it-IT" sz="2000" dirty="0"/>
              <a:t/>
            </a:r>
            <a:br>
              <a:rPr lang="it-IT" sz="2000" dirty="0"/>
            </a:br>
            <a:r>
              <a:rPr lang="it-IT" sz="2000" dirty="0" smtClean="0"/>
              <a:t>- TEMPORANEE: quelle </a:t>
            </a:r>
            <a:r>
              <a:rPr lang="it-IT" sz="2000" dirty="0"/>
              <a:t>che si protraggono per un periodo inferiore </a:t>
            </a:r>
            <a:r>
              <a:rPr lang="it-IT" sz="2000" dirty="0" smtClean="0"/>
              <a:t>all’anno. </a:t>
            </a:r>
          </a:p>
          <a:p>
            <a:pPr marL="285750" indent="-285750">
              <a:lnSpc>
                <a:spcPct val="107000"/>
              </a:lnSpc>
              <a:spcAft>
                <a:spcPts val="800"/>
              </a:spcAft>
              <a:buFont typeface="Arial" panose="020B0604020202020204" pitchFamily="34" charset="0"/>
              <a:buChar char="•"/>
            </a:pPr>
            <a:r>
              <a:rPr lang="it-IT" sz="2000" dirty="0" smtClean="0"/>
              <a:t>La </a:t>
            </a:r>
            <a:r>
              <a:rPr lang="it-IT" sz="2000" dirty="0"/>
              <a:t>novità è che per le TEMPORANEE il calcolo va effettuato in base al numero di ore di durata </a:t>
            </a:r>
            <a:r>
              <a:rPr lang="it-IT" sz="2000" dirty="0" smtClean="0"/>
              <a:t>dell’occupazione. </a:t>
            </a:r>
            <a:r>
              <a:rPr lang="it-IT" sz="2000" dirty="0"/>
              <a:t>Per tutte le tipologie, la legge prevede la possibilità di effettuare riduzioni, fino all’azzeramento del canone. I limiti massimi invece sono </a:t>
            </a:r>
            <a:r>
              <a:rPr lang="it-IT" sz="2000" dirty="0" smtClean="0"/>
              <a:t>imposti.</a:t>
            </a:r>
          </a:p>
          <a:p>
            <a:pPr marL="285750" indent="-285750">
              <a:lnSpc>
                <a:spcPct val="107000"/>
              </a:lnSpc>
              <a:spcAft>
                <a:spcPts val="800"/>
              </a:spcAft>
              <a:buFont typeface="Arial" panose="020B0604020202020204" pitchFamily="34" charset="0"/>
              <a:buChar char="•"/>
            </a:pPr>
            <a:r>
              <a:rPr lang="it-IT" sz="2000" dirty="0" smtClean="0"/>
              <a:t>La Deliberazione </a:t>
            </a:r>
            <a:r>
              <a:rPr lang="it-IT" sz="2000" dirty="0"/>
              <a:t>di Consiglio Comunale n°90 del </a:t>
            </a:r>
            <a:r>
              <a:rPr lang="it-IT" sz="2000" dirty="0" smtClean="0"/>
              <a:t>5/12/2023 ha recepito le modificazioni introdotte dalla </a:t>
            </a:r>
            <a:r>
              <a:rPr lang="it-IT" sz="2000" dirty="0"/>
              <a:t>Legge 160/2019 </a:t>
            </a:r>
            <a:endParaRPr lang="it-IT" sz="2000" dirty="0" smtClean="0"/>
          </a:p>
          <a:p>
            <a:pPr marL="285750" indent="-285750">
              <a:lnSpc>
                <a:spcPct val="107000"/>
              </a:lnSpc>
              <a:spcAft>
                <a:spcPts val="800"/>
              </a:spcAft>
              <a:buFont typeface="Arial" panose="020B0604020202020204" pitchFamily="34" charset="0"/>
              <a:buChar char="•"/>
            </a:pPr>
            <a:endParaRPr lang="it-IT" dirty="0"/>
          </a:p>
        </p:txBody>
      </p:sp>
    </p:spTree>
    <p:extLst>
      <p:ext uri="{BB962C8B-B14F-4D97-AF65-F5344CB8AC3E}">
        <p14:creationId xmlns:p14="http://schemas.microsoft.com/office/powerpoint/2010/main" val="66027315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12279</TotalTime>
  <Words>2475</Words>
  <Application>Microsoft Office PowerPoint</Application>
  <PresentationFormat>Widescreen</PresentationFormat>
  <Paragraphs>278</Paragraphs>
  <Slides>14</Slides>
  <Notes>14</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14</vt:i4>
      </vt:variant>
    </vt:vector>
  </HeadingPairs>
  <TitlesOfParts>
    <vt:vector size="20" baseType="lpstr">
      <vt:lpstr>Arial</vt:lpstr>
      <vt:lpstr>Calibri</vt:lpstr>
      <vt:lpstr>Calibri Light</vt:lpstr>
      <vt:lpstr>Segoe UI</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Comune di Milano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Paolo Giuseppe Seris</dc:creator>
  <cp:lastModifiedBy>Paolo Giuseppe Seris</cp:lastModifiedBy>
  <cp:revision>68</cp:revision>
  <dcterms:created xsi:type="dcterms:W3CDTF">2022-06-08T04:59:48Z</dcterms:created>
  <dcterms:modified xsi:type="dcterms:W3CDTF">2024-01-17T17:38:45Z</dcterms:modified>
</cp:coreProperties>
</file>