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62" r:id="rId4"/>
  </p:sldMasterIdLst>
  <p:notesMasterIdLst>
    <p:notesMasterId r:id="rId12"/>
  </p:notesMasterIdLst>
  <p:handoutMasterIdLst>
    <p:handoutMasterId r:id="rId13"/>
  </p:handoutMasterIdLst>
  <p:sldIdLst>
    <p:sldId id="787" r:id="rId5"/>
    <p:sldId id="1103" r:id="rId6"/>
    <p:sldId id="1107" r:id="rId7"/>
    <p:sldId id="1105" r:id="rId8"/>
    <p:sldId id="1104" r:id="rId9"/>
    <p:sldId id="1106" r:id="rId10"/>
    <p:sldId id="1109" r:id="rId11"/>
  </p:sldIdLst>
  <p:sldSz cx="9144000" cy="6858000" type="screen4x3"/>
  <p:notesSz cx="6797675" cy="9926638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5" userDrawn="1">
          <p15:clr>
            <a:srgbClr val="A4A3A4"/>
          </p15:clr>
        </p15:guide>
        <p15:guide id="3" pos="158" userDrawn="1">
          <p15:clr>
            <a:srgbClr val="A4A3A4"/>
          </p15:clr>
        </p15:guide>
        <p15:guide id="4" pos="5579" userDrawn="1">
          <p15:clr>
            <a:srgbClr val="A4A3A4"/>
          </p15:clr>
        </p15:guide>
        <p15:guide id="5" orient="horz" pos="436" userDrawn="1">
          <p15:clr>
            <a:srgbClr val="A4A3A4"/>
          </p15:clr>
        </p15:guide>
        <p15:guide id="6" orient="horz" pos="4065" userDrawn="1">
          <p15:clr>
            <a:srgbClr val="A4A3A4"/>
          </p15:clr>
        </p15:guide>
        <p15:guide id="7" orient="horz" pos="777" userDrawn="1">
          <p15:clr>
            <a:srgbClr val="A4A3A4"/>
          </p15:clr>
        </p15:guide>
        <p15:guide id="8" pos="2903" userDrawn="1">
          <p15:clr>
            <a:srgbClr val="A4A3A4"/>
          </p15:clr>
        </p15:guide>
        <p15:guide id="9" pos="6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0D04822-F4C5-3B03-CEDE-EC83F98DEF24}" name="silva belluzzo" initials="sb" userId="cf72b493c0c7ef58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herita D'Avanzo" initials="MD" lastIdx="2" clrIdx="0"/>
  <p:cmAuthor id="2" name="Giuseppe Orsini" initials="GO" lastIdx="1" clrIdx="1"/>
  <p:cmAuthor id="3" name="Paolo Francesco M Poggi" initials="PFMP" lastIdx="1" clrIdx="2">
    <p:extLst>
      <p:ext uri="{19B8F6BF-5375-455C-9EA6-DF929625EA0E}">
        <p15:presenceInfo xmlns:p15="http://schemas.microsoft.com/office/powerpoint/2012/main" userId="S::Paolo.Poggi@comune.milano.it::6e8bf48f-e39f-479a-aef4-6af4481a1dfc" providerId="AD"/>
      </p:ext>
    </p:extLst>
  </p:cmAuthor>
  <p:cmAuthor id="4" name="Silva Belluzzo" initials="SB" lastIdx="1" clrIdx="3">
    <p:extLst>
      <p:ext uri="{19B8F6BF-5375-455C-9EA6-DF929625EA0E}">
        <p15:presenceInfo xmlns:p15="http://schemas.microsoft.com/office/powerpoint/2012/main" userId="S::Silva.Belluzzo@comune.milano.it::f99fb313-e072-4e02-be78-16118d8d50f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615"/>
    <a:srgbClr val="CD2929"/>
    <a:srgbClr val="99CCFF"/>
    <a:srgbClr val="EAEFF7"/>
    <a:srgbClr val="44546A"/>
    <a:srgbClr val="97B3D1"/>
    <a:srgbClr val="42230E"/>
    <a:srgbClr val="D2DEEF"/>
    <a:srgbClr val="F9F53B"/>
    <a:srgbClr val="01FF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Stile medio 3 - 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2326" autoAdjust="0"/>
  </p:normalViewPr>
  <p:slideViewPr>
    <p:cSldViewPr snapToGrid="0">
      <p:cViewPr varScale="1">
        <p:scale>
          <a:sx n="114" d="100"/>
          <a:sy n="114" d="100"/>
        </p:scale>
        <p:origin x="1728" y="102"/>
      </p:cViewPr>
      <p:guideLst>
        <p:guide orient="horz" pos="2455"/>
        <p:guide pos="158"/>
        <p:guide pos="5579"/>
        <p:guide orient="horz" pos="436"/>
        <p:guide orient="horz" pos="4065"/>
        <p:guide orient="horz" pos="777"/>
        <p:guide pos="2903"/>
        <p:guide pos="6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68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9F4B0-AF4E-4E96-8ACF-78E814B23DF1}" type="datetimeFigureOut">
              <a:rPr lang="it-IT" smtClean="0"/>
              <a:t>01/12/2023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EC150-B612-4F5E-BD11-85786FCA4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390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748" cy="5406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6574" y="0"/>
            <a:ext cx="2919748" cy="5406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59A34-D514-4394-8113-53A75EAF7227}" type="datetimeFigureOut">
              <a:rPr lang="it-IT" smtClean="0"/>
              <a:t>01/12/2023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1347788"/>
            <a:ext cx="4846638" cy="363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789" y="5186076"/>
            <a:ext cx="5390305" cy="42431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0235580"/>
            <a:ext cx="2919748" cy="5406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6574" y="10235580"/>
            <a:ext cx="2919748" cy="5406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E0189-183C-435D-A95B-A013C4C521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4290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01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E0189-183C-435D-A95B-A013C4C521D3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9940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477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297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944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 userDrawn="1"/>
        </p:nvSpPr>
        <p:spPr>
          <a:xfrm>
            <a:off x="0" y="0"/>
            <a:ext cx="9144000" cy="1120140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 sz="1350">
              <a:solidFill>
                <a:prstClr val="white"/>
              </a:solidFill>
            </a:endParaRPr>
          </a:p>
        </p:txBody>
      </p:sp>
      <p:sp>
        <p:nvSpPr>
          <p:cNvPr id="12" name="Titolo 5"/>
          <p:cNvSpPr>
            <a:spLocks noGrp="1"/>
          </p:cNvSpPr>
          <p:nvPr>
            <p:ph type="ctrTitle"/>
          </p:nvPr>
        </p:nvSpPr>
        <p:spPr>
          <a:xfrm>
            <a:off x="1475656" y="548684"/>
            <a:ext cx="6048672" cy="434429"/>
          </a:xfrm>
          <a:prstGeom prst="rect">
            <a:avLst/>
          </a:prstGeom>
        </p:spPr>
        <p:txBody>
          <a:bodyPr anchor="b"/>
          <a:lstStyle>
            <a:lvl1pPr algn="l">
              <a:defRPr sz="15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52288"/>
            <a:ext cx="2133600" cy="269191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3EE28D72-AD8D-4ABB-9BE4-56994EF9A656}" type="slidenum">
              <a:rPr lang="en-US" smtClean="0"/>
              <a:pPr/>
              <a:t>‹N›</a:t>
            </a:fld>
            <a:endParaRPr lang="en-US"/>
          </a:p>
        </p:txBody>
      </p:sp>
      <p:pic>
        <p:nvPicPr>
          <p:cNvPr id="8" name="Immagine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3" t="36350" r="53561" b="31100"/>
          <a:stretch/>
        </p:blipFill>
        <p:spPr>
          <a:xfrm>
            <a:off x="216002" y="216004"/>
            <a:ext cx="664475" cy="695841"/>
          </a:xfrm>
          <a:prstGeom prst="rect">
            <a:avLst/>
          </a:prstGeom>
        </p:spPr>
      </p:pic>
      <p:pic>
        <p:nvPicPr>
          <p:cNvPr id="13" name="Immagin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48" b="21728"/>
          <a:stretch/>
        </p:blipFill>
        <p:spPr>
          <a:xfrm>
            <a:off x="299150" y="6452284"/>
            <a:ext cx="503605" cy="34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00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44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668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25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061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40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651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435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756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6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88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isultati immagini per milano gae aulenti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1" r="904" b="4498"/>
          <a:stretch/>
        </p:blipFill>
        <p:spPr bwMode="auto">
          <a:xfrm>
            <a:off x="92639" y="182788"/>
            <a:ext cx="9051361" cy="577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7"/>
          <p:cNvSpPr/>
          <p:nvPr/>
        </p:nvSpPr>
        <p:spPr>
          <a:xfrm>
            <a:off x="3938016" y="2667443"/>
            <a:ext cx="5205984" cy="1737409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38016" y="2667443"/>
            <a:ext cx="5202141" cy="1737408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it-IT" dirty="0">
                <a:solidFill>
                  <a:schemeClr val="bg1"/>
                </a:solidFill>
              </a:rPr>
              <a:t>Comune di Milano Proposta di Deliberazione Consiliare- </a:t>
            </a:r>
            <a:r>
              <a:rPr lang="it-IT" dirty="0">
                <a:solidFill>
                  <a:schemeClr val="bg1"/>
                </a:solidFill>
                <a:latin typeface="+mn-lt"/>
              </a:rPr>
              <a:t>Canone Unico Patrimoniale e Canone di Concessione Mercati</a:t>
            </a:r>
          </a:p>
        </p:txBody>
      </p:sp>
      <p:pic>
        <p:nvPicPr>
          <p:cNvPr id="1028" name="Picture 4" descr="AraldicaComune di Milan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7" y="2407410"/>
            <a:ext cx="780605" cy="1410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Segnaposto testo 2"/>
          <p:cNvSpPr txBox="1">
            <a:spLocks/>
          </p:cNvSpPr>
          <p:nvPr/>
        </p:nvSpPr>
        <p:spPr>
          <a:xfrm>
            <a:off x="92639" y="5977412"/>
            <a:ext cx="8684624" cy="650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2000" b="1" dirty="0">
                <a:solidFill>
                  <a:srgbClr val="002060"/>
                </a:solidFill>
                <a:latin typeface="Segoe UI" panose="020B0502040204020203" pitchFamily="34" charset="0"/>
                <a:ea typeface="Calibri" charset="0"/>
                <a:cs typeface="Segoe UI" panose="020B0502040204020203" pitchFamily="34" charset="0"/>
              </a:rPr>
              <a:t>Approvazione nuovo elenco classificazione viaria e integrazioni del regolamento </a:t>
            </a:r>
            <a:r>
              <a:rPr lang="it-IT" sz="1400" b="1" dirty="0">
                <a:solidFill>
                  <a:srgbClr val="002060"/>
                </a:solidFill>
                <a:latin typeface="Segoe UI" panose="020B0502040204020203" pitchFamily="34" charset="0"/>
                <a:ea typeface="Calibri" charset="0"/>
                <a:cs typeface="Segoe UI" panose="020B0502040204020203" pitchFamily="34" charset="0"/>
              </a:rPr>
              <a:t>Milano, 1 dicembre 2023</a:t>
            </a:r>
            <a:endParaRPr lang="it-IT" sz="3300" b="1" i="1" dirty="0"/>
          </a:p>
        </p:txBody>
      </p:sp>
    </p:spTree>
    <p:extLst>
      <p:ext uri="{BB962C8B-B14F-4D97-AF65-F5344CB8AC3E}">
        <p14:creationId xmlns:p14="http://schemas.microsoft.com/office/powerpoint/2010/main" val="1940444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6C5ACA9E-0370-52D2-0006-CCA3D40877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OBIETTIVI PROPOSTA DI DELIBERAZIONE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A68106C-F4F3-3FFA-AD16-46961241F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2</a:t>
            </a:fld>
            <a:endParaRPr lang="it-IT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1FFC5209-8C61-A8AC-578E-023A85B08A45}"/>
              </a:ext>
            </a:extLst>
          </p:cNvPr>
          <p:cNvGrpSpPr/>
          <p:nvPr/>
        </p:nvGrpSpPr>
        <p:grpSpPr>
          <a:xfrm>
            <a:off x="1269507" y="1913154"/>
            <a:ext cx="6738151" cy="4052638"/>
            <a:chOff x="580315" y="2126150"/>
            <a:chExt cx="6032483" cy="3467044"/>
          </a:xfrm>
        </p:grpSpPr>
        <p:grpSp>
          <p:nvGrpSpPr>
            <p:cNvPr id="9" name="Gruppo 8">
              <a:extLst>
                <a:ext uri="{FF2B5EF4-FFF2-40B4-BE49-F238E27FC236}">
                  <a16:creationId xmlns:a16="http://schemas.microsoft.com/office/drawing/2014/main" id="{04A139E4-E7DB-E8A5-0AEC-12B34F9CF671}"/>
                </a:ext>
              </a:extLst>
            </p:cNvPr>
            <p:cNvGrpSpPr/>
            <p:nvPr/>
          </p:nvGrpSpPr>
          <p:grpSpPr>
            <a:xfrm>
              <a:off x="580315" y="2126150"/>
              <a:ext cx="6032483" cy="3467044"/>
              <a:chOff x="580315" y="2126150"/>
              <a:chExt cx="6032483" cy="3467044"/>
            </a:xfrm>
          </p:grpSpPr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FE4A4000-9DDC-14B6-2A8F-9757431CD5A1}"/>
                  </a:ext>
                </a:extLst>
              </p:cNvPr>
              <p:cNvSpPr/>
              <p:nvPr/>
            </p:nvSpPr>
            <p:spPr>
              <a:xfrm rot="16200000">
                <a:off x="-162884" y="2869350"/>
                <a:ext cx="3451736" cy="1965337"/>
              </a:xfrm>
              <a:custGeom>
                <a:avLst/>
                <a:gdLst>
                  <a:gd name="connsiteX0" fmla="*/ 0 w 1965336"/>
                  <a:gd name="connsiteY0" fmla="*/ 98267 h 3451736"/>
                  <a:gd name="connsiteX1" fmla="*/ 98267 w 1965336"/>
                  <a:gd name="connsiteY1" fmla="*/ 0 h 3451736"/>
                  <a:gd name="connsiteX2" fmla="*/ 1867069 w 1965336"/>
                  <a:gd name="connsiteY2" fmla="*/ 0 h 3451736"/>
                  <a:gd name="connsiteX3" fmla="*/ 1965336 w 1965336"/>
                  <a:gd name="connsiteY3" fmla="*/ 98267 h 3451736"/>
                  <a:gd name="connsiteX4" fmla="*/ 1965336 w 1965336"/>
                  <a:gd name="connsiteY4" fmla="*/ 3353469 h 3451736"/>
                  <a:gd name="connsiteX5" fmla="*/ 1867069 w 1965336"/>
                  <a:gd name="connsiteY5" fmla="*/ 3451736 h 3451736"/>
                  <a:gd name="connsiteX6" fmla="*/ 98267 w 1965336"/>
                  <a:gd name="connsiteY6" fmla="*/ 3451736 h 3451736"/>
                  <a:gd name="connsiteX7" fmla="*/ 0 w 1965336"/>
                  <a:gd name="connsiteY7" fmla="*/ 3353469 h 3451736"/>
                  <a:gd name="connsiteX8" fmla="*/ 0 w 1965336"/>
                  <a:gd name="connsiteY8" fmla="*/ 98267 h 3451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65336" h="3451736">
                    <a:moveTo>
                      <a:pt x="1909385" y="2"/>
                    </a:moveTo>
                    <a:cubicBezTo>
                      <a:pt x="1940285" y="2"/>
                      <a:pt x="1965336" y="77272"/>
                      <a:pt x="1965336" y="172589"/>
                    </a:cubicBezTo>
                    <a:lnTo>
                      <a:pt x="1965336" y="3279147"/>
                    </a:lnTo>
                    <a:cubicBezTo>
                      <a:pt x="1965336" y="3374464"/>
                      <a:pt x="1940285" y="3451734"/>
                      <a:pt x="1909385" y="3451734"/>
                    </a:cubicBezTo>
                    <a:lnTo>
                      <a:pt x="55951" y="3451734"/>
                    </a:lnTo>
                    <a:cubicBezTo>
                      <a:pt x="25051" y="3451734"/>
                      <a:pt x="0" y="3374464"/>
                      <a:pt x="0" y="3279147"/>
                    </a:cubicBezTo>
                    <a:lnTo>
                      <a:pt x="0" y="172589"/>
                    </a:lnTo>
                    <a:cubicBezTo>
                      <a:pt x="0" y="77272"/>
                      <a:pt x="25051" y="2"/>
                      <a:pt x="55951" y="2"/>
                    </a:cubicBezTo>
                    <a:lnTo>
                      <a:pt x="1909385" y="2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21312" tIns="48007" rIns="62231" bIns="1572269" numCol="1" spcCol="1270" anchor="t" anchorCtr="0">
                <a:noAutofit/>
              </a:bodyPr>
              <a:lstStyle/>
              <a:p>
                <a:pPr marL="0" lvl="0" indent="0" algn="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/>
                  <a:t>AGGIORNAMENTO</a:t>
                </a:r>
                <a:endParaRPr lang="it-IT" sz="1300" kern="1200" dirty="0"/>
              </a:p>
            </p:txBody>
          </p:sp>
          <p:sp>
            <p:nvSpPr>
              <p:cNvPr id="11" name="Figura a mano libera: forma 10">
                <a:extLst>
                  <a:ext uri="{FF2B5EF4-FFF2-40B4-BE49-F238E27FC236}">
                    <a16:creationId xmlns:a16="http://schemas.microsoft.com/office/drawing/2014/main" id="{A564ABB3-C76B-7501-BDC0-6294649440B8}"/>
                  </a:ext>
                </a:extLst>
              </p:cNvPr>
              <p:cNvSpPr/>
              <p:nvPr/>
            </p:nvSpPr>
            <p:spPr>
              <a:xfrm>
                <a:off x="919886" y="2126150"/>
                <a:ext cx="1464175" cy="3451736"/>
              </a:xfrm>
              <a:custGeom>
                <a:avLst/>
                <a:gdLst>
                  <a:gd name="connsiteX0" fmla="*/ 0 w 1464175"/>
                  <a:gd name="connsiteY0" fmla="*/ 0 h 3451736"/>
                  <a:gd name="connsiteX1" fmla="*/ 1464175 w 1464175"/>
                  <a:gd name="connsiteY1" fmla="*/ 0 h 3451736"/>
                  <a:gd name="connsiteX2" fmla="*/ 1464175 w 1464175"/>
                  <a:gd name="connsiteY2" fmla="*/ 3451736 h 3451736"/>
                  <a:gd name="connsiteX3" fmla="*/ 0 w 1464175"/>
                  <a:gd name="connsiteY3" fmla="*/ 3451736 h 3451736"/>
                  <a:gd name="connsiteX4" fmla="*/ 0 w 1464175"/>
                  <a:gd name="connsiteY4" fmla="*/ 0 h 3451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64175" h="3451736">
                    <a:moveTo>
                      <a:pt x="0" y="0"/>
                    </a:moveTo>
                    <a:lnTo>
                      <a:pt x="1464175" y="0"/>
                    </a:lnTo>
                    <a:lnTo>
                      <a:pt x="1464175" y="3451736"/>
                    </a:lnTo>
                    <a:lnTo>
                      <a:pt x="0" y="3451736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2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0" tIns="48006" rIns="0" bIns="0" numCol="1" spcCol="1270" anchor="ctr" anchorCtr="0">
                <a:noAutofit/>
              </a:bodyPr>
              <a:lstStyle/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/>
                  <a:t>OBJ proposta di deliberazione CC</a:t>
                </a:r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it-IT" sz="1400" kern="1200" dirty="0"/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it-IT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it-IT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proseguire e ultimare il percorso di revisione degli strumenti di gestione del Canone Unico </a:t>
                </a:r>
              </a:p>
            </p:txBody>
          </p:sp>
          <p:sp>
            <p:nvSpPr>
              <p:cNvPr id="12" name="Figura a mano libera: forma 11">
                <a:extLst>
                  <a:ext uri="{FF2B5EF4-FFF2-40B4-BE49-F238E27FC236}">
                    <a16:creationId xmlns:a16="http://schemas.microsoft.com/office/drawing/2014/main" id="{D196A70C-BE31-A60F-AA57-9DD602A2E291}"/>
                  </a:ext>
                </a:extLst>
              </p:cNvPr>
              <p:cNvSpPr/>
              <p:nvPr/>
            </p:nvSpPr>
            <p:spPr>
              <a:xfrm rot="16200000">
                <a:off x="1871238" y="2869350"/>
                <a:ext cx="3451737" cy="1965338"/>
              </a:xfrm>
              <a:custGeom>
                <a:avLst/>
                <a:gdLst>
                  <a:gd name="connsiteX0" fmla="*/ 0 w 1965336"/>
                  <a:gd name="connsiteY0" fmla="*/ 98267 h 3451736"/>
                  <a:gd name="connsiteX1" fmla="*/ 98267 w 1965336"/>
                  <a:gd name="connsiteY1" fmla="*/ 0 h 3451736"/>
                  <a:gd name="connsiteX2" fmla="*/ 1867069 w 1965336"/>
                  <a:gd name="connsiteY2" fmla="*/ 0 h 3451736"/>
                  <a:gd name="connsiteX3" fmla="*/ 1965336 w 1965336"/>
                  <a:gd name="connsiteY3" fmla="*/ 98267 h 3451736"/>
                  <a:gd name="connsiteX4" fmla="*/ 1965336 w 1965336"/>
                  <a:gd name="connsiteY4" fmla="*/ 3353469 h 3451736"/>
                  <a:gd name="connsiteX5" fmla="*/ 1867069 w 1965336"/>
                  <a:gd name="connsiteY5" fmla="*/ 3451736 h 3451736"/>
                  <a:gd name="connsiteX6" fmla="*/ 98267 w 1965336"/>
                  <a:gd name="connsiteY6" fmla="*/ 3451736 h 3451736"/>
                  <a:gd name="connsiteX7" fmla="*/ 0 w 1965336"/>
                  <a:gd name="connsiteY7" fmla="*/ 3353469 h 3451736"/>
                  <a:gd name="connsiteX8" fmla="*/ 0 w 1965336"/>
                  <a:gd name="connsiteY8" fmla="*/ 98267 h 3451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65336" h="3451736">
                    <a:moveTo>
                      <a:pt x="1909385" y="2"/>
                    </a:moveTo>
                    <a:cubicBezTo>
                      <a:pt x="1940285" y="2"/>
                      <a:pt x="1965336" y="77272"/>
                      <a:pt x="1965336" y="172589"/>
                    </a:cubicBezTo>
                    <a:lnTo>
                      <a:pt x="1965336" y="3279147"/>
                    </a:lnTo>
                    <a:cubicBezTo>
                      <a:pt x="1965336" y="3374464"/>
                      <a:pt x="1940285" y="3451734"/>
                      <a:pt x="1909385" y="3451734"/>
                    </a:cubicBezTo>
                    <a:lnTo>
                      <a:pt x="55951" y="3451734"/>
                    </a:lnTo>
                    <a:cubicBezTo>
                      <a:pt x="25051" y="3451734"/>
                      <a:pt x="0" y="3374464"/>
                      <a:pt x="0" y="3279147"/>
                    </a:cubicBezTo>
                    <a:lnTo>
                      <a:pt x="0" y="172589"/>
                    </a:lnTo>
                    <a:cubicBezTo>
                      <a:pt x="0" y="77272"/>
                      <a:pt x="25051" y="2"/>
                      <a:pt x="55951" y="2"/>
                    </a:cubicBezTo>
                    <a:lnTo>
                      <a:pt x="1909385" y="2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21313" tIns="48008" rIns="62231" bIns="1572268" numCol="1" spcCol="1270" anchor="t" anchorCtr="0">
                <a:noAutofit/>
              </a:bodyPr>
              <a:lstStyle/>
              <a:p>
                <a:pPr marL="0" lvl="0" indent="0" algn="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/>
                  <a:t>ELENCO DI CALSSIFICAZIONE VIARIA</a:t>
                </a:r>
              </a:p>
            </p:txBody>
          </p:sp>
          <p:sp>
            <p:nvSpPr>
              <p:cNvPr id="13" name="Estrazione 12">
                <a:extLst>
                  <a:ext uri="{FF2B5EF4-FFF2-40B4-BE49-F238E27FC236}">
                    <a16:creationId xmlns:a16="http://schemas.microsoft.com/office/drawing/2014/main" id="{075CCA22-9006-89BB-E3E6-624E11AE306B}"/>
                  </a:ext>
                </a:extLst>
              </p:cNvPr>
              <p:cNvSpPr/>
              <p:nvPr/>
            </p:nvSpPr>
            <p:spPr>
              <a:xfrm rot="5400000">
                <a:off x="2432076" y="4879392"/>
                <a:ext cx="346586" cy="294800"/>
              </a:xfrm>
              <a:prstGeom prst="flowChartExtract">
                <a:avLst/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it-IT"/>
              </a:p>
            </p:txBody>
          </p:sp>
          <p:sp>
            <p:nvSpPr>
              <p:cNvPr id="14" name="Figura a mano libera: forma 13">
                <a:extLst>
                  <a:ext uri="{FF2B5EF4-FFF2-40B4-BE49-F238E27FC236}">
                    <a16:creationId xmlns:a16="http://schemas.microsoft.com/office/drawing/2014/main" id="{F05396CF-4B5B-9337-EBA7-AD3FE440D435}"/>
                  </a:ext>
                </a:extLst>
              </p:cNvPr>
              <p:cNvSpPr/>
              <p:nvPr/>
            </p:nvSpPr>
            <p:spPr>
              <a:xfrm>
                <a:off x="3007506" y="2126151"/>
                <a:ext cx="1464175" cy="3451736"/>
              </a:xfrm>
              <a:custGeom>
                <a:avLst/>
                <a:gdLst>
                  <a:gd name="connsiteX0" fmla="*/ 0 w 1464175"/>
                  <a:gd name="connsiteY0" fmla="*/ 0 h 3451736"/>
                  <a:gd name="connsiteX1" fmla="*/ 1464175 w 1464175"/>
                  <a:gd name="connsiteY1" fmla="*/ 0 h 3451736"/>
                  <a:gd name="connsiteX2" fmla="*/ 1464175 w 1464175"/>
                  <a:gd name="connsiteY2" fmla="*/ 3451736 h 3451736"/>
                  <a:gd name="connsiteX3" fmla="*/ 0 w 1464175"/>
                  <a:gd name="connsiteY3" fmla="*/ 3451736 h 3451736"/>
                  <a:gd name="connsiteX4" fmla="*/ 0 w 1464175"/>
                  <a:gd name="connsiteY4" fmla="*/ 0 h 3451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64175" h="3451736">
                    <a:moveTo>
                      <a:pt x="0" y="0"/>
                    </a:moveTo>
                    <a:lnTo>
                      <a:pt x="1464175" y="0"/>
                    </a:lnTo>
                    <a:lnTo>
                      <a:pt x="1464175" y="3451736"/>
                    </a:lnTo>
                    <a:lnTo>
                      <a:pt x="0" y="3451736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2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0" tIns="48006" rIns="0" bIns="0" numCol="1" spcCol="1270" anchor="ctr" anchorCtr="0">
                <a:noAutofit/>
              </a:bodyPr>
              <a:lstStyle/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L’aggiornamento riguarda </a:t>
                </a:r>
                <a:r>
                  <a:rPr lang="it-IT" sz="1400" u="sng" kern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l’Elenco di classificazione viaria vigente</a:t>
                </a:r>
                <a:endParaRPr lang="it-IT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it-IT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it-IT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it-IT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/>
                  <a:t>approvato con la del. C.C n. 66 /2011. </a:t>
                </a:r>
              </a:p>
            </p:txBody>
          </p:sp>
          <p:sp>
            <p:nvSpPr>
              <p:cNvPr id="15" name="Figura a mano libera: forma 14">
                <a:extLst>
                  <a:ext uri="{FF2B5EF4-FFF2-40B4-BE49-F238E27FC236}">
                    <a16:creationId xmlns:a16="http://schemas.microsoft.com/office/drawing/2014/main" id="{DDF8F86A-20C7-5410-D8AD-99F73904A46F}"/>
                  </a:ext>
                </a:extLst>
              </p:cNvPr>
              <p:cNvSpPr/>
              <p:nvPr/>
            </p:nvSpPr>
            <p:spPr>
              <a:xfrm rot="16200000">
                <a:off x="3904262" y="2884657"/>
                <a:ext cx="3451736" cy="1965337"/>
              </a:xfrm>
              <a:custGeom>
                <a:avLst/>
                <a:gdLst>
                  <a:gd name="connsiteX0" fmla="*/ 0 w 1965336"/>
                  <a:gd name="connsiteY0" fmla="*/ 98267 h 3451736"/>
                  <a:gd name="connsiteX1" fmla="*/ 98267 w 1965336"/>
                  <a:gd name="connsiteY1" fmla="*/ 0 h 3451736"/>
                  <a:gd name="connsiteX2" fmla="*/ 1867069 w 1965336"/>
                  <a:gd name="connsiteY2" fmla="*/ 0 h 3451736"/>
                  <a:gd name="connsiteX3" fmla="*/ 1965336 w 1965336"/>
                  <a:gd name="connsiteY3" fmla="*/ 98267 h 3451736"/>
                  <a:gd name="connsiteX4" fmla="*/ 1965336 w 1965336"/>
                  <a:gd name="connsiteY4" fmla="*/ 3353469 h 3451736"/>
                  <a:gd name="connsiteX5" fmla="*/ 1867069 w 1965336"/>
                  <a:gd name="connsiteY5" fmla="*/ 3451736 h 3451736"/>
                  <a:gd name="connsiteX6" fmla="*/ 98267 w 1965336"/>
                  <a:gd name="connsiteY6" fmla="*/ 3451736 h 3451736"/>
                  <a:gd name="connsiteX7" fmla="*/ 0 w 1965336"/>
                  <a:gd name="connsiteY7" fmla="*/ 3353469 h 3451736"/>
                  <a:gd name="connsiteX8" fmla="*/ 0 w 1965336"/>
                  <a:gd name="connsiteY8" fmla="*/ 98267 h 3451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65336" h="3451736">
                    <a:moveTo>
                      <a:pt x="1909385" y="2"/>
                    </a:moveTo>
                    <a:cubicBezTo>
                      <a:pt x="1940285" y="2"/>
                      <a:pt x="1965336" y="77272"/>
                      <a:pt x="1965336" y="172589"/>
                    </a:cubicBezTo>
                    <a:lnTo>
                      <a:pt x="1965336" y="3279147"/>
                    </a:lnTo>
                    <a:cubicBezTo>
                      <a:pt x="1965336" y="3374464"/>
                      <a:pt x="1940285" y="3451734"/>
                      <a:pt x="1909385" y="3451734"/>
                    </a:cubicBezTo>
                    <a:lnTo>
                      <a:pt x="55951" y="3451734"/>
                    </a:lnTo>
                    <a:cubicBezTo>
                      <a:pt x="25051" y="3451734"/>
                      <a:pt x="0" y="3374464"/>
                      <a:pt x="0" y="3279147"/>
                    </a:cubicBezTo>
                    <a:lnTo>
                      <a:pt x="0" y="172589"/>
                    </a:lnTo>
                    <a:cubicBezTo>
                      <a:pt x="0" y="77272"/>
                      <a:pt x="25051" y="2"/>
                      <a:pt x="55951" y="2"/>
                    </a:cubicBezTo>
                    <a:lnTo>
                      <a:pt x="1909385" y="2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21313" tIns="48006" rIns="62230" bIns="1572269" numCol="1" spcCol="1270" anchor="t" anchorCtr="0">
                <a:noAutofit/>
              </a:bodyPr>
              <a:lstStyle/>
              <a:p>
                <a:pPr marL="0" lvl="0" indent="0" algn="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/>
                  <a:t>MICROZONE</a:t>
                </a:r>
                <a:endParaRPr lang="it-IT" sz="1300" kern="1200" dirty="0"/>
              </a:p>
            </p:txBody>
          </p:sp>
          <p:sp>
            <p:nvSpPr>
              <p:cNvPr id="16" name="Estrazione 15">
                <a:extLst>
                  <a:ext uri="{FF2B5EF4-FFF2-40B4-BE49-F238E27FC236}">
                    <a16:creationId xmlns:a16="http://schemas.microsoft.com/office/drawing/2014/main" id="{505D21F9-0E1B-5735-62EC-30BFC780E2A2}"/>
                  </a:ext>
                </a:extLst>
              </p:cNvPr>
              <p:cNvSpPr/>
              <p:nvPr/>
            </p:nvSpPr>
            <p:spPr>
              <a:xfrm rot="5400000">
                <a:off x="4510596" y="4879392"/>
                <a:ext cx="346586" cy="294800"/>
              </a:xfrm>
              <a:prstGeom prst="flowChartExtract">
                <a:avLst/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it-IT"/>
              </a:p>
            </p:txBody>
          </p:sp>
          <p:sp>
            <p:nvSpPr>
              <p:cNvPr id="17" name="Figura a mano libera: forma 16">
                <a:extLst>
                  <a:ext uri="{FF2B5EF4-FFF2-40B4-BE49-F238E27FC236}">
                    <a16:creationId xmlns:a16="http://schemas.microsoft.com/office/drawing/2014/main" id="{36F9C4B1-0BA8-67A0-1B4A-17801B516E9B}"/>
                  </a:ext>
                </a:extLst>
              </p:cNvPr>
              <p:cNvSpPr/>
              <p:nvPr/>
            </p:nvSpPr>
            <p:spPr>
              <a:xfrm>
                <a:off x="5040529" y="2141457"/>
                <a:ext cx="1464175" cy="3451736"/>
              </a:xfrm>
              <a:custGeom>
                <a:avLst/>
                <a:gdLst>
                  <a:gd name="connsiteX0" fmla="*/ 0 w 1464175"/>
                  <a:gd name="connsiteY0" fmla="*/ 0 h 3451736"/>
                  <a:gd name="connsiteX1" fmla="*/ 1464175 w 1464175"/>
                  <a:gd name="connsiteY1" fmla="*/ 0 h 3451736"/>
                  <a:gd name="connsiteX2" fmla="*/ 1464175 w 1464175"/>
                  <a:gd name="connsiteY2" fmla="*/ 3451736 h 3451736"/>
                  <a:gd name="connsiteX3" fmla="*/ 0 w 1464175"/>
                  <a:gd name="connsiteY3" fmla="*/ 3451736 h 3451736"/>
                  <a:gd name="connsiteX4" fmla="*/ 0 w 1464175"/>
                  <a:gd name="connsiteY4" fmla="*/ 0 h 3451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64175" h="3451736">
                    <a:moveTo>
                      <a:pt x="0" y="0"/>
                    </a:moveTo>
                    <a:lnTo>
                      <a:pt x="1464175" y="0"/>
                    </a:lnTo>
                    <a:lnTo>
                      <a:pt x="1464175" y="3451736"/>
                    </a:lnTo>
                    <a:lnTo>
                      <a:pt x="0" y="3451736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2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0" tIns="48006" rIns="0" bIns="0" numCol="1" spcCol="1270" anchor="ctr" anchorCtr="0">
                <a:noAutofit/>
              </a:bodyPr>
              <a:lstStyle/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/>
                  <a:t>Sono infatti </a:t>
                </a:r>
                <a:r>
                  <a:rPr lang="it-IT" sz="1400" b="0" u="none" kern="1200" dirty="0"/>
                  <a:t>superate (non più esistenti) le n. 55, zone OMI </a:t>
                </a:r>
                <a:r>
                  <a:rPr lang="it-IT" sz="1400" kern="1200" dirty="0"/>
                  <a:t>(Ag. Entrate) su cui è basata la vigente tariffa del Canone Unico</a:t>
                </a:r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it-IT" sz="1400" kern="1200" dirty="0"/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it-IT" sz="1400" kern="1200" dirty="0"/>
              </a:p>
              <a:p>
                <a:pPr marL="0" lvl="0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kern="1200" dirty="0"/>
                  <a:t>le attuali microzone sono n. 41</a:t>
                </a:r>
              </a:p>
            </p:txBody>
          </p:sp>
        </p:grpSp>
        <p:sp>
          <p:nvSpPr>
            <p:cNvPr id="2" name="Freccia in giù 1">
              <a:extLst>
                <a:ext uri="{FF2B5EF4-FFF2-40B4-BE49-F238E27FC236}">
                  <a16:creationId xmlns:a16="http://schemas.microsoft.com/office/drawing/2014/main" id="{EFE0B490-6220-9BDE-5331-AEBDC0355600}"/>
                </a:ext>
              </a:extLst>
            </p:cNvPr>
            <p:cNvSpPr/>
            <p:nvPr/>
          </p:nvSpPr>
          <p:spPr>
            <a:xfrm>
              <a:off x="3405392" y="3974634"/>
              <a:ext cx="377505" cy="26005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" name="Freccia in giù 2">
              <a:extLst>
                <a:ext uri="{FF2B5EF4-FFF2-40B4-BE49-F238E27FC236}">
                  <a16:creationId xmlns:a16="http://schemas.microsoft.com/office/drawing/2014/main" id="{1E00B0E4-E27F-A0AA-4D89-FDAB637C12E0}"/>
                </a:ext>
              </a:extLst>
            </p:cNvPr>
            <p:cNvSpPr/>
            <p:nvPr/>
          </p:nvSpPr>
          <p:spPr>
            <a:xfrm>
              <a:off x="1390344" y="3591960"/>
              <a:ext cx="377505" cy="26005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>
                <a:highlight>
                  <a:srgbClr val="FFFF00"/>
                </a:highlight>
              </a:endParaRPr>
            </a:p>
          </p:txBody>
        </p:sp>
        <p:sp>
          <p:nvSpPr>
            <p:cNvPr id="4" name="Freccia in giù 3">
              <a:extLst>
                <a:ext uri="{FF2B5EF4-FFF2-40B4-BE49-F238E27FC236}">
                  <a16:creationId xmlns:a16="http://schemas.microsoft.com/office/drawing/2014/main" id="{2C171065-AC2A-D298-02D2-734A0A3353DD}"/>
                </a:ext>
              </a:extLst>
            </p:cNvPr>
            <p:cNvSpPr/>
            <p:nvPr/>
          </p:nvSpPr>
          <p:spPr>
            <a:xfrm>
              <a:off x="5441377" y="4267885"/>
              <a:ext cx="377505" cy="26005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61068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6C5ACA9E-0370-52D2-0006-CCA3D40877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OBIETTIVI PROPOSTA DI DELIBERAZIONE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A68106C-F4F3-3FFA-AD16-46961241F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3</a:t>
            </a:fld>
            <a:endParaRPr lang="it-IT"/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EFE0B490-6220-9BDE-5331-AEBDC0355600}"/>
              </a:ext>
            </a:extLst>
          </p:cNvPr>
          <p:cNvSpPr/>
          <p:nvPr/>
        </p:nvSpPr>
        <p:spPr>
          <a:xfrm>
            <a:off x="3463384" y="3536145"/>
            <a:ext cx="377505" cy="2600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D5611895-DD9D-52B1-78BE-9D897BF8B75F}"/>
              </a:ext>
            </a:extLst>
          </p:cNvPr>
          <p:cNvSpPr/>
          <p:nvPr/>
        </p:nvSpPr>
        <p:spPr>
          <a:xfrm>
            <a:off x="1555996" y="2492392"/>
            <a:ext cx="377505" cy="2600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A2568582-F5CB-7ED6-ADF8-678056987902}"/>
              </a:ext>
            </a:extLst>
          </p:cNvPr>
          <p:cNvGrpSpPr/>
          <p:nvPr/>
        </p:nvGrpSpPr>
        <p:grpSpPr>
          <a:xfrm>
            <a:off x="605412" y="1549688"/>
            <a:ext cx="7807068" cy="3511921"/>
            <a:chOff x="491608" y="2141458"/>
            <a:chExt cx="6121190" cy="3511921"/>
          </a:xfrm>
        </p:grpSpPr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id="{2A09052C-C1A5-F3AA-1A36-02D6D2CAA15A}"/>
                </a:ext>
              </a:extLst>
            </p:cNvPr>
            <p:cNvSpPr/>
            <p:nvPr/>
          </p:nvSpPr>
          <p:spPr>
            <a:xfrm rot="16200000">
              <a:off x="1812465" y="2928073"/>
              <a:ext cx="3451737" cy="1965338"/>
            </a:xfrm>
            <a:custGeom>
              <a:avLst/>
              <a:gdLst>
                <a:gd name="connsiteX0" fmla="*/ 0 w 1965336"/>
                <a:gd name="connsiteY0" fmla="*/ 98267 h 3451736"/>
                <a:gd name="connsiteX1" fmla="*/ 98267 w 1965336"/>
                <a:gd name="connsiteY1" fmla="*/ 0 h 3451736"/>
                <a:gd name="connsiteX2" fmla="*/ 1867069 w 1965336"/>
                <a:gd name="connsiteY2" fmla="*/ 0 h 3451736"/>
                <a:gd name="connsiteX3" fmla="*/ 1965336 w 1965336"/>
                <a:gd name="connsiteY3" fmla="*/ 98267 h 3451736"/>
                <a:gd name="connsiteX4" fmla="*/ 1965336 w 1965336"/>
                <a:gd name="connsiteY4" fmla="*/ 3353469 h 3451736"/>
                <a:gd name="connsiteX5" fmla="*/ 1867069 w 1965336"/>
                <a:gd name="connsiteY5" fmla="*/ 3451736 h 3451736"/>
                <a:gd name="connsiteX6" fmla="*/ 98267 w 1965336"/>
                <a:gd name="connsiteY6" fmla="*/ 3451736 h 3451736"/>
                <a:gd name="connsiteX7" fmla="*/ 0 w 1965336"/>
                <a:gd name="connsiteY7" fmla="*/ 3353469 h 3451736"/>
                <a:gd name="connsiteX8" fmla="*/ 0 w 1965336"/>
                <a:gd name="connsiteY8" fmla="*/ 98267 h 3451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65336" h="3451736">
                  <a:moveTo>
                    <a:pt x="1909385" y="2"/>
                  </a:moveTo>
                  <a:cubicBezTo>
                    <a:pt x="1940285" y="2"/>
                    <a:pt x="1965336" y="77272"/>
                    <a:pt x="1965336" y="172589"/>
                  </a:cubicBezTo>
                  <a:lnTo>
                    <a:pt x="1965336" y="3279147"/>
                  </a:lnTo>
                  <a:cubicBezTo>
                    <a:pt x="1965336" y="3374464"/>
                    <a:pt x="1940285" y="3451734"/>
                    <a:pt x="1909385" y="3451734"/>
                  </a:cubicBezTo>
                  <a:lnTo>
                    <a:pt x="55951" y="3451734"/>
                  </a:lnTo>
                  <a:cubicBezTo>
                    <a:pt x="25051" y="3451734"/>
                    <a:pt x="0" y="3374464"/>
                    <a:pt x="0" y="3279147"/>
                  </a:cubicBezTo>
                  <a:lnTo>
                    <a:pt x="0" y="172589"/>
                  </a:lnTo>
                  <a:cubicBezTo>
                    <a:pt x="0" y="77272"/>
                    <a:pt x="25051" y="2"/>
                    <a:pt x="55951" y="2"/>
                  </a:cubicBezTo>
                  <a:lnTo>
                    <a:pt x="1909385" y="2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21313" tIns="48008" rIns="62231" bIns="1572268" numCol="1" spcCol="1270" anchor="t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dirty="0"/>
                <a:t>OCCUPAZIONI DI INTERESSE CIVICO</a:t>
              </a:r>
              <a:endParaRPr lang="it-IT" sz="1400" kern="1200" dirty="0"/>
            </a:p>
          </p:txBody>
        </p:sp>
        <p:sp>
          <p:nvSpPr>
            <p:cNvPr id="12" name="Estrazione 11">
              <a:extLst>
                <a:ext uri="{FF2B5EF4-FFF2-40B4-BE49-F238E27FC236}">
                  <a16:creationId xmlns:a16="http://schemas.microsoft.com/office/drawing/2014/main" id="{E734A6DD-82A3-93CA-AAB6-B1737185048C}"/>
                </a:ext>
              </a:extLst>
            </p:cNvPr>
            <p:cNvSpPr/>
            <p:nvPr/>
          </p:nvSpPr>
          <p:spPr>
            <a:xfrm rot="5400000">
              <a:off x="2431053" y="4950415"/>
              <a:ext cx="346586" cy="294800"/>
            </a:xfrm>
            <a:prstGeom prst="flowChartExtra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id="{6D011D02-34D6-8B49-7FD8-B128E657D70C}"/>
                </a:ext>
              </a:extLst>
            </p:cNvPr>
            <p:cNvSpPr/>
            <p:nvPr/>
          </p:nvSpPr>
          <p:spPr>
            <a:xfrm>
              <a:off x="2906367" y="2184875"/>
              <a:ext cx="1566893" cy="3451736"/>
            </a:xfrm>
            <a:custGeom>
              <a:avLst/>
              <a:gdLst>
                <a:gd name="connsiteX0" fmla="*/ 0 w 1464175"/>
                <a:gd name="connsiteY0" fmla="*/ 0 h 3451736"/>
                <a:gd name="connsiteX1" fmla="*/ 1464175 w 1464175"/>
                <a:gd name="connsiteY1" fmla="*/ 0 h 3451736"/>
                <a:gd name="connsiteX2" fmla="*/ 1464175 w 1464175"/>
                <a:gd name="connsiteY2" fmla="*/ 3451736 h 3451736"/>
                <a:gd name="connsiteX3" fmla="*/ 0 w 1464175"/>
                <a:gd name="connsiteY3" fmla="*/ 3451736 h 3451736"/>
                <a:gd name="connsiteX4" fmla="*/ 0 w 1464175"/>
                <a:gd name="connsiteY4" fmla="*/ 0 h 3451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4175" h="3451736">
                  <a:moveTo>
                    <a:pt x="0" y="0"/>
                  </a:moveTo>
                  <a:lnTo>
                    <a:pt x="1464175" y="0"/>
                  </a:lnTo>
                  <a:lnTo>
                    <a:pt x="1464175" y="3451736"/>
                  </a:lnTo>
                  <a:lnTo>
                    <a:pt x="0" y="345173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cene3d>
              <a:camera prst="orthographicFront"/>
              <a:lightRig rig="flat" dir="t"/>
            </a:scene3d>
            <a:sp3d/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48006" rIns="0" bIns="0" numCol="1" spcCol="1270" anchor="t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 le occupazioni dichiarate di interesse civico da parte della Giunta unico coefficiente 0,5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14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400" kern="1200" dirty="0"/>
                <a:t>Nuova tipologia di occupazione</a:t>
              </a:r>
              <a:r>
                <a:rPr lang="it-IT" sz="1400" dirty="0"/>
                <a:t> per eventi/iniziative commerciali/promozionali non inseriti in palinsesti o calendari tematici promossi dal Comune unico </a:t>
              </a:r>
              <a:r>
                <a:rPr lang="it-IT" sz="1400" dirty="0" err="1"/>
                <a:t>coeff</a:t>
              </a:r>
              <a:r>
                <a:rPr lang="it-IT" sz="1400" dirty="0"/>
                <a:t>. </a:t>
              </a:r>
            </a:p>
          </p:txBody>
        </p:sp>
        <p:sp>
          <p:nvSpPr>
            <p:cNvPr id="14" name="Figura a mano libera: forma 13">
              <a:extLst>
                <a:ext uri="{FF2B5EF4-FFF2-40B4-BE49-F238E27FC236}">
                  <a16:creationId xmlns:a16="http://schemas.microsoft.com/office/drawing/2014/main" id="{22FE7255-2027-E35D-BDBE-3FBC0E3AB868}"/>
                </a:ext>
              </a:extLst>
            </p:cNvPr>
            <p:cNvSpPr/>
            <p:nvPr/>
          </p:nvSpPr>
          <p:spPr>
            <a:xfrm rot="16200000">
              <a:off x="3904262" y="2884657"/>
              <a:ext cx="3451736" cy="1965337"/>
            </a:xfrm>
            <a:custGeom>
              <a:avLst/>
              <a:gdLst>
                <a:gd name="connsiteX0" fmla="*/ 0 w 1965336"/>
                <a:gd name="connsiteY0" fmla="*/ 98267 h 3451736"/>
                <a:gd name="connsiteX1" fmla="*/ 98267 w 1965336"/>
                <a:gd name="connsiteY1" fmla="*/ 0 h 3451736"/>
                <a:gd name="connsiteX2" fmla="*/ 1867069 w 1965336"/>
                <a:gd name="connsiteY2" fmla="*/ 0 h 3451736"/>
                <a:gd name="connsiteX3" fmla="*/ 1965336 w 1965336"/>
                <a:gd name="connsiteY3" fmla="*/ 98267 h 3451736"/>
                <a:gd name="connsiteX4" fmla="*/ 1965336 w 1965336"/>
                <a:gd name="connsiteY4" fmla="*/ 3353469 h 3451736"/>
                <a:gd name="connsiteX5" fmla="*/ 1867069 w 1965336"/>
                <a:gd name="connsiteY5" fmla="*/ 3451736 h 3451736"/>
                <a:gd name="connsiteX6" fmla="*/ 98267 w 1965336"/>
                <a:gd name="connsiteY6" fmla="*/ 3451736 h 3451736"/>
                <a:gd name="connsiteX7" fmla="*/ 0 w 1965336"/>
                <a:gd name="connsiteY7" fmla="*/ 3353469 h 3451736"/>
                <a:gd name="connsiteX8" fmla="*/ 0 w 1965336"/>
                <a:gd name="connsiteY8" fmla="*/ 98267 h 3451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65336" h="3451736">
                  <a:moveTo>
                    <a:pt x="1909385" y="2"/>
                  </a:moveTo>
                  <a:cubicBezTo>
                    <a:pt x="1940285" y="2"/>
                    <a:pt x="1965336" y="77272"/>
                    <a:pt x="1965336" y="172589"/>
                  </a:cubicBezTo>
                  <a:lnTo>
                    <a:pt x="1965336" y="3279147"/>
                  </a:lnTo>
                  <a:cubicBezTo>
                    <a:pt x="1965336" y="3374464"/>
                    <a:pt x="1940285" y="3451734"/>
                    <a:pt x="1909385" y="3451734"/>
                  </a:cubicBezTo>
                  <a:lnTo>
                    <a:pt x="55951" y="3451734"/>
                  </a:lnTo>
                  <a:cubicBezTo>
                    <a:pt x="25051" y="3451734"/>
                    <a:pt x="0" y="3374464"/>
                    <a:pt x="0" y="3279147"/>
                  </a:cubicBezTo>
                  <a:lnTo>
                    <a:pt x="0" y="172589"/>
                  </a:lnTo>
                  <a:cubicBezTo>
                    <a:pt x="0" y="77272"/>
                    <a:pt x="25051" y="2"/>
                    <a:pt x="55951" y="2"/>
                  </a:cubicBezTo>
                  <a:lnTo>
                    <a:pt x="1909385" y="2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21313" tIns="48006" rIns="62230" bIns="1572269" numCol="1" spcCol="1270" anchor="t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1300" kern="1200" dirty="0"/>
            </a:p>
          </p:txBody>
        </p:sp>
        <p:sp>
          <p:nvSpPr>
            <p:cNvPr id="15" name="Estrazione 14">
              <a:extLst>
                <a:ext uri="{FF2B5EF4-FFF2-40B4-BE49-F238E27FC236}">
                  <a16:creationId xmlns:a16="http://schemas.microsoft.com/office/drawing/2014/main" id="{C5679DC7-0A0F-B78E-C14B-DF2BABC50F9D}"/>
                </a:ext>
              </a:extLst>
            </p:cNvPr>
            <p:cNvSpPr/>
            <p:nvPr/>
          </p:nvSpPr>
          <p:spPr>
            <a:xfrm rot="5400000">
              <a:off x="4510596" y="4879392"/>
              <a:ext cx="346586" cy="294800"/>
            </a:xfrm>
            <a:prstGeom prst="flowChartExtra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AD9D5E55-79A5-7C47-CD37-850E45C688EF}"/>
                </a:ext>
              </a:extLst>
            </p:cNvPr>
            <p:cNvSpPr/>
            <p:nvPr/>
          </p:nvSpPr>
          <p:spPr>
            <a:xfrm rot="16200000">
              <a:off x="-251591" y="2944842"/>
              <a:ext cx="3451736" cy="1965337"/>
            </a:xfrm>
            <a:custGeom>
              <a:avLst/>
              <a:gdLst>
                <a:gd name="connsiteX0" fmla="*/ 0 w 1965336"/>
                <a:gd name="connsiteY0" fmla="*/ 98267 h 3451736"/>
                <a:gd name="connsiteX1" fmla="*/ 98267 w 1965336"/>
                <a:gd name="connsiteY1" fmla="*/ 0 h 3451736"/>
                <a:gd name="connsiteX2" fmla="*/ 1867069 w 1965336"/>
                <a:gd name="connsiteY2" fmla="*/ 0 h 3451736"/>
                <a:gd name="connsiteX3" fmla="*/ 1965336 w 1965336"/>
                <a:gd name="connsiteY3" fmla="*/ 98267 h 3451736"/>
                <a:gd name="connsiteX4" fmla="*/ 1965336 w 1965336"/>
                <a:gd name="connsiteY4" fmla="*/ 3353469 h 3451736"/>
                <a:gd name="connsiteX5" fmla="*/ 1867069 w 1965336"/>
                <a:gd name="connsiteY5" fmla="*/ 3451736 h 3451736"/>
                <a:gd name="connsiteX6" fmla="*/ 98267 w 1965336"/>
                <a:gd name="connsiteY6" fmla="*/ 3451736 h 3451736"/>
                <a:gd name="connsiteX7" fmla="*/ 0 w 1965336"/>
                <a:gd name="connsiteY7" fmla="*/ 3353469 h 3451736"/>
                <a:gd name="connsiteX8" fmla="*/ 0 w 1965336"/>
                <a:gd name="connsiteY8" fmla="*/ 98267 h 3451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65336" h="3451736">
                  <a:moveTo>
                    <a:pt x="1909385" y="2"/>
                  </a:moveTo>
                  <a:cubicBezTo>
                    <a:pt x="1940285" y="2"/>
                    <a:pt x="1965336" y="77272"/>
                    <a:pt x="1965336" y="172589"/>
                  </a:cubicBezTo>
                  <a:lnTo>
                    <a:pt x="1965336" y="3279147"/>
                  </a:lnTo>
                  <a:cubicBezTo>
                    <a:pt x="1965336" y="3374464"/>
                    <a:pt x="1940285" y="3451734"/>
                    <a:pt x="1909385" y="3451734"/>
                  </a:cubicBezTo>
                  <a:lnTo>
                    <a:pt x="55951" y="3451734"/>
                  </a:lnTo>
                  <a:cubicBezTo>
                    <a:pt x="25051" y="3451734"/>
                    <a:pt x="0" y="3374464"/>
                    <a:pt x="0" y="3279147"/>
                  </a:cubicBezTo>
                  <a:lnTo>
                    <a:pt x="0" y="172589"/>
                  </a:lnTo>
                  <a:cubicBezTo>
                    <a:pt x="0" y="77272"/>
                    <a:pt x="25051" y="2"/>
                    <a:pt x="55951" y="2"/>
                  </a:cubicBezTo>
                  <a:lnTo>
                    <a:pt x="1909385" y="2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621311" tIns="48006" rIns="62232" bIns="1572269" numCol="1" spcCol="1270" anchor="t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kern="1200" dirty="0"/>
                <a:t>ABBATTIMENTO DEI COEFFICIENTI</a:t>
              </a:r>
            </a:p>
          </p:txBody>
        </p:sp>
        <p:sp>
          <p:nvSpPr>
            <p:cNvPr id="19" name="Figura a mano libera: forma 18">
              <a:extLst>
                <a:ext uri="{FF2B5EF4-FFF2-40B4-BE49-F238E27FC236}">
                  <a16:creationId xmlns:a16="http://schemas.microsoft.com/office/drawing/2014/main" id="{F861310F-D6EA-445A-4688-3A3B29A99475}"/>
                </a:ext>
              </a:extLst>
            </p:cNvPr>
            <p:cNvSpPr/>
            <p:nvPr/>
          </p:nvSpPr>
          <p:spPr>
            <a:xfrm>
              <a:off x="898858" y="2201643"/>
              <a:ext cx="1464175" cy="3451736"/>
            </a:xfrm>
            <a:custGeom>
              <a:avLst/>
              <a:gdLst>
                <a:gd name="connsiteX0" fmla="*/ 0 w 1464175"/>
                <a:gd name="connsiteY0" fmla="*/ 0 h 3451736"/>
                <a:gd name="connsiteX1" fmla="*/ 1464175 w 1464175"/>
                <a:gd name="connsiteY1" fmla="*/ 0 h 3451736"/>
                <a:gd name="connsiteX2" fmla="*/ 1464175 w 1464175"/>
                <a:gd name="connsiteY2" fmla="*/ 3451736 h 3451736"/>
                <a:gd name="connsiteX3" fmla="*/ 0 w 1464175"/>
                <a:gd name="connsiteY3" fmla="*/ 3451736 h 3451736"/>
                <a:gd name="connsiteX4" fmla="*/ 0 w 1464175"/>
                <a:gd name="connsiteY4" fmla="*/ 0 h 3451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4175" h="3451736">
                  <a:moveTo>
                    <a:pt x="0" y="0"/>
                  </a:moveTo>
                  <a:lnTo>
                    <a:pt x="1464175" y="0"/>
                  </a:lnTo>
                  <a:lnTo>
                    <a:pt x="1464175" y="3451736"/>
                  </a:lnTo>
                  <a:lnTo>
                    <a:pt x="0" y="345173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cene3d>
              <a:camera prst="orthographicFront"/>
              <a:lightRig rig="flat" dir="t"/>
            </a:scene3d>
            <a:sp3d/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48006" rIns="0" bIns="0" numCol="1" spcCol="1270" anchor="t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400" dirty="0"/>
                <a:t>Valori </a:t>
              </a:r>
              <a:r>
                <a:rPr lang="it-IT" sz="1400" dirty="0" err="1"/>
                <a:t>Omi</a:t>
              </a:r>
              <a:r>
                <a:rPr lang="it-IT" sz="1400" dirty="0"/>
                <a:t> attuali </a:t>
              </a:r>
              <a:r>
                <a:rPr lang="it-IT" sz="1400" dirty="0">
                  <a:sym typeface="Wingdings" panose="05000000000000000000" pitchFamily="2" charset="2"/>
                </a:rPr>
                <a:t></a:t>
              </a:r>
              <a:r>
                <a:rPr lang="it-IT" sz="1400" dirty="0"/>
                <a:t> Valori </a:t>
              </a:r>
              <a:r>
                <a:rPr lang="it-IT" sz="1400" kern="1200" dirty="0"/>
                <a:t>OMI dal 2011: aumentati considerevolmente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1400" kern="1200" dirty="0"/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1400" kern="1200" dirty="0"/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kern="1200" dirty="0"/>
                <a:t>Delibera: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kern="1200" dirty="0"/>
                <a:t>approvare </a:t>
              </a:r>
              <a:r>
                <a:rPr lang="it-IT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 abbattimento dei coefficienti viari:</a:t>
              </a:r>
            </a:p>
            <a:p>
              <a:pPr marL="285750" lvl="0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it-IT" sz="1400" kern="1200" dirty="0"/>
                <a:t>del</a:t>
              </a:r>
              <a:r>
                <a:rPr lang="it-IT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31% per l</a:t>
              </a:r>
              <a:r>
                <a:rPr lang="hi-IN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’</a:t>
              </a:r>
              <a:r>
                <a:rPr lang="it-IT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anno 2024, </a:t>
              </a:r>
            </a:p>
            <a:p>
              <a:pPr marL="285750" lvl="0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it-IT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del </a:t>
              </a:r>
              <a:r>
                <a:rPr lang="it-IT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19 % </a:t>
              </a:r>
              <a:r>
                <a:rPr lang="it-IT" sz="1400" kern="12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dall</a:t>
              </a:r>
              <a:r>
                <a:rPr lang="hi-IN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’</a:t>
              </a:r>
              <a:r>
                <a:rPr lang="it-IT" sz="1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anno 2025 </a:t>
              </a:r>
            </a:p>
          </p:txBody>
        </p:sp>
      </p:grpSp>
      <p:sp>
        <p:nvSpPr>
          <p:cNvPr id="4" name="Rettangolo 3"/>
          <p:cNvSpPr/>
          <p:nvPr/>
        </p:nvSpPr>
        <p:spPr>
          <a:xfrm rot="16200000">
            <a:off x="4885130" y="3145340"/>
            <a:ext cx="2528514" cy="2862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dk1"/>
                </a:solidFill>
              </a:rPr>
              <a:t>NEUTRALIZZAZIONE VARIAZIONI</a:t>
            </a:r>
          </a:p>
        </p:txBody>
      </p:sp>
      <p:sp>
        <p:nvSpPr>
          <p:cNvPr id="7" name="Rettangolo 6"/>
          <p:cNvSpPr/>
          <p:nvPr/>
        </p:nvSpPr>
        <p:spPr>
          <a:xfrm>
            <a:off x="6514682" y="2492392"/>
            <a:ext cx="15301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>
                <a:solidFill>
                  <a:schemeClr val="dk1"/>
                </a:solidFill>
              </a:rPr>
              <a:t>EDICOLE</a:t>
            </a:r>
          </a:p>
          <a:p>
            <a:r>
              <a:rPr lang="it-IT" sz="1400" b="1" dirty="0">
                <a:solidFill>
                  <a:schemeClr val="dk1"/>
                </a:solidFill>
              </a:rPr>
              <a:t>TRASLOCHI</a:t>
            </a:r>
          </a:p>
          <a:p>
            <a:r>
              <a:rPr lang="it-IT" sz="1400" b="1" dirty="0">
                <a:solidFill>
                  <a:schemeClr val="dk1"/>
                </a:solidFill>
              </a:rPr>
              <a:t>MERCATI</a:t>
            </a:r>
          </a:p>
          <a:p>
            <a:r>
              <a:rPr lang="it-IT" sz="1400" dirty="0">
                <a:solidFill>
                  <a:schemeClr val="dk1"/>
                </a:solidFill>
              </a:rPr>
              <a:t>Attraverso modifica dei </a:t>
            </a:r>
            <a:r>
              <a:rPr lang="it-IT" sz="1400" dirty="0" err="1">
                <a:solidFill>
                  <a:schemeClr val="dk1"/>
                </a:solidFill>
              </a:rPr>
              <a:t>coeff</a:t>
            </a:r>
            <a:r>
              <a:rPr lang="it-IT" sz="1400" dirty="0">
                <a:solidFill>
                  <a:schemeClr val="dk1"/>
                </a:solidFill>
              </a:rPr>
              <a:t>. tipologici</a:t>
            </a:r>
          </a:p>
        </p:txBody>
      </p:sp>
    </p:spTree>
    <p:extLst>
      <p:ext uri="{BB962C8B-B14F-4D97-AF65-F5344CB8AC3E}">
        <p14:creationId xmlns:p14="http://schemas.microsoft.com/office/powerpoint/2010/main" val="232488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D5A3DA-EFC0-C990-81B7-2EDCB67FB9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ULTERIORI MODIFICHE REGOLAMENTARI 1/3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2D35779-6EA3-8C9A-4200-4B853548A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DD58D68A-64AE-508E-07F8-DEAE657713A7}"/>
              </a:ext>
            </a:extLst>
          </p:cNvPr>
          <p:cNvGrpSpPr/>
          <p:nvPr/>
        </p:nvGrpSpPr>
        <p:grpSpPr>
          <a:xfrm>
            <a:off x="721465" y="1646275"/>
            <a:ext cx="7685748" cy="3615508"/>
            <a:chOff x="721465" y="1646275"/>
            <a:chExt cx="7685748" cy="3615508"/>
          </a:xfrm>
        </p:grpSpPr>
        <p:sp>
          <p:nvSpPr>
            <p:cNvPr id="6" name="Figura a mano libera: forma 5">
              <a:extLst>
                <a:ext uri="{FF2B5EF4-FFF2-40B4-BE49-F238E27FC236}">
                  <a16:creationId xmlns:a16="http://schemas.microsoft.com/office/drawing/2014/main" id="{A46527BC-43B3-A1F5-86A9-EBCF9BC9D1BD}"/>
                </a:ext>
              </a:extLst>
            </p:cNvPr>
            <p:cNvSpPr/>
            <p:nvPr/>
          </p:nvSpPr>
          <p:spPr>
            <a:xfrm>
              <a:off x="3044202" y="3454030"/>
              <a:ext cx="2866406" cy="1427174"/>
            </a:xfrm>
            <a:custGeom>
              <a:avLst/>
              <a:gdLst>
                <a:gd name="connsiteX0" fmla="*/ 0 w 2866406"/>
                <a:gd name="connsiteY0" fmla="*/ 0 h 1427174"/>
                <a:gd name="connsiteX1" fmla="*/ 1433203 w 2866406"/>
                <a:gd name="connsiteY1" fmla="*/ 0 h 1427174"/>
                <a:gd name="connsiteX2" fmla="*/ 1433203 w 2866406"/>
                <a:gd name="connsiteY2" fmla="*/ 1427174 h 1427174"/>
                <a:gd name="connsiteX3" fmla="*/ 2866406 w 2866406"/>
                <a:gd name="connsiteY3" fmla="*/ 1427174 h 1427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6406" h="1427174">
                  <a:moveTo>
                    <a:pt x="0" y="0"/>
                  </a:moveTo>
                  <a:lnTo>
                    <a:pt x="1433203" y="0"/>
                  </a:lnTo>
                  <a:lnTo>
                    <a:pt x="1433203" y="1427174"/>
                  </a:lnTo>
                  <a:lnTo>
                    <a:pt x="2866406" y="142717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65853" tIns="633536" rIns="1365851" bIns="633536" numCol="1" spcCol="1270" anchor="ctr" anchorCtr="0">
              <a:noAutofit/>
            </a:bodyPr>
            <a:lstStyle/>
            <a:p>
              <a:pPr marL="0" lvl="0" indent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600" kern="1200"/>
            </a:p>
          </p:txBody>
        </p:sp>
        <p:sp>
          <p:nvSpPr>
            <p:cNvPr id="7" name="Figura a mano libera: forma 6">
              <a:extLst>
                <a:ext uri="{FF2B5EF4-FFF2-40B4-BE49-F238E27FC236}">
                  <a16:creationId xmlns:a16="http://schemas.microsoft.com/office/drawing/2014/main" id="{6D227F20-588E-C6F9-B16F-9902C6D76D90}"/>
                </a:ext>
              </a:extLst>
            </p:cNvPr>
            <p:cNvSpPr/>
            <p:nvPr/>
          </p:nvSpPr>
          <p:spPr>
            <a:xfrm>
              <a:off x="3044202" y="3454030"/>
              <a:ext cx="2866406" cy="475724"/>
            </a:xfrm>
            <a:custGeom>
              <a:avLst/>
              <a:gdLst>
                <a:gd name="connsiteX0" fmla="*/ 0 w 2866406"/>
                <a:gd name="connsiteY0" fmla="*/ 0 h 475724"/>
                <a:gd name="connsiteX1" fmla="*/ 1433203 w 2866406"/>
                <a:gd name="connsiteY1" fmla="*/ 0 h 475724"/>
                <a:gd name="connsiteX2" fmla="*/ 1433203 w 2866406"/>
                <a:gd name="connsiteY2" fmla="*/ 475724 h 475724"/>
                <a:gd name="connsiteX3" fmla="*/ 2866406 w 2866406"/>
                <a:gd name="connsiteY3" fmla="*/ 475724 h 475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6406" h="475724">
                  <a:moveTo>
                    <a:pt x="0" y="0"/>
                  </a:moveTo>
                  <a:lnTo>
                    <a:pt x="1433203" y="0"/>
                  </a:lnTo>
                  <a:lnTo>
                    <a:pt x="1433203" y="475724"/>
                  </a:lnTo>
                  <a:lnTo>
                    <a:pt x="2866406" y="47572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3263" tIns="165222" rIns="1373263" bIns="165222" numCol="1" spcCol="1270" anchor="ctr" anchorCtr="0">
              <a:noAutofit/>
            </a:bodyPr>
            <a:lstStyle/>
            <a:p>
              <a:pPr marL="0" lvl="0" indent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600" kern="1200"/>
            </a:p>
          </p:txBody>
        </p:sp>
        <p:sp>
          <p:nvSpPr>
            <p:cNvPr id="8" name="Figura a mano libera: forma 7">
              <a:extLst>
                <a:ext uri="{FF2B5EF4-FFF2-40B4-BE49-F238E27FC236}">
                  <a16:creationId xmlns:a16="http://schemas.microsoft.com/office/drawing/2014/main" id="{435F631D-04A1-E734-F4E5-81971E1083AC}"/>
                </a:ext>
              </a:extLst>
            </p:cNvPr>
            <p:cNvSpPr/>
            <p:nvPr/>
          </p:nvSpPr>
          <p:spPr>
            <a:xfrm>
              <a:off x="3044202" y="2978305"/>
              <a:ext cx="2866406" cy="475724"/>
            </a:xfrm>
            <a:custGeom>
              <a:avLst/>
              <a:gdLst>
                <a:gd name="connsiteX0" fmla="*/ 0 w 2866406"/>
                <a:gd name="connsiteY0" fmla="*/ 475724 h 475724"/>
                <a:gd name="connsiteX1" fmla="*/ 1433203 w 2866406"/>
                <a:gd name="connsiteY1" fmla="*/ 475724 h 475724"/>
                <a:gd name="connsiteX2" fmla="*/ 1433203 w 2866406"/>
                <a:gd name="connsiteY2" fmla="*/ 0 h 475724"/>
                <a:gd name="connsiteX3" fmla="*/ 2866406 w 2866406"/>
                <a:gd name="connsiteY3" fmla="*/ 0 h 475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6406" h="475724">
                  <a:moveTo>
                    <a:pt x="0" y="475724"/>
                  </a:moveTo>
                  <a:lnTo>
                    <a:pt x="1433203" y="475724"/>
                  </a:lnTo>
                  <a:lnTo>
                    <a:pt x="1433203" y="0"/>
                  </a:lnTo>
                  <a:lnTo>
                    <a:pt x="2866406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3263" tIns="165222" rIns="1373263" bIns="165222" numCol="1" spcCol="1270" anchor="ctr" anchorCtr="0">
              <a:noAutofit/>
            </a:bodyPr>
            <a:lstStyle/>
            <a:p>
              <a:pPr marL="0" lvl="0" indent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600" kern="1200"/>
            </a:p>
          </p:txBody>
        </p:sp>
        <p:sp>
          <p:nvSpPr>
            <p:cNvPr id="9" name="Figura a mano libera: forma 8">
              <a:extLst>
                <a:ext uri="{FF2B5EF4-FFF2-40B4-BE49-F238E27FC236}">
                  <a16:creationId xmlns:a16="http://schemas.microsoft.com/office/drawing/2014/main" id="{FDFB76E0-94D1-5D02-2DFB-8B2F87126295}"/>
                </a:ext>
              </a:extLst>
            </p:cNvPr>
            <p:cNvSpPr/>
            <p:nvPr/>
          </p:nvSpPr>
          <p:spPr>
            <a:xfrm>
              <a:off x="3044202" y="2026855"/>
              <a:ext cx="2866406" cy="1427174"/>
            </a:xfrm>
            <a:custGeom>
              <a:avLst/>
              <a:gdLst>
                <a:gd name="connsiteX0" fmla="*/ 0 w 2866406"/>
                <a:gd name="connsiteY0" fmla="*/ 1427174 h 1427174"/>
                <a:gd name="connsiteX1" fmla="*/ 1433203 w 2866406"/>
                <a:gd name="connsiteY1" fmla="*/ 1427174 h 1427174"/>
                <a:gd name="connsiteX2" fmla="*/ 1433203 w 2866406"/>
                <a:gd name="connsiteY2" fmla="*/ 0 h 1427174"/>
                <a:gd name="connsiteX3" fmla="*/ 2866406 w 2866406"/>
                <a:gd name="connsiteY3" fmla="*/ 0 h 1427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6406" h="1427174">
                  <a:moveTo>
                    <a:pt x="0" y="1427174"/>
                  </a:moveTo>
                  <a:lnTo>
                    <a:pt x="1433203" y="1427174"/>
                  </a:lnTo>
                  <a:lnTo>
                    <a:pt x="1433203" y="0"/>
                  </a:lnTo>
                  <a:lnTo>
                    <a:pt x="2866406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65853" tIns="633536" rIns="1365851" bIns="633536" numCol="1" spcCol="1270" anchor="ctr" anchorCtr="0">
              <a:noAutofit/>
            </a:bodyPr>
            <a:lstStyle/>
            <a:p>
              <a:pPr marL="0" lvl="0" indent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600" kern="1200"/>
            </a:p>
          </p:txBody>
        </p:sp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id="{9C2FE188-FD6F-2509-A548-A4B8AFACB71D}"/>
                </a:ext>
              </a:extLst>
            </p:cNvPr>
            <p:cNvSpPr/>
            <p:nvPr/>
          </p:nvSpPr>
          <p:spPr>
            <a:xfrm>
              <a:off x="721465" y="2634923"/>
              <a:ext cx="3007262" cy="1638213"/>
            </a:xfrm>
            <a:custGeom>
              <a:avLst/>
              <a:gdLst>
                <a:gd name="connsiteX0" fmla="*/ 0 w 3007262"/>
                <a:gd name="connsiteY0" fmla="*/ 0 h 1638213"/>
                <a:gd name="connsiteX1" fmla="*/ 3007262 w 3007262"/>
                <a:gd name="connsiteY1" fmla="*/ 0 h 1638213"/>
                <a:gd name="connsiteX2" fmla="*/ 3007262 w 3007262"/>
                <a:gd name="connsiteY2" fmla="*/ 1638213 h 1638213"/>
                <a:gd name="connsiteX3" fmla="*/ 0 w 3007262"/>
                <a:gd name="connsiteY3" fmla="*/ 1638213 h 1638213"/>
                <a:gd name="connsiteX4" fmla="*/ 0 w 3007262"/>
                <a:gd name="connsiteY4" fmla="*/ 0 h 1638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7262" h="1638213">
                  <a:moveTo>
                    <a:pt x="0" y="0"/>
                  </a:moveTo>
                  <a:lnTo>
                    <a:pt x="3007262" y="0"/>
                  </a:lnTo>
                  <a:lnTo>
                    <a:pt x="3007262" y="1638213"/>
                  </a:lnTo>
                  <a:lnTo>
                    <a:pt x="0" y="1638213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kern="1200" dirty="0"/>
                <a:t>La delibera </a:t>
              </a:r>
              <a:r>
                <a:rPr lang="it-IT" sz="1400" kern="1200" dirty="0">
                  <a:sym typeface="Wingdings" panose="05000000000000000000" pitchFamily="2" charset="2"/>
                </a:rPr>
                <a:t></a:t>
              </a:r>
              <a:r>
                <a:rPr lang="it-IT" sz="1400" kern="1200" dirty="0"/>
                <a:t> </a:t>
              </a:r>
              <a:r>
                <a:rPr lang="it-IT" sz="1400" b="1" u="sng" kern="1200" dirty="0"/>
                <a:t>modifiche regolamentari,</a:t>
              </a:r>
              <a:r>
                <a:rPr lang="it-IT" sz="1400" b="1" kern="1200" dirty="0"/>
                <a:t> </a:t>
              </a:r>
              <a:r>
                <a:rPr lang="it-IT" sz="1400" kern="1200" dirty="0"/>
                <a:t>emerse nella gestione del Canone Unico e del Canone Mercati, dopo i primi mesi di introduzione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 documenti oggetto di modifica sono</a:t>
              </a:r>
              <a:r>
                <a:rPr lang="it-IT" sz="1400" dirty="0"/>
                <a:t>:</a:t>
              </a:r>
              <a:endParaRPr lang="it-IT" sz="1400" kern="1200" dirty="0"/>
            </a:p>
          </p:txBody>
        </p:sp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id="{7A966C2D-EAED-C513-A81D-EE1016791AA4}"/>
                </a:ext>
              </a:extLst>
            </p:cNvPr>
            <p:cNvSpPr/>
            <p:nvPr/>
          </p:nvSpPr>
          <p:spPr>
            <a:xfrm>
              <a:off x="5910609" y="1646275"/>
              <a:ext cx="2496604" cy="761159"/>
            </a:xfrm>
            <a:custGeom>
              <a:avLst/>
              <a:gdLst>
                <a:gd name="connsiteX0" fmla="*/ 0 w 2496604"/>
                <a:gd name="connsiteY0" fmla="*/ 0 h 761159"/>
                <a:gd name="connsiteX1" fmla="*/ 2496604 w 2496604"/>
                <a:gd name="connsiteY1" fmla="*/ 0 h 761159"/>
                <a:gd name="connsiteX2" fmla="*/ 2496604 w 2496604"/>
                <a:gd name="connsiteY2" fmla="*/ 761159 h 761159"/>
                <a:gd name="connsiteX3" fmla="*/ 0 w 2496604"/>
                <a:gd name="connsiteY3" fmla="*/ 761159 h 761159"/>
                <a:gd name="connsiteX4" fmla="*/ 0 w 2496604"/>
                <a:gd name="connsiteY4" fmla="*/ 0 h 761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04" h="761159">
                  <a:moveTo>
                    <a:pt x="0" y="0"/>
                  </a:moveTo>
                  <a:lnTo>
                    <a:pt x="2496604" y="0"/>
                  </a:lnTo>
                  <a:lnTo>
                    <a:pt x="2496604" y="761159"/>
                  </a:lnTo>
                  <a:lnTo>
                    <a:pt x="0" y="7611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dirty="0"/>
                <a:t>L</a:t>
              </a:r>
              <a:r>
                <a:rPr lang="it-IT" sz="1400" b="1" kern="1200" dirty="0"/>
                <a:t>a sezione I del Regolamento sul Canone Unico</a:t>
              </a:r>
              <a:endParaRPr lang="it-IT" sz="1400" kern="1200" dirty="0"/>
            </a:p>
          </p:txBody>
        </p:sp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id="{999440EF-B272-8490-3675-C5BF5BC7BE34}"/>
                </a:ext>
              </a:extLst>
            </p:cNvPr>
            <p:cNvSpPr/>
            <p:nvPr/>
          </p:nvSpPr>
          <p:spPr>
            <a:xfrm>
              <a:off x="5910609" y="2597725"/>
              <a:ext cx="2496604" cy="761159"/>
            </a:xfrm>
            <a:custGeom>
              <a:avLst/>
              <a:gdLst>
                <a:gd name="connsiteX0" fmla="*/ 0 w 2496604"/>
                <a:gd name="connsiteY0" fmla="*/ 0 h 761159"/>
                <a:gd name="connsiteX1" fmla="*/ 2496604 w 2496604"/>
                <a:gd name="connsiteY1" fmla="*/ 0 h 761159"/>
                <a:gd name="connsiteX2" fmla="*/ 2496604 w 2496604"/>
                <a:gd name="connsiteY2" fmla="*/ 761159 h 761159"/>
                <a:gd name="connsiteX3" fmla="*/ 0 w 2496604"/>
                <a:gd name="connsiteY3" fmla="*/ 761159 h 761159"/>
                <a:gd name="connsiteX4" fmla="*/ 0 w 2496604"/>
                <a:gd name="connsiteY4" fmla="*/ 0 h 761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04" h="761159">
                  <a:moveTo>
                    <a:pt x="0" y="0"/>
                  </a:moveTo>
                  <a:lnTo>
                    <a:pt x="2496604" y="0"/>
                  </a:lnTo>
                  <a:lnTo>
                    <a:pt x="2496604" y="761159"/>
                  </a:lnTo>
                  <a:lnTo>
                    <a:pt x="0" y="7611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dirty="0"/>
                <a:t>L</a:t>
              </a:r>
              <a:r>
                <a:rPr lang="it-IT" sz="1400" b="1" kern="1200" dirty="0"/>
                <a:t>’allegato A del Regolamento sul Canone Unico</a:t>
              </a:r>
              <a:endParaRPr lang="it-IT" sz="1400" kern="1200" dirty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id="{4DED817F-D6E7-5AC1-C1A7-E1885D8D721F}"/>
                </a:ext>
              </a:extLst>
            </p:cNvPr>
            <p:cNvSpPr/>
            <p:nvPr/>
          </p:nvSpPr>
          <p:spPr>
            <a:xfrm>
              <a:off x="5910609" y="3549174"/>
              <a:ext cx="2496604" cy="761159"/>
            </a:xfrm>
            <a:custGeom>
              <a:avLst/>
              <a:gdLst>
                <a:gd name="connsiteX0" fmla="*/ 0 w 2496604"/>
                <a:gd name="connsiteY0" fmla="*/ 0 h 761159"/>
                <a:gd name="connsiteX1" fmla="*/ 2496604 w 2496604"/>
                <a:gd name="connsiteY1" fmla="*/ 0 h 761159"/>
                <a:gd name="connsiteX2" fmla="*/ 2496604 w 2496604"/>
                <a:gd name="connsiteY2" fmla="*/ 761159 h 761159"/>
                <a:gd name="connsiteX3" fmla="*/ 0 w 2496604"/>
                <a:gd name="connsiteY3" fmla="*/ 761159 h 761159"/>
                <a:gd name="connsiteX4" fmla="*/ 0 w 2496604"/>
                <a:gd name="connsiteY4" fmla="*/ 0 h 761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04" h="761159">
                  <a:moveTo>
                    <a:pt x="0" y="0"/>
                  </a:moveTo>
                  <a:lnTo>
                    <a:pt x="2496604" y="0"/>
                  </a:lnTo>
                  <a:lnTo>
                    <a:pt x="2496604" y="761159"/>
                  </a:lnTo>
                  <a:lnTo>
                    <a:pt x="0" y="7611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dirty="0"/>
                <a:t>L</a:t>
              </a:r>
              <a:r>
                <a:rPr lang="it-IT" sz="1400" b="1" kern="1200" dirty="0"/>
                <a:t>a sezione II del Regolamento sul Canone Unico (Canone Mercati) </a:t>
              </a:r>
              <a:endParaRPr lang="it-IT" sz="1400" kern="1200" dirty="0"/>
            </a:p>
          </p:txBody>
        </p:sp>
        <p:sp>
          <p:nvSpPr>
            <p:cNvPr id="14" name="Figura a mano libera: forma 13">
              <a:extLst>
                <a:ext uri="{FF2B5EF4-FFF2-40B4-BE49-F238E27FC236}">
                  <a16:creationId xmlns:a16="http://schemas.microsoft.com/office/drawing/2014/main" id="{531069E5-995E-09AD-4BCC-1CB5347DBE66}"/>
                </a:ext>
              </a:extLst>
            </p:cNvPr>
            <p:cNvSpPr/>
            <p:nvPr/>
          </p:nvSpPr>
          <p:spPr>
            <a:xfrm>
              <a:off x="5910609" y="4500624"/>
              <a:ext cx="2496604" cy="761159"/>
            </a:xfrm>
            <a:custGeom>
              <a:avLst/>
              <a:gdLst>
                <a:gd name="connsiteX0" fmla="*/ 0 w 2496604"/>
                <a:gd name="connsiteY0" fmla="*/ 0 h 761159"/>
                <a:gd name="connsiteX1" fmla="*/ 2496604 w 2496604"/>
                <a:gd name="connsiteY1" fmla="*/ 0 h 761159"/>
                <a:gd name="connsiteX2" fmla="*/ 2496604 w 2496604"/>
                <a:gd name="connsiteY2" fmla="*/ 761159 h 761159"/>
                <a:gd name="connsiteX3" fmla="*/ 0 w 2496604"/>
                <a:gd name="connsiteY3" fmla="*/ 761159 h 761159"/>
                <a:gd name="connsiteX4" fmla="*/ 0 w 2496604"/>
                <a:gd name="connsiteY4" fmla="*/ 0 h 761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04" h="761159">
                  <a:moveTo>
                    <a:pt x="0" y="0"/>
                  </a:moveTo>
                  <a:lnTo>
                    <a:pt x="2496604" y="0"/>
                  </a:lnTo>
                  <a:lnTo>
                    <a:pt x="2496604" y="761159"/>
                  </a:lnTo>
                  <a:lnTo>
                    <a:pt x="0" y="76115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dirty="0"/>
                <a:t>L</a:t>
              </a:r>
              <a:r>
                <a:rPr lang="it-IT" sz="1400" b="1" kern="1200" dirty="0"/>
                <a:t>’Allegato C “Componenti Tariffarie, Tipologiche e coefficienti moltiplicatori del Canone” </a:t>
              </a:r>
              <a:endParaRPr lang="it-IT" sz="1400" kern="1200" dirty="0"/>
            </a:p>
          </p:txBody>
        </p:sp>
      </p:grpSp>
      <p:sp>
        <p:nvSpPr>
          <p:cNvPr id="15" name="Corda 14">
            <a:extLst>
              <a:ext uri="{FF2B5EF4-FFF2-40B4-BE49-F238E27FC236}">
                <a16:creationId xmlns:a16="http://schemas.microsoft.com/office/drawing/2014/main" id="{FBDA9A02-FF23-1C9D-235C-7F9AD647CAA6}"/>
              </a:ext>
            </a:extLst>
          </p:cNvPr>
          <p:cNvSpPr/>
          <p:nvPr/>
        </p:nvSpPr>
        <p:spPr>
          <a:xfrm>
            <a:off x="5071068" y="1719806"/>
            <a:ext cx="665825" cy="612559"/>
          </a:xfrm>
          <a:prstGeom prst="cho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</a:t>
            </a:r>
            <a:endParaRPr lang="it-IT" dirty="0"/>
          </a:p>
        </p:txBody>
      </p:sp>
      <p:sp>
        <p:nvSpPr>
          <p:cNvPr id="16" name="Corda 15">
            <a:extLst>
              <a:ext uri="{FF2B5EF4-FFF2-40B4-BE49-F238E27FC236}">
                <a16:creationId xmlns:a16="http://schemas.microsoft.com/office/drawing/2014/main" id="{31948E3B-FFCA-F28E-E28A-9CCC02911B7C}"/>
              </a:ext>
            </a:extLst>
          </p:cNvPr>
          <p:cNvSpPr/>
          <p:nvPr/>
        </p:nvSpPr>
        <p:spPr>
          <a:xfrm>
            <a:off x="5071068" y="2582668"/>
            <a:ext cx="665825" cy="612559"/>
          </a:xfrm>
          <a:prstGeom prst="cho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it-IT" dirty="0"/>
          </a:p>
        </p:txBody>
      </p:sp>
      <p:sp>
        <p:nvSpPr>
          <p:cNvPr id="17" name="Corda 16">
            <a:extLst>
              <a:ext uri="{FF2B5EF4-FFF2-40B4-BE49-F238E27FC236}">
                <a16:creationId xmlns:a16="http://schemas.microsoft.com/office/drawing/2014/main" id="{0227E5EE-0911-B2DB-726C-DF00A74D4636}"/>
              </a:ext>
            </a:extLst>
          </p:cNvPr>
          <p:cNvSpPr/>
          <p:nvPr/>
        </p:nvSpPr>
        <p:spPr>
          <a:xfrm>
            <a:off x="5070964" y="3608525"/>
            <a:ext cx="665825" cy="612559"/>
          </a:xfrm>
          <a:prstGeom prst="cho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it-IT" dirty="0"/>
          </a:p>
        </p:txBody>
      </p:sp>
      <p:sp>
        <p:nvSpPr>
          <p:cNvPr id="18" name="Corda 17">
            <a:extLst>
              <a:ext uri="{FF2B5EF4-FFF2-40B4-BE49-F238E27FC236}">
                <a16:creationId xmlns:a16="http://schemas.microsoft.com/office/drawing/2014/main" id="{743D47B1-2147-F16D-A797-74083D9F6322}"/>
              </a:ext>
            </a:extLst>
          </p:cNvPr>
          <p:cNvSpPr/>
          <p:nvPr/>
        </p:nvSpPr>
        <p:spPr>
          <a:xfrm>
            <a:off x="5070964" y="4556405"/>
            <a:ext cx="665825" cy="612559"/>
          </a:xfrm>
          <a:prstGeom prst="cho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135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1DFA7D-23DB-C46B-D926-7F32776883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ULTERIORI MODIFICHE REGOLAMENTARI 2/3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301C051-1109-33BE-7C65-503907B9E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EC8083FA-F66E-1357-FFE7-A494CF36D44F}"/>
              </a:ext>
            </a:extLst>
          </p:cNvPr>
          <p:cNvGrpSpPr/>
          <p:nvPr/>
        </p:nvGrpSpPr>
        <p:grpSpPr>
          <a:xfrm>
            <a:off x="742848" y="1749738"/>
            <a:ext cx="7658304" cy="4206838"/>
            <a:chOff x="375987" y="1749738"/>
            <a:chExt cx="4022274" cy="4206838"/>
          </a:xfrm>
        </p:grpSpPr>
        <p:sp>
          <p:nvSpPr>
            <p:cNvPr id="6" name="Figura a mano libera: forma 5">
              <a:extLst>
                <a:ext uri="{FF2B5EF4-FFF2-40B4-BE49-F238E27FC236}">
                  <a16:creationId xmlns:a16="http://schemas.microsoft.com/office/drawing/2014/main" id="{3E99CCBD-BB67-BA96-405B-22EF9E3BB38B}"/>
                </a:ext>
              </a:extLst>
            </p:cNvPr>
            <p:cNvSpPr/>
            <p:nvPr/>
          </p:nvSpPr>
          <p:spPr>
            <a:xfrm>
              <a:off x="375987" y="1749738"/>
              <a:ext cx="1879567" cy="578806"/>
            </a:xfrm>
            <a:custGeom>
              <a:avLst/>
              <a:gdLst>
                <a:gd name="connsiteX0" fmla="*/ 0 w 1879567"/>
                <a:gd name="connsiteY0" fmla="*/ 0 h 578806"/>
                <a:gd name="connsiteX1" fmla="*/ 1879567 w 1879567"/>
                <a:gd name="connsiteY1" fmla="*/ 0 h 578806"/>
                <a:gd name="connsiteX2" fmla="*/ 1879567 w 1879567"/>
                <a:gd name="connsiteY2" fmla="*/ 578806 h 578806"/>
                <a:gd name="connsiteX3" fmla="*/ 0 w 1879567"/>
                <a:gd name="connsiteY3" fmla="*/ 578806 h 578806"/>
                <a:gd name="connsiteX4" fmla="*/ 0 w 1879567"/>
                <a:gd name="connsiteY4" fmla="*/ 0 h 578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9567" h="578806">
                  <a:moveTo>
                    <a:pt x="0" y="0"/>
                  </a:moveTo>
                  <a:lnTo>
                    <a:pt x="1879567" y="0"/>
                  </a:lnTo>
                  <a:lnTo>
                    <a:pt x="1879567" y="578806"/>
                  </a:lnTo>
                  <a:lnTo>
                    <a:pt x="0" y="5788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120" tIns="40640" rIns="71120" bIns="4064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b="1" kern="1200" dirty="0"/>
                <a:t>Relativamente alla sezione I del Regolamento sul Canone Unico occorre:</a:t>
              </a:r>
              <a:endParaRPr lang="it-IT" sz="1200" kern="1200" dirty="0"/>
            </a:p>
          </p:txBody>
        </p:sp>
        <p:sp>
          <p:nvSpPr>
            <p:cNvPr id="7" name="Figura a mano libera: forma 6">
              <a:extLst>
                <a:ext uri="{FF2B5EF4-FFF2-40B4-BE49-F238E27FC236}">
                  <a16:creationId xmlns:a16="http://schemas.microsoft.com/office/drawing/2014/main" id="{2DED534F-727C-9266-F97E-1400849039AD}"/>
                </a:ext>
              </a:extLst>
            </p:cNvPr>
            <p:cNvSpPr/>
            <p:nvPr/>
          </p:nvSpPr>
          <p:spPr>
            <a:xfrm>
              <a:off x="375987" y="2328544"/>
              <a:ext cx="1879567" cy="3628032"/>
            </a:xfrm>
            <a:custGeom>
              <a:avLst/>
              <a:gdLst>
                <a:gd name="connsiteX0" fmla="*/ 0 w 1879567"/>
                <a:gd name="connsiteY0" fmla="*/ 0 h 3628032"/>
                <a:gd name="connsiteX1" fmla="*/ 1879567 w 1879567"/>
                <a:gd name="connsiteY1" fmla="*/ 0 h 3628032"/>
                <a:gd name="connsiteX2" fmla="*/ 1879567 w 1879567"/>
                <a:gd name="connsiteY2" fmla="*/ 3628032 h 3628032"/>
                <a:gd name="connsiteX3" fmla="*/ 0 w 1879567"/>
                <a:gd name="connsiteY3" fmla="*/ 3628032 h 3628032"/>
                <a:gd name="connsiteX4" fmla="*/ 0 w 1879567"/>
                <a:gd name="connsiteY4" fmla="*/ 0 h 3628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9567" h="3628032">
                  <a:moveTo>
                    <a:pt x="0" y="0"/>
                  </a:moveTo>
                  <a:lnTo>
                    <a:pt x="1879567" y="0"/>
                  </a:lnTo>
                  <a:lnTo>
                    <a:pt x="1879567" y="3628032"/>
                  </a:lnTo>
                  <a:lnTo>
                    <a:pt x="0" y="36280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338" tIns="37338" rIns="49784" bIns="56007" numCol="1" spcCol="1270" anchor="t" anchorCtr="0">
              <a:noAutofit/>
            </a:bodyPr>
            <a:lstStyle/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introdurre tra i casi particolari di occupazione, la categoria degli “</a:t>
              </a:r>
              <a:r>
                <a:rPr lang="it-IT" sz="1200" b="1" kern="1200" dirty="0"/>
                <a:t>eventi promozionali</a:t>
              </a:r>
              <a:r>
                <a:rPr lang="it-IT" sz="1200" kern="1200" dirty="0"/>
                <a:t>” (art. 11 bis); 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it-IT" sz="1200" kern="1200" dirty="0"/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prevedere, con riferimento alla tipologia pubblicitaria dei cosiddetti “gonfaloni”, </a:t>
              </a:r>
              <a:r>
                <a:rPr lang="it-IT" sz="1200" b="1" kern="1200" dirty="0"/>
                <a:t>l’indennità dovuta nel caso di rinuncia all’autorizzazione</a:t>
              </a:r>
              <a:r>
                <a:rPr lang="it-IT" sz="1200" kern="1200" dirty="0"/>
                <a:t>, di cui all’art. 15 c. 2, anche qualora la stessa riguardi provvedimenti rilasciati con clausola di </a:t>
              </a:r>
              <a:r>
                <a:rPr lang="it-IT" sz="1200" b="1" kern="1200" dirty="0"/>
                <a:t>esenzione</a:t>
              </a:r>
              <a:r>
                <a:rPr lang="it-IT" sz="1200" kern="1200" dirty="0"/>
                <a:t>, al fine di evitare pratiche di accaparramento di gonfaloni che devono essere prenotati dagli operatori del settore ciclicamente;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it-IT" sz="1200" kern="1200" dirty="0"/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innalzare </a:t>
              </a:r>
              <a:r>
                <a:rPr lang="it-IT" sz="1200" b="1" kern="1200" dirty="0"/>
                <a:t>l’importo minimo </a:t>
              </a:r>
              <a:r>
                <a:rPr lang="it-IT" sz="1200" kern="1200" dirty="0"/>
                <a:t>del canone dovuto su base annua suscettibile di </a:t>
              </a:r>
              <a:r>
                <a:rPr lang="it-IT" sz="1200" b="1" kern="1200" dirty="0"/>
                <a:t>rateazione</a:t>
              </a:r>
              <a:r>
                <a:rPr lang="it-IT" sz="1200" kern="1200" dirty="0"/>
                <a:t>, relativo a concessioni e autorizzazioni permanenti, a € 5.000 euro, ( art 26 c. 1);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it-IT" sz="1200" kern="1200" dirty="0"/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prevedere per i pubblici esercizi la </a:t>
              </a:r>
              <a:r>
                <a:rPr lang="it-IT" sz="1200" b="1" kern="1200" dirty="0"/>
                <a:t>corresponsione</a:t>
              </a:r>
              <a:r>
                <a:rPr lang="it-IT" sz="1200" kern="1200" dirty="0"/>
                <a:t> </a:t>
              </a:r>
              <a:r>
                <a:rPr lang="it-IT" sz="1200" b="1" kern="1200" dirty="0"/>
                <a:t>del solo canone relativo al secondo semestre</a:t>
              </a:r>
              <a:r>
                <a:rPr lang="it-IT" sz="1200" kern="1200" dirty="0"/>
                <a:t> nel caso di rilascio autorizzativo oltre il 1°luglio dell’anno di riferimento (art. 31 c. 1n 13 bis );</a:t>
              </a:r>
            </a:p>
          </p:txBody>
        </p:sp>
        <p:sp>
          <p:nvSpPr>
            <p:cNvPr id="8" name="Figura a mano libera: forma 7">
              <a:extLst>
                <a:ext uri="{FF2B5EF4-FFF2-40B4-BE49-F238E27FC236}">
                  <a16:creationId xmlns:a16="http://schemas.microsoft.com/office/drawing/2014/main" id="{1A92287F-CB05-89B3-1D10-9762E2B8C9C4}"/>
                </a:ext>
              </a:extLst>
            </p:cNvPr>
            <p:cNvSpPr/>
            <p:nvPr/>
          </p:nvSpPr>
          <p:spPr>
            <a:xfrm>
              <a:off x="2518694" y="1749738"/>
              <a:ext cx="1879567" cy="578806"/>
            </a:xfrm>
            <a:custGeom>
              <a:avLst/>
              <a:gdLst>
                <a:gd name="connsiteX0" fmla="*/ 0 w 1879567"/>
                <a:gd name="connsiteY0" fmla="*/ 0 h 578806"/>
                <a:gd name="connsiteX1" fmla="*/ 1879567 w 1879567"/>
                <a:gd name="connsiteY1" fmla="*/ 0 h 578806"/>
                <a:gd name="connsiteX2" fmla="*/ 1879567 w 1879567"/>
                <a:gd name="connsiteY2" fmla="*/ 578806 h 578806"/>
                <a:gd name="connsiteX3" fmla="*/ 0 w 1879567"/>
                <a:gd name="connsiteY3" fmla="*/ 578806 h 578806"/>
                <a:gd name="connsiteX4" fmla="*/ 0 w 1879567"/>
                <a:gd name="connsiteY4" fmla="*/ 0 h 578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9567" h="578806">
                  <a:moveTo>
                    <a:pt x="0" y="0"/>
                  </a:moveTo>
                  <a:lnTo>
                    <a:pt x="1879567" y="0"/>
                  </a:lnTo>
                  <a:lnTo>
                    <a:pt x="1879567" y="578806"/>
                  </a:lnTo>
                  <a:lnTo>
                    <a:pt x="0" y="5788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120" tIns="40640" rIns="71120" bIns="4064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b="1" kern="1200" dirty="0"/>
                <a:t>Relativamente all’allegato A del Regolamento sul Canone Unico occorre:</a:t>
              </a:r>
              <a:endParaRPr lang="it-IT" sz="1200" kern="1200" dirty="0"/>
            </a:p>
          </p:txBody>
        </p:sp>
        <p:sp>
          <p:nvSpPr>
            <p:cNvPr id="9" name="Figura a mano libera: forma 8">
              <a:extLst>
                <a:ext uri="{FF2B5EF4-FFF2-40B4-BE49-F238E27FC236}">
                  <a16:creationId xmlns:a16="http://schemas.microsoft.com/office/drawing/2014/main" id="{38EB53F2-410B-1296-D6DA-D28A0B149DB6}"/>
                </a:ext>
              </a:extLst>
            </p:cNvPr>
            <p:cNvSpPr/>
            <p:nvPr/>
          </p:nvSpPr>
          <p:spPr>
            <a:xfrm>
              <a:off x="2518694" y="2328544"/>
              <a:ext cx="1879567" cy="3628032"/>
            </a:xfrm>
            <a:custGeom>
              <a:avLst/>
              <a:gdLst>
                <a:gd name="connsiteX0" fmla="*/ 0 w 1879567"/>
                <a:gd name="connsiteY0" fmla="*/ 0 h 3628032"/>
                <a:gd name="connsiteX1" fmla="*/ 1879567 w 1879567"/>
                <a:gd name="connsiteY1" fmla="*/ 0 h 3628032"/>
                <a:gd name="connsiteX2" fmla="*/ 1879567 w 1879567"/>
                <a:gd name="connsiteY2" fmla="*/ 3628032 h 3628032"/>
                <a:gd name="connsiteX3" fmla="*/ 0 w 1879567"/>
                <a:gd name="connsiteY3" fmla="*/ 3628032 h 3628032"/>
                <a:gd name="connsiteX4" fmla="*/ 0 w 1879567"/>
                <a:gd name="connsiteY4" fmla="*/ 0 h 3628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9567" h="3628032">
                  <a:moveTo>
                    <a:pt x="0" y="0"/>
                  </a:moveTo>
                  <a:lnTo>
                    <a:pt x="1879567" y="0"/>
                  </a:lnTo>
                  <a:lnTo>
                    <a:pt x="1879567" y="3628032"/>
                  </a:lnTo>
                  <a:lnTo>
                    <a:pt x="0" y="36280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338" tIns="37338" rIns="49784" bIns="56007" numCol="1" spcCol="1270" anchor="t" anchorCtr="0">
              <a:noAutofit/>
            </a:bodyPr>
            <a:lstStyle/>
            <a:p>
              <a:pPr marL="57150" lvl="1" indent="-571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introdurre una </a:t>
              </a:r>
              <a:r>
                <a:rPr lang="it-IT" sz="1200" b="1" kern="1200" dirty="0"/>
                <a:t>norma transitoria </a:t>
              </a:r>
              <a:r>
                <a:rPr lang="it-IT" sz="1200" kern="1200" dirty="0"/>
                <a:t>relativa alla disciplina specifica in merito alle esposizioni pubblicitarie nell’ambito del </a:t>
              </a:r>
              <a:r>
                <a:rPr lang="it-IT" sz="1200" b="1" kern="1200" dirty="0"/>
                <a:t>periodo olimpico Olimpiadi </a:t>
              </a:r>
              <a:r>
                <a:rPr lang="it-IT" sz="1200" kern="1200" dirty="0"/>
                <a:t>Invernali del </a:t>
              </a:r>
              <a:r>
                <a:rPr lang="it-IT" sz="1200" dirty="0"/>
                <a:t>2026 </a:t>
              </a:r>
              <a:r>
                <a:rPr lang="it-IT" sz="1200" i="1" dirty="0"/>
                <a:t>(23 gennaio 2026 al 15 marzo 2026);</a:t>
              </a:r>
              <a:endParaRPr lang="it-IT" sz="1200" i="1" kern="1200" dirty="0"/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it-IT" sz="1200" kern="1200" dirty="0"/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per motivi di natura tecnica e di facilità di installazione:</a:t>
              </a:r>
            </a:p>
            <a:p>
              <a:pPr marL="685800" lvl="3" indent="-1714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it-IT" sz="1200" kern="1200" dirty="0"/>
                <a:t>a) </a:t>
              </a:r>
              <a:r>
                <a:rPr lang="it-IT" sz="1200" b="1" kern="1200" dirty="0"/>
                <a:t>ridurre l’altezza minima </a:t>
              </a:r>
              <a:r>
                <a:rPr lang="it-IT" sz="1200" kern="1200" dirty="0"/>
                <a:t>dal suolo prevista per le insegne a bandiera da mt. 4,00 a mt. 3,50 (art. 13 co. 2);</a:t>
              </a:r>
            </a:p>
            <a:p>
              <a:pPr marL="685800" lvl="3" indent="-1714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it-IT" sz="1200" kern="1200" dirty="0"/>
                <a:t>b) </a:t>
              </a:r>
              <a:r>
                <a:rPr lang="it-IT" sz="1200" b="1" kern="1200" dirty="0"/>
                <a:t>estendere la deroga</a:t>
              </a:r>
              <a:r>
                <a:rPr lang="it-IT" sz="1200" kern="1200" dirty="0"/>
                <a:t> relativa all’altezza dal suolo, prevista per le insegne a bandiera collocate all’interno di gallerie o portici, a quelle afferenti a edifici con particolari caratteristiche morfologiche.</a:t>
              </a:r>
            </a:p>
            <a:p>
              <a:pPr marL="685800" lvl="3" indent="-1714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endParaRPr lang="it-IT" sz="1200" kern="1200" dirty="0"/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b="1" kern="1200" dirty="0"/>
                <a:t>Estendere</a:t>
              </a:r>
              <a:r>
                <a:rPr lang="it-IT" sz="1200" kern="1200" dirty="0"/>
                <a:t>, al fine di valorizzare iniziative meritorie</a:t>
              </a:r>
              <a:r>
                <a:rPr lang="it-IT" sz="1200" b="1" kern="1200" dirty="0"/>
                <a:t>, le deroghe</a:t>
              </a:r>
              <a:r>
                <a:rPr lang="it-IT" sz="1200" kern="1200" dirty="0"/>
                <a:t> relative alle insegne a bandiera inerenti a servizi di pubblica utilità o riconducibili a iniziative istituzionali (es. insegne storiche);</a:t>
              </a:r>
            </a:p>
          </p:txBody>
        </p:sp>
      </p:grpSp>
      <p:sp>
        <p:nvSpPr>
          <p:cNvPr id="14" name="Corda 13">
            <a:extLst>
              <a:ext uri="{FF2B5EF4-FFF2-40B4-BE49-F238E27FC236}">
                <a16:creationId xmlns:a16="http://schemas.microsoft.com/office/drawing/2014/main" id="{AFB4C759-5141-4859-82FE-D59517A3CE92}"/>
              </a:ext>
            </a:extLst>
          </p:cNvPr>
          <p:cNvSpPr/>
          <p:nvPr/>
        </p:nvSpPr>
        <p:spPr>
          <a:xfrm>
            <a:off x="409935" y="1284800"/>
            <a:ext cx="665825" cy="612559"/>
          </a:xfrm>
          <a:prstGeom prst="cho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</a:t>
            </a:r>
            <a:endParaRPr lang="it-IT" dirty="0"/>
          </a:p>
        </p:txBody>
      </p:sp>
      <p:sp>
        <p:nvSpPr>
          <p:cNvPr id="15" name="Corda 14">
            <a:extLst>
              <a:ext uri="{FF2B5EF4-FFF2-40B4-BE49-F238E27FC236}">
                <a16:creationId xmlns:a16="http://schemas.microsoft.com/office/drawing/2014/main" id="{863695B2-5E1E-5697-090F-D793DB9EE0EB}"/>
              </a:ext>
            </a:extLst>
          </p:cNvPr>
          <p:cNvSpPr/>
          <p:nvPr/>
        </p:nvSpPr>
        <p:spPr>
          <a:xfrm>
            <a:off x="4489593" y="1349549"/>
            <a:ext cx="665825" cy="612559"/>
          </a:xfrm>
          <a:prstGeom prst="cho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8076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1E3B929-7F47-6BDF-ED12-299F18363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12B94809-33B7-E82F-9093-3AC0953B90A7}"/>
              </a:ext>
            </a:extLst>
          </p:cNvPr>
          <p:cNvGrpSpPr/>
          <p:nvPr/>
        </p:nvGrpSpPr>
        <p:grpSpPr>
          <a:xfrm>
            <a:off x="807865" y="1518086"/>
            <a:ext cx="7795907" cy="4888811"/>
            <a:chOff x="4661400" y="1749738"/>
            <a:chExt cx="4022274" cy="4507433"/>
          </a:xfrm>
        </p:grpSpPr>
        <p:sp>
          <p:nvSpPr>
            <p:cNvPr id="4" name="Figura a mano libera: forma 3">
              <a:extLst>
                <a:ext uri="{FF2B5EF4-FFF2-40B4-BE49-F238E27FC236}">
                  <a16:creationId xmlns:a16="http://schemas.microsoft.com/office/drawing/2014/main" id="{4FEE8838-48E7-D0CD-6086-930B40ACF9EF}"/>
                </a:ext>
              </a:extLst>
            </p:cNvPr>
            <p:cNvSpPr/>
            <p:nvPr/>
          </p:nvSpPr>
          <p:spPr>
            <a:xfrm>
              <a:off x="4661400" y="1749738"/>
              <a:ext cx="1465729" cy="578806"/>
            </a:xfrm>
            <a:custGeom>
              <a:avLst/>
              <a:gdLst>
                <a:gd name="connsiteX0" fmla="*/ 0 w 1879567"/>
                <a:gd name="connsiteY0" fmla="*/ 0 h 578806"/>
                <a:gd name="connsiteX1" fmla="*/ 1879567 w 1879567"/>
                <a:gd name="connsiteY1" fmla="*/ 0 h 578806"/>
                <a:gd name="connsiteX2" fmla="*/ 1879567 w 1879567"/>
                <a:gd name="connsiteY2" fmla="*/ 578806 h 578806"/>
                <a:gd name="connsiteX3" fmla="*/ 0 w 1879567"/>
                <a:gd name="connsiteY3" fmla="*/ 578806 h 578806"/>
                <a:gd name="connsiteX4" fmla="*/ 0 w 1879567"/>
                <a:gd name="connsiteY4" fmla="*/ 0 h 578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9567" h="578806">
                  <a:moveTo>
                    <a:pt x="0" y="0"/>
                  </a:moveTo>
                  <a:lnTo>
                    <a:pt x="1879567" y="0"/>
                  </a:lnTo>
                  <a:lnTo>
                    <a:pt x="1879567" y="578806"/>
                  </a:lnTo>
                  <a:lnTo>
                    <a:pt x="0" y="5788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120" tIns="40640" rIns="71120" bIns="4064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b="1" kern="1200" dirty="0"/>
                <a:t>Relativamente alla sezione II del Regolamento sul Canone Unico (Canone Mercati) occorre:</a:t>
              </a:r>
              <a:endParaRPr lang="it-IT" sz="1200" kern="1200" dirty="0"/>
            </a:p>
          </p:txBody>
        </p:sp>
        <p:sp>
          <p:nvSpPr>
            <p:cNvPr id="5" name="Figura a mano libera: forma 4">
              <a:extLst>
                <a:ext uri="{FF2B5EF4-FFF2-40B4-BE49-F238E27FC236}">
                  <a16:creationId xmlns:a16="http://schemas.microsoft.com/office/drawing/2014/main" id="{C14080C5-7120-03AC-4810-E5E40E789914}"/>
                </a:ext>
              </a:extLst>
            </p:cNvPr>
            <p:cNvSpPr/>
            <p:nvPr/>
          </p:nvSpPr>
          <p:spPr>
            <a:xfrm>
              <a:off x="4661401" y="2328544"/>
              <a:ext cx="1465729" cy="3928627"/>
            </a:xfrm>
            <a:custGeom>
              <a:avLst/>
              <a:gdLst>
                <a:gd name="connsiteX0" fmla="*/ 0 w 1879567"/>
                <a:gd name="connsiteY0" fmla="*/ 0 h 3628032"/>
                <a:gd name="connsiteX1" fmla="*/ 1879567 w 1879567"/>
                <a:gd name="connsiteY1" fmla="*/ 0 h 3628032"/>
                <a:gd name="connsiteX2" fmla="*/ 1879567 w 1879567"/>
                <a:gd name="connsiteY2" fmla="*/ 3628032 h 3628032"/>
                <a:gd name="connsiteX3" fmla="*/ 0 w 1879567"/>
                <a:gd name="connsiteY3" fmla="*/ 3628032 h 3628032"/>
                <a:gd name="connsiteX4" fmla="*/ 0 w 1879567"/>
                <a:gd name="connsiteY4" fmla="*/ 0 h 3628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9567" h="3628032">
                  <a:moveTo>
                    <a:pt x="0" y="0"/>
                  </a:moveTo>
                  <a:lnTo>
                    <a:pt x="1879567" y="0"/>
                  </a:lnTo>
                  <a:lnTo>
                    <a:pt x="1879567" y="3628032"/>
                  </a:lnTo>
                  <a:lnTo>
                    <a:pt x="0" y="36280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338" tIns="37338" rIns="49784" bIns="56007" numCol="1" spcCol="1270" anchor="t" anchorCtr="0">
              <a:noAutofit/>
            </a:bodyPr>
            <a:lstStyle/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adeguare la disciplina del canone delle concessioni nei mercati settimanali scoperti ai principali orientamenti giurisprudenziali </a:t>
              </a:r>
              <a:r>
                <a:rPr lang="it-IT" sz="1200" dirty="0"/>
                <a:t>(L.160/2019 e Risoluzione </a:t>
              </a:r>
              <a:r>
                <a:rPr lang="it-IT" sz="1200" dirty="0" err="1"/>
                <a:t>Mef</a:t>
              </a:r>
              <a:r>
                <a:rPr lang="it-IT" sz="1200" dirty="0"/>
                <a:t> 1/2022)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it-IT" sz="1200" kern="1200" dirty="0"/>
            </a:p>
            <a:p>
              <a:pPr marL="457200" lvl="2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1200" kern="1200" dirty="0">
                  <a:sym typeface="Wingdings" panose="05000000000000000000" pitchFamily="2" charset="2"/>
                </a:rPr>
                <a:t></a:t>
              </a:r>
              <a:r>
                <a:rPr lang="it-IT" sz="1200" kern="1200" dirty="0"/>
                <a:t>alle concessioni dei mercati settimanali scoperti sia applicata la tariffa di base giornaliera riservata alle occupazioni che si protraggono per un periodo inferiore all’anno solare ( NB: occupazioni nelle aree adibite a mercato, dopo l'utilizzo di suolo pubblico l'area torna nella libera disponibilità del pubblico);</a:t>
              </a:r>
            </a:p>
            <a:p>
              <a:pPr marL="457200" lvl="2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it-IT" sz="1200" kern="1200" dirty="0"/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assicurare con l’applicazione dei criteri di calcolo del canone un adeguato equilibrio tra le diverse tipologie di occupazioni nei rispettivi mercati, anche in relazione alla durata dell’effettiva occupazione;</a:t>
              </a:r>
            </a:p>
          </p:txBody>
        </p:sp>
        <p:sp>
          <p:nvSpPr>
            <p:cNvPr id="6" name="Figura a mano libera: forma 5">
              <a:extLst>
                <a:ext uri="{FF2B5EF4-FFF2-40B4-BE49-F238E27FC236}">
                  <a16:creationId xmlns:a16="http://schemas.microsoft.com/office/drawing/2014/main" id="{536D4CAF-81DD-00D6-6D8E-50C163668A91}"/>
                </a:ext>
              </a:extLst>
            </p:cNvPr>
            <p:cNvSpPr/>
            <p:nvPr/>
          </p:nvSpPr>
          <p:spPr>
            <a:xfrm>
              <a:off x="6264542" y="1749738"/>
              <a:ext cx="2419132" cy="578806"/>
            </a:xfrm>
            <a:custGeom>
              <a:avLst/>
              <a:gdLst>
                <a:gd name="connsiteX0" fmla="*/ 0 w 1879567"/>
                <a:gd name="connsiteY0" fmla="*/ 0 h 578806"/>
                <a:gd name="connsiteX1" fmla="*/ 1879567 w 1879567"/>
                <a:gd name="connsiteY1" fmla="*/ 0 h 578806"/>
                <a:gd name="connsiteX2" fmla="*/ 1879567 w 1879567"/>
                <a:gd name="connsiteY2" fmla="*/ 578806 h 578806"/>
                <a:gd name="connsiteX3" fmla="*/ 0 w 1879567"/>
                <a:gd name="connsiteY3" fmla="*/ 578806 h 578806"/>
                <a:gd name="connsiteX4" fmla="*/ 0 w 1879567"/>
                <a:gd name="connsiteY4" fmla="*/ 0 h 578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9567" h="578806">
                  <a:moveTo>
                    <a:pt x="0" y="0"/>
                  </a:moveTo>
                  <a:lnTo>
                    <a:pt x="1879567" y="0"/>
                  </a:lnTo>
                  <a:lnTo>
                    <a:pt x="1879567" y="578806"/>
                  </a:lnTo>
                  <a:lnTo>
                    <a:pt x="0" y="5788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008" tIns="36576" rIns="64008" bIns="36576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b="1" kern="1200" dirty="0"/>
                <a:t>Relativamente all’Allegato C “Componenti Tariffarie, Tipologiche e coefficienti moltiplicatori del Canone” occorre:</a:t>
              </a:r>
              <a:endParaRPr lang="it-IT" sz="1200" kern="1200" dirty="0"/>
            </a:p>
          </p:txBody>
        </p:sp>
        <p:sp>
          <p:nvSpPr>
            <p:cNvPr id="7" name="Figura a mano libera: forma 6">
              <a:extLst>
                <a:ext uri="{FF2B5EF4-FFF2-40B4-BE49-F238E27FC236}">
                  <a16:creationId xmlns:a16="http://schemas.microsoft.com/office/drawing/2014/main" id="{EBD59033-B7A8-5E96-8B9F-C0FE4B139CEC}"/>
                </a:ext>
              </a:extLst>
            </p:cNvPr>
            <p:cNvSpPr/>
            <p:nvPr/>
          </p:nvSpPr>
          <p:spPr>
            <a:xfrm>
              <a:off x="6264542" y="2314511"/>
              <a:ext cx="2419132" cy="3928627"/>
            </a:xfrm>
            <a:custGeom>
              <a:avLst/>
              <a:gdLst>
                <a:gd name="connsiteX0" fmla="*/ 0 w 1879567"/>
                <a:gd name="connsiteY0" fmla="*/ 0 h 3628032"/>
                <a:gd name="connsiteX1" fmla="*/ 1879567 w 1879567"/>
                <a:gd name="connsiteY1" fmla="*/ 0 h 3628032"/>
                <a:gd name="connsiteX2" fmla="*/ 1879567 w 1879567"/>
                <a:gd name="connsiteY2" fmla="*/ 3628032 h 3628032"/>
                <a:gd name="connsiteX3" fmla="*/ 0 w 1879567"/>
                <a:gd name="connsiteY3" fmla="*/ 3628032 h 3628032"/>
                <a:gd name="connsiteX4" fmla="*/ 0 w 1879567"/>
                <a:gd name="connsiteY4" fmla="*/ 0 h 3628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9567" h="3628032">
                  <a:moveTo>
                    <a:pt x="0" y="0"/>
                  </a:moveTo>
                  <a:lnTo>
                    <a:pt x="1879567" y="0"/>
                  </a:lnTo>
                  <a:lnTo>
                    <a:pt x="1879567" y="3628032"/>
                  </a:lnTo>
                  <a:lnTo>
                    <a:pt x="0" y="362803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338" tIns="37338" rIns="49784" bIns="56007" numCol="1" spcCol="1270" anchor="t" anchorCtr="0">
              <a:noAutofit/>
            </a:bodyPr>
            <a:lstStyle/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b="1" kern="1200" dirty="0"/>
                <a:t>Eventi</a:t>
              </a:r>
              <a:r>
                <a:rPr lang="it-IT" sz="1200" kern="1200" dirty="0"/>
                <a:t>:</a:t>
              </a:r>
            </a:p>
            <a:p>
              <a:pPr marL="628650" lvl="2" indent="-1714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it-IT" sz="1200" kern="1200" dirty="0"/>
                <a:t>introdurre un </a:t>
              </a:r>
              <a:r>
                <a:rPr lang="it-IT" sz="1200" b="1" kern="1200" dirty="0"/>
                <a:t>coefficiente unico </a:t>
              </a:r>
              <a:r>
                <a:rPr lang="it-IT" sz="1200" kern="1200" dirty="0"/>
                <a:t>per le occupazioni anche di </a:t>
              </a:r>
              <a:r>
                <a:rPr lang="it-IT" sz="1200" b="1" kern="1200" dirty="0"/>
                <a:t>interesse civico </a:t>
              </a:r>
              <a:r>
                <a:rPr lang="it-IT" sz="1200" kern="1200" dirty="0"/>
                <a:t>individuate dalla Giunta;</a:t>
              </a:r>
            </a:p>
            <a:p>
              <a:pPr marL="628650" lvl="2" indent="-1714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it-IT" sz="1200" dirty="0"/>
                <a:t>inserire una nuova tipologia di occupazione a carattere temporaneo denominata “</a:t>
              </a:r>
              <a:r>
                <a:rPr lang="it-IT" sz="1200" b="1" dirty="0"/>
                <a:t>Occupazioni per eventi commerciali/promozionali non inseriti in palinsesti o calendari tematici promossi dal Comune</a:t>
              </a:r>
              <a:r>
                <a:rPr lang="it-IT" sz="1200" dirty="0"/>
                <a:t>”</a:t>
              </a:r>
            </a:p>
            <a:p>
              <a:pPr marL="628650" lvl="2" indent="-1714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endParaRPr lang="it-IT" sz="1200" kern="1200" dirty="0"/>
            </a:p>
            <a:p>
              <a:pPr marL="0" lvl="1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1200" b="1" dirty="0"/>
                <a:t>Attraverso modifica del relativo coefficiente sono previste:</a:t>
              </a:r>
            </a:p>
            <a:p>
              <a:pPr marL="514350" lvl="2" indent="-571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dirty="0"/>
                <a:t>una </a:t>
              </a:r>
              <a:r>
                <a:rPr lang="it-IT" sz="1200" b="1" dirty="0"/>
                <a:t>complessiva sterilizzazione </a:t>
              </a:r>
              <a:r>
                <a:rPr lang="it-IT" sz="1200" dirty="0"/>
                <a:t>dell’aumento delle tariffe per posteggi </a:t>
              </a:r>
              <a:r>
                <a:rPr lang="it-IT" sz="1200" b="1" dirty="0"/>
                <a:t>mercati</a:t>
              </a:r>
              <a:r>
                <a:rPr lang="it-IT" sz="1200" dirty="0"/>
                <a:t> (</a:t>
              </a:r>
              <a:r>
                <a:rPr lang="it-IT" sz="1200" b="1" dirty="0"/>
                <a:t>settimanali scoperti</a:t>
              </a:r>
              <a:r>
                <a:rPr lang="it-IT" sz="1200" dirty="0"/>
                <a:t>, scoperti – genere alimentare e genere non alimentare”) e </a:t>
              </a:r>
              <a:r>
                <a:rPr lang="it-IT" sz="1200" b="1" dirty="0"/>
                <a:t>occupazioni</a:t>
              </a:r>
              <a:r>
                <a:rPr lang="it-IT" sz="1200" dirty="0"/>
                <a:t> con e</a:t>
              </a:r>
              <a:r>
                <a:rPr lang="it-IT" sz="1200" b="1" dirty="0"/>
                <a:t>dicole-chioschi</a:t>
              </a:r>
              <a:r>
                <a:rPr lang="it-IT" sz="1200" dirty="0"/>
                <a:t> e con </a:t>
              </a:r>
              <a:r>
                <a:rPr lang="it-IT" sz="1200" b="1" dirty="0"/>
                <a:t>posteggi di vendita isolati</a:t>
              </a:r>
              <a:r>
                <a:rPr lang="it-IT" sz="1200" dirty="0"/>
                <a:t>;</a:t>
              </a:r>
              <a:endParaRPr lang="it-IT" sz="1200" kern="1200" dirty="0"/>
            </a:p>
            <a:p>
              <a:pPr marL="514350" lvl="2" indent="-57150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b="1" dirty="0"/>
                <a:t>Sterilizzazione </a:t>
              </a:r>
              <a:r>
                <a:rPr lang="it-IT" sz="1200" dirty="0"/>
                <a:t>dell’aumento</a:t>
              </a:r>
              <a:r>
                <a:rPr lang="it-IT" sz="1200" b="1" dirty="0"/>
                <a:t> </a:t>
              </a:r>
              <a:r>
                <a:rPr lang="it-IT" sz="1200" dirty="0"/>
                <a:t>delle tariffe </a:t>
              </a:r>
              <a:r>
                <a:rPr lang="it-IT" sz="1200" kern="1200" dirty="0"/>
                <a:t>per </a:t>
              </a:r>
              <a:r>
                <a:rPr lang="it-IT" sz="1200" b="1" kern="1200" dirty="0"/>
                <a:t>traslochi</a:t>
              </a:r>
              <a:r>
                <a:rPr lang="it-IT" sz="1200" kern="1200" dirty="0"/>
                <a:t>;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it-IT" sz="1200" kern="1200" dirty="0"/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kern="1200" dirty="0"/>
                <a:t>provvedere a modificare i meri errori materiali contenuti nell’allegato 2 alla delibera n. 6 del 30/01/23;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it-IT" sz="1200" dirty="0"/>
            </a:p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200" b="1" dirty="0"/>
                <a:t>L’aumento delle zone </a:t>
              </a:r>
              <a:r>
                <a:rPr lang="it-IT" sz="1200" b="1" dirty="0" err="1"/>
                <a:t>Omi</a:t>
              </a:r>
              <a:r>
                <a:rPr lang="it-IT" sz="1200" b="1" dirty="0"/>
                <a:t> è calmierato da un abbattimento dei coefficienti viari</a:t>
              </a:r>
            </a:p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200" dirty="0"/>
                <a:t> del </a:t>
              </a:r>
              <a:r>
                <a:rPr lang="it-IT" sz="1200" b="1" dirty="0"/>
                <a:t>31%</a:t>
              </a:r>
              <a:r>
                <a:rPr lang="it-IT" sz="1200" dirty="0"/>
                <a:t> per l</a:t>
              </a:r>
              <a:r>
                <a:rPr lang="hi-IN" sz="1200" dirty="0"/>
                <a:t>’</a:t>
              </a:r>
              <a:r>
                <a:rPr lang="it-IT" sz="1200" dirty="0"/>
                <a:t>anno </a:t>
              </a:r>
              <a:r>
                <a:rPr lang="it-IT" sz="1200" b="1" dirty="0"/>
                <a:t>2024 </a:t>
              </a:r>
              <a:r>
                <a:rPr lang="it-IT" sz="1200" dirty="0"/>
                <a:t>e del </a:t>
              </a:r>
              <a:r>
                <a:rPr lang="it-IT" sz="1200" b="1" dirty="0"/>
                <a:t>19 % </a:t>
              </a:r>
              <a:r>
                <a:rPr lang="it-IT" sz="1200" dirty="0" err="1"/>
                <a:t>dall</a:t>
              </a:r>
              <a:r>
                <a:rPr lang="hi-IN" sz="1200" dirty="0"/>
                <a:t>’</a:t>
              </a:r>
              <a:r>
                <a:rPr lang="it-IT" sz="1200" dirty="0"/>
                <a:t>anno </a:t>
              </a:r>
              <a:r>
                <a:rPr lang="it-IT" sz="1200" b="1" dirty="0"/>
                <a:t>2025</a:t>
              </a:r>
              <a:r>
                <a:rPr lang="it-IT" sz="1200" dirty="0"/>
                <a:t> 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it-IT" sz="1200" kern="1200" dirty="0"/>
            </a:p>
          </p:txBody>
        </p:sp>
      </p:grpSp>
      <p:sp>
        <p:nvSpPr>
          <p:cNvPr id="9" name="Titolo 1">
            <a:extLst>
              <a:ext uri="{FF2B5EF4-FFF2-40B4-BE49-F238E27FC236}">
                <a16:creationId xmlns:a16="http://schemas.microsoft.com/office/drawing/2014/main" id="{0F461FEA-3D4E-F76A-7AAB-4D9398D5F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375" y="549275"/>
            <a:ext cx="6048375" cy="433388"/>
          </a:xfrm>
        </p:spPr>
        <p:txBody>
          <a:bodyPr>
            <a:normAutofit/>
          </a:bodyPr>
          <a:lstStyle/>
          <a:p>
            <a:r>
              <a:rPr lang="it-IT" dirty="0"/>
              <a:t>ULTERIORI MODIFICHE REGOLAMENTARI 3/3</a:t>
            </a:r>
          </a:p>
        </p:txBody>
      </p:sp>
      <p:sp>
        <p:nvSpPr>
          <p:cNvPr id="10" name="Corda 9">
            <a:extLst>
              <a:ext uri="{FF2B5EF4-FFF2-40B4-BE49-F238E27FC236}">
                <a16:creationId xmlns:a16="http://schemas.microsoft.com/office/drawing/2014/main" id="{DC577D20-E501-2A79-1920-82D4635F1696}"/>
              </a:ext>
            </a:extLst>
          </p:cNvPr>
          <p:cNvSpPr/>
          <p:nvPr/>
        </p:nvSpPr>
        <p:spPr>
          <a:xfrm>
            <a:off x="474952" y="1211806"/>
            <a:ext cx="665825" cy="612559"/>
          </a:xfrm>
          <a:prstGeom prst="cho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it-IT" dirty="0"/>
          </a:p>
        </p:txBody>
      </p:sp>
      <p:sp>
        <p:nvSpPr>
          <p:cNvPr id="11" name="Corda 10">
            <a:extLst>
              <a:ext uri="{FF2B5EF4-FFF2-40B4-BE49-F238E27FC236}">
                <a16:creationId xmlns:a16="http://schemas.microsoft.com/office/drawing/2014/main" id="{0496A2A1-656F-CBBA-5167-C45CCFD4B3A9}"/>
              </a:ext>
            </a:extLst>
          </p:cNvPr>
          <p:cNvSpPr/>
          <p:nvPr/>
        </p:nvSpPr>
        <p:spPr>
          <a:xfrm>
            <a:off x="3582134" y="1219416"/>
            <a:ext cx="665825" cy="612559"/>
          </a:xfrm>
          <a:prstGeom prst="cho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841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23D792-B5B9-BE10-1F93-933A587660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ESEMPI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F56A3-4C1C-BD90-01A7-69DD3085E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656194"/>
              </p:ext>
            </p:extLst>
          </p:nvPr>
        </p:nvGraphicFramePr>
        <p:xfrm>
          <a:off x="389752" y="2071216"/>
          <a:ext cx="7955671" cy="207883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35680">
                  <a:extLst>
                    <a:ext uri="{9D8B030D-6E8A-4147-A177-3AD203B41FA5}">
                      <a16:colId xmlns:a16="http://schemas.microsoft.com/office/drawing/2014/main" val="2916501313"/>
                    </a:ext>
                  </a:extLst>
                </a:gridCol>
                <a:gridCol w="1163578">
                  <a:extLst>
                    <a:ext uri="{9D8B030D-6E8A-4147-A177-3AD203B41FA5}">
                      <a16:colId xmlns:a16="http://schemas.microsoft.com/office/drawing/2014/main" val="3347294540"/>
                    </a:ext>
                  </a:extLst>
                </a:gridCol>
                <a:gridCol w="1177846">
                  <a:extLst>
                    <a:ext uri="{9D8B030D-6E8A-4147-A177-3AD203B41FA5}">
                      <a16:colId xmlns:a16="http://schemas.microsoft.com/office/drawing/2014/main" val="2195152191"/>
                    </a:ext>
                  </a:extLst>
                </a:gridCol>
                <a:gridCol w="951795">
                  <a:extLst>
                    <a:ext uri="{9D8B030D-6E8A-4147-A177-3AD203B41FA5}">
                      <a16:colId xmlns:a16="http://schemas.microsoft.com/office/drawing/2014/main" val="4217710753"/>
                    </a:ext>
                  </a:extLst>
                </a:gridCol>
                <a:gridCol w="1046975">
                  <a:extLst>
                    <a:ext uri="{9D8B030D-6E8A-4147-A177-3AD203B41FA5}">
                      <a16:colId xmlns:a16="http://schemas.microsoft.com/office/drawing/2014/main" val="1850079135"/>
                    </a:ext>
                  </a:extLst>
                </a:gridCol>
                <a:gridCol w="999386">
                  <a:extLst>
                    <a:ext uri="{9D8B030D-6E8A-4147-A177-3AD203B41FA5}">
                      <a16:colId xmlns:a16="http://schemas.microsoft.com/office/drawing/2014/main" val="1401563415"/>
                    </a:ext>
                  </a:extLst>
                </a:gridCol>
                <a:gridCol w="880411">
                  <a:extLst>
                    <a:ext uri="{9D8B030D-6E8A-4147-A177-3AD203B41FA5}">
                      <a16:colId xmlns:a16="http://schemas.microsoft.com/office/drawing/2014/main" val="3625281869"/>
                    </a:ext>
                  </a:extLst>
                </a:gridCol>
              </a:tblGrid>
              <a:tr h="261165"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ctr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Canone locazione annuo - OMI*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717694"/>
                  </a:ext>
                </a:extLst>
              </a:tr>
              <a:tr h="511848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u="none" strike="noStrike" dirty="0">
                          <a:effectLst/>
                        </a:rPr>
                        <a:t>Zona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D30-Musocco, Certosa, Expo, Cascina Merlata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B20 - Porta </a:t>
                      </a:r>
                      <a:r>
                        <a:rPr lang="it-IT" sz="105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Vigentina</a:t>
                      </a:r>
                      <a:endParaRPr lang="it-IT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D10 - Parco Lambro ***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C12- Pisani, Buenos Aires Regina Giovanna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B16 - Centro Sant'Ambrogio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B12 - Centro storico Duomo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6674523"/>
                  </a:ext>
                </a:extLst>
              </a:tr>
              <a:tr h="261165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u="none" strike="noStrike" dirty="0">
                          <a:effectLst/>
                        </a:rPr>
                        <a:t>media </a:t>
                      </a:r>
                      <a:r>
                        <a:rPr lang="it-IT" sz="1050" b="1" u="none" strike="noStrike" dirty="0" err="1">
                          <a:effectLst/>
                        </a:rPr>
                        <a:t>min-max</a:t>
                      </a:r>
                      <a:r>
                        <a:rPr lang="it-IT" sz="1050" b="1" u="none" strike="noStrike" dirty="0">
                          <a:effectLst/>
                        </a:rPr>
                        <a:t> €/mq **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169,20 €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417,60 €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148,80 €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438,00 €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501,00 €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1.416,00 €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53226007"/>
                  </a:ext>
                </a:extLst>
              </a:tr>
              <a:tr h="261165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u="none" strike="noStrike" dirty="0">
                          <a:effectLst/>
                        </a:rPr>
                        <a:t>importo affitto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8.460,00 €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20.880,00 €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7.440,00 €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21.900,00 €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25.050,00 €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70.800,00 €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41028421"/>
                  </a:ext>
                </a:extLst>
              </a:tr>
              <a:tr h="261165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u="none" strike="noStrike" dirty="0">
                          <a:effectLst/>
                        </a:rPr>
                        <a:t> 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ctr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CUP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91976"/>
                  </a:ext>
                </a:extLst>
              </a:tr>
              <a:tr h="261165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u="none" strike="noStrike" dirty="0">
                          <a:effectLst/>
                        </a:rPr>
                        <a:t>Cup attuale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5.729,18 €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8.541,68 €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4.479,15 €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7.604,18 €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6.979,16 €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10.624,99 €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54058242"/>
                  </a:ext>
                </a:extLst>
              </a:tr>
              <a:tr h="261165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u="none" strike="noStrike" dirty="0">
                          <a:effectLst/>
                        </a:rPr>
                        <a:t>Cup 2024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3.582,65 €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7.881,60 €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4.014,51 €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8.341,38 €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10.959,74 €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15.434,57 €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92850436"/>
                  </a:ext>
                </a:extLst>
              </a:tr>
            </a:tbl>
          </a:graphicData>
        </a:graphic>
      </p:graphicFrame>
      <p:sp>
        <p:nvSpPr>
          <p:cNvPr id="8" name="Rettangolo 7"/>
          <p:cNvSpPr/>
          <p:nvPr/>
        </p:nvSpPr>
        <p:spPr>
          <a:xfrm>
            <a:off x="886141" y="6304002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000" dirty="0"/>
              <a:t>* VALORI I SEM. 2023</a:t>
            </a:r>
          </a:p>
          <a:p>
            <a:r>
              <a:rPr lang="it-IT" sz="1000" dirty="0"/>
              <a:t>** Negozi, Stato Ottimo</a:t>
            </a:r>
          </a:p>
          <a:p>
            <a:r>
              <a:rPr lang="it-IT" sz="1000" dirty="0"/>
              <a:t>*** Uffici strutturati, Stato Ottimo</a:t>
            </a:r>
          </a:p>
        </p:txBody>
      </p:sp>
      <p:sp>
        <p:nvSpPr>
          <p:cNvPr id="5" name="Rettangolo 4"/>
          <p:cNvSpPr/>
          <p:nvPr/>
        </p:nvSpPr>
        <p:spPr>
          <a:xfrm>
            <a:off x="389751" y="4951879"/>
            <a:ext cx="57497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Inflazione nel periodo: </a:t>
            </a:r>
          </a:p>
          <a:p>
            <a:r>
              <a:rPr lang="it-IT" dirty="0"/>
              <a:t>Dicembre 2010 - Ottobre 2023 </a:t>
            </a:r>
            <a:r>
              <a:rPr lang="it-IT" dirty="0">
                <a:sym typeface="Wingdings" panose="05000000000000000000" pitchFamily="2" charset="2"/>
              </a:rPr>
              <a:t>+ </a:t>
            </a:r>
            <a:r>
              <a:rPr lang="it-IT" dirty="0"/>
              <a:t>28,1%</a:t>
            </a:r>
          </a:p>
        </p:txBody>
      </p:sp>
      <p:sp>
        <p:nvSpPr>
          <p:cNvPr id="4" name="Rettangolo 3"/>
          <p:cNvSpPr/>
          <p:nvPr/>
        </p:nvSpPr>
        <p:spPr>
          <a:xfrm>
            <a:off x="300167" y="1477161"/>
            <a:ext cx="57047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400" b="1" dirty="0"/>
              <a:t>Pubblico Esercizio con 50 mq di spazio interno e 50 mq con tavolini e sedie</a:t>
            </a:r>
          </a:p>
        </p:txBody>
      </p:sp>
    </p:spTree>
    <p:extLst>
      <p:ext uri="{BB962C8B-B14F-4D97-AF65-F5344CB8AC3E}">
        <p14:creationId xmlns:p14="http://schemas.microsoft.com/office/powerpoint/2010/main" val="219488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83,1,Slide28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none" rtlCol="0" anchor="ctr">
        <a:spAutoFit/>
      </a:bodyPr>
      <a:lstStyle>
        <a:defPPr algn="ctr">
          <a:lnSpc>
            <a:spcPct val="90000"/>
          </a:lnSpc>
          <a:spcBef>
            <a:spcPct val="0"/>
          </a:spcBef>
          <a:spcAft>
            <a:spcPct val="35000"/>
          </a:spcAft>
          <a:defRPr b="1" dirty="0">
            <a:latin typeface="Georgia" panose="02040502050405020303" pitchFamily="18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21A4D52BB80646A148E244D38C317E" ma:contentTypeVersion="6" ma:contentTypeDescription="Creare un nuovo documento." ma:contentTypeScope="" ma:versionID="0910be2e96768f8b65625498f43f9846">
  <xsd:schema xmlns:xsd="http://www.w3.org/2001/XMLSchema" xmlns:xs="http://www.w3.org/2001/XMLSchema" xmlns:p="http://schemas.microsoft.com/office/2006/metadata/properties" xmlns:ns3="b5b08470-f30c-44a1-932c-3821ce831107" xmlns:ns4="3d76505d-804f-4ff6-b312-35e989aa980b" targetNamespace="http://schemas.microsoft.com/office/2006/metadata/properties" ma:root="true" ma:fieldsID="7f32283635460d3a795f8d760e2d524a" ns3:_="" ns4:_="">
    <xsd:import namespace="b5b08470-f30c-44a1-932c-3821ce831107"/>
    <xsd:import namespace="3d76505d-804f-4ff6-b312-35e989aa980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b08470-f30c-44a1-932c-3821ce831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6505d-804f-4ff6-b312-35e989aa980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75C3B-6CAA-425B-B8D4-25D4D9E43357}">
  <ds:schemaRefs>
    <ds:schemaRef ds:uri="3d76505d-804f-4ff6-b312-35e989aa980b"/>
    <ds:schemaRef ds:uri="b5b08470-f30c-44a1-932c-3821ce83110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F11FEB2-9B7D-4AE1-8203-159A6DC3A7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80F2A3-7297-4C82-B4D3-2FCB083FC6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b08470-f30c-44a1-932c-3821ce831107"/>
    <ds:schemaRef ds:uri="3d76505d-804f-4ff6-b312-35e989aa98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19854</TotalTime>
  <Words>1053</Words>
  <Application>Microsoft Office PowerPoint</Application>
  <PresentationFormat>Presentazione su schermo (4:3)</PresentationFormat>
  <Paragraphs>146</Paragraphs>
  <Slides>7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Georgia</vt:lpstr>
      <vt:lpstr>Segoe UI</vt:lpstr>
      <vt:lpstr>Office Theme</vt:lpstr>
      <vt:lpstr>Presentazione standard di PowerPoint</vt:lpstr>
      <vt:lpstr>OBIETTIVI PROPOSTA DI DELIBERAZIONE</vt:lpstr>
      <vt:lpstr>OBIETTIVI PROPOSTA DI DELIBERAZIONE</vt:lpstr>
      <vt:lpstr>ULTERIORI MODIFICHE REGOLAMENTARI 1/3</vt:lpstr>
      <vt:lpstr>ULTERIORI MODIFICHE REGOLAMENTARI 2/3</vt:lpstr>
      <vt:lpstr>ULTERIORI MODIFICHE REGOLAMENTARI 3/3</vt:lpstr>
      <vt:lpstr>ESEMPI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Pierluigi De Marinis</dc:creator>
  <cp:lastModifiedBy>Silva Belluzzo</cp:lastModifiedBy>
  <cp:revision>1503</cp:revision>
  <cp:lastPrinted>2023-11-30T15:14:14Z</cp:lastPrinted>
  <dcterms:created xsi:type="dcterms:W3CDTF">2018-09-12T08:37:26Z</dcterms:created>
  <dcterms:modified xsi:type="dcterms:W3CDTF">2023-12-01T14:14:37Z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0x010100F321A4D52BB80646A148E244D38C317E</vt:lpwstr>
  </property>
</Properties>
</file>