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62" r:id="rId3"/>
    <p:sldId id="263" r:id="rId4"/>
    <p:sldId id="266" r:id="rId5"/>
    <p:sldId id="264" r:id="rId6"/>
    <p:sldId id="278" r:id="rId7"/>
    <p:sldId id="274" r:id="rId8"/>
    <p:sldId id="279" r:id="rId9"/>
    <p:sldId id="280" r:id="rId10"/>
    <p:sldId id="281" r:id="rId11"/>
    <p:sldId id="282" r:id="rId12"/>
    <p:sldId id="283" r:id="rId13"/>
    <p:sldId id="284" r:id="rId14"/>
    <p:sldId id="275" r:id="rId15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Foglio_di_lavoro_di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09-4DAD-8298-529AE49DABA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09-4DAD-8298-529AE49DABA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09-4DAD-8298-529AE49DABA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09-4DAD-8298-529AE49DAB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Foglio1!$B$39:$E$39</c:f>
              <c:strCache>
                <c:ptCount val="4"/>
                <c:pt idx="0">
                  <c:v>Nuovi poveri </c:v>
                </c:pt>
                <c:pt idx="1">
                  <c:v>1-2 anni </c:v>
                </c:pt>
                <c:pt idx="2">
                  <c:v>3-4 anni </c:v>
                </c:pt>
                <c:pt idx="3">
                  <c:v>5 anni e oltre </c:v>
                </c:pt>
              </c:strCache>
            </c:strRef>
          </c:cat>
          <c:val>
            <c:numRef>
              <c:f>Foglio1!$B$40:$E$40</c:f>
              <c:numCache>
                <c:formatCode>General</c:formatCode>
                <c:ptCount val="4"/>
                <c:pt idx="0">
                  <c:v>42.3</c:v>
                </c:pt>
                <c:pt idx="1">
                  <c:v>22.1</c:v>
                </c:pt>
                <c:pt idx="2">
                  <c:v>10.1</c:v>
                </c:pt>
                <c:pt idx="3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09-4DAD-8298-529AE49DABA9}"/>
            </c:ext>
          </c:extLst>
        </c:ser>
        <c:ser>
          <c:idx val="1"/>
          <c:order val="1"/>
          <c:tx>
            <c:strRef>
              <c:f>Foglio1!$A$41</c:f>
              <c:strCache>
                <c:ptCount val="1"/>
                <c:pt idx="0">
                  <c:v>2022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Foglio1!$B$39:$E$39</c:f>
              <c:strCache>
                <c:ptCount val="4"/>
                <c:pt idx="0">
                  <c:v>Nuovi poveri </c:v>
                </c:pt>
                <c:pt idx="1">
                  <c:v>1-2 anni </c:v>
                </c:pt>
                <c:pt idx="2">
                  <c:v>3-4 anni </c:v>
                </c:pt>
                <c:pt idx="3">
                  <c:v>5 anni e oltre </c:v>
                </c:pt>
              </c:strCache>
            </c:strRef>
          </c:cat>
          <c:val>
            <c:numRef>
              <c:f>Foglio1!$B$41:$E$41</c:f>
              <c:numCache>
                <c:formatCode>0.0</c:formatCode>
                <c:ptCount val="4"/>
                <c:pt idx="0" formatCode="General">
                  <c:v>45.3</c:v>
                </c:pt>
                <c:pt idx="1">
                  <c:v>21</c:v>
                </c:pt>
                <c:pt idx="2" formatCode="General">
                  <c:v>9.3000000000000007</c:v>
                </c:pt>
                <c:pt idx="3" formatCode="General">
                  <c:v>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09-4DAD-8298-529AE49DA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256592"/>
        <c:axId val="397255280"/>
      </c:barChart>
      <c:catAx>
        <c:axId val="39725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7255280"/>
        <c:crosses val="autoZero"/>
        <c:auto val="1"/>
        <c:lblAlgn val="ctr"/>
        <c:lblOffset val="100"/>
        <c:noMultiLvlLbl val="0"/>
      </c:catAx>
      <c:valAx>
        <c:axId val="39725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725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0.2147</cdr:x>
      <cdr:y>0.04867</cdr:y>
    </cdr:from>
    <cdr:to>
      <cdr:x>0.2919</cdr:x>
      <cdr:y>0.11906</cdr:y>
    </cdr:to>
    <cdr:sp macro="" textlink="">
      <cdr:nvSpPr>
        <cdr:cNvPr id="2" name="CasellaDiTesto 27"/>
        <cdr:cNvSpPr txBox="1"/>
      </cdr:nvSpPr>
      <cdr:spPr>
        <a:xfrm xmlns:a="http://schemas.openxmlformats.org/drawingml/2006/main">
          <a:off x="2501580" y="255365"/>
          <a:ext cx="899526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b="1" dirty="0" smtClean="0">
              <a:solidFill>
                <a:schemeClr val="bg1"/>
              </a:solidFill>
            </a:rPr>
            <a:t>42,5%</a:t>
          </a:r>
          <a:endParaRPr lang="it-IT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0.44736</cdr:x>
      <cdr:y>0.39227</cdr:y>
    </cdr:from>
    <cdr:to>
      <cdr:x>0.52456</cdr:x>
      <cdr:y>0.46266</cdr:y>
    </cdr:to>
    <cdr:sp macro="" textlink="">
      <cdr:nvSpPr>
        <cdr:cNvPr id="3" name="CasellaDiTesto 27"/>
        <cdr:cNvSpPr txBox="1"/>
      </cdr:nvSpPr>
      <cdr:spPr>
        <a:xfrm xmlns:a="http://schemas.openxmlformats.org/drawingml/2006/main">
          <a:off x="5212453" y="2058151"/>
          <a:ext cx="899526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it-IT" sz="18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23%</a:t>
          </a:r>
          <a:endParaRPr lang="it-IT" sz="1800" b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0.9228</cdr:x>
      <cdr:y>0.34768</cdr:y>
    </cdr:from>
    <cdr:to>
      <cdr:x>1</cdr:x>
      <cdr:y>0.41807</cdr:y>
    </cdr:to>
    <cdr:sp macro="" textlink="">
      <cdr:nvSpPr>
        <cdr:cNvPr id="4" name="CasellaDiTesto 27"/>
        <cdr:cNvSpPr txBox="1"/>
      </cdr:nvSpPr>
      <cdr:spPr>
        <a:xfrm xmlns:a="http://schemas.openxmlformats.org/drawingml/2006/main">
          <a:off x="10752004" y="1824206"/>
          <a:ext cx="899526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it-IT" sz="18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25,8%</a:t>
          </a:r>
          <a:endParaRPr lang="it-IT" sz="1800" b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0.6801</cdr:x>
      <cdr:y>0.57007</cdr:y>
    </cdr:from>
    <cdr:to>
      <cdr:x>0.75731</cdr:x>
      <cdr:y>0.64046</cdr:y>
    </cdr:to>
    <cdr:sp macro="" textlink="">
      <cdr:nvSpPr>
        <cdr:cNvPr id="5" name="CasellaDiTesto 27"/>
        <cdr:cNvSpPr txBox="1"/>
      </cdr:nvSpPr>
      <cdr:spPr>
        <a:xfrm xmlns:a="http://schemas.openxmlformats.org/drawingml/2006/main">
          <a:off x="7924249" y="2991024"/>
          <a:ext cx="899526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it-IT" sz="18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8,7%</a:t>
          </a:r>
          <a:endParaRPr lang="it-IT" sz="1800" b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FBBA3-78DA-4863-BB1C-7B6D8C1C2808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7C6A6-3B28-44D0-9D4C-1B61502EE5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611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6D30C-4940-47A9-BAB7-6547C1AB8878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14BC5-212A-4094-8593-2C91BEF30B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01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4BC5-212A-4094-8593-2C91BEF30B2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859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4BC5-212A-4094-8593-2C91BEF30B2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726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4BC5-212A-4094-8593-2C91BEF30B2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437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4BC5-212A-4094-8593-2C91BEF30B2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35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4BC5-212A-4094-8593-2C91BEF30B2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182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4BC5-212A-4094-8593-2C91BEF30B2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088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4BC5-212A-4094-8593-2C91BEF30B2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34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4BC5-212A-4094-8593-2C91BEF30B2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316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4BC5-212A-4094-8593-2C91BEF30B2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162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4BC5-212A-4094-8593-2C91BEF30B2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388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4BC5-212A-4094-8593-2C91BEF30B2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540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4BC5-212A-4094-8593-2C91BEF30B2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8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2AC4-A299-4A07-B8C8-2B9D235780E5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D50D-28A7-4A4F-AB8C-03EEA46EA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32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2AC4-A299-4A07-B8C8-2B9D235780E5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D50D-28A7-4A4F-AB8C-03EEA46EA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43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2AC4-A299-4A07-B8C8-2B9D235780E5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D50D-28A7-4A4F-AB8C-03EEA46EA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79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2AC4-A299-4A07-B8C8-2B9D235780E5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D50D-28A7-4A4F-AB8C-03EEA46EA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24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2AC4-A299-4A07-B8C8-2B9D235780E5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D50D-28A7-4A4F-AB8C-03EEA46EA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96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2AC4-A299-4A07-B8C8-2B9D235780E5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D50D-28A7-4A4F-AB8C-03EEA46EA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20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2AC4-A299-4A07-B8C8-2B9D235780E5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D50D-28A7-4A4F-AB8C-03EEA46EA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21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2AC4-A299-4A07-B8C8-2B9D235780E5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D50D-28A7-4A4F-AB8C-03EEA46EA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43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2AC4-A299-4A07-B8C8-2B9D235780E5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D50D-28A7-4A4F-AB8C-03EEA46EA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46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2AC4-A299-4A07-B8C8-2B9D235780E5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D50D-28A7-4A4F-AB8C-03EEA46EA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20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2AC4-A299-4A07-B8C8-2B9D235780E5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D50D-28A7-4A4F-AB8C-03EEA46EA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40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F2AC4-A299-4A07-B8C8-2B9D235780E5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FD50D-28A7-4A4F-AB8C-03EEA46EA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87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96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D1245AD-1F3E-1B48-BA73-CECF0FD8C0DA}"/>
              </a:ext>
            </a:extLst>
          </p:cNvPr>
          <p:cNvSpPr txBox="1"/>
          <p:nvPr/>
        </p:nvSpPr>
        <p:spPr>
          <a:xfrm>
            <a:off x="554611" y="2986623"/>
            <a:ext cx="7191884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smtClean="0">
                <a:solidFill>
                  <a:srgbClr val="941100"/>
                </a:solidFill>
              </a:rPr>
              <a:t>LA POVERTA' IN ITALIA SECONDO </a:t>
            </a:r>
          </a:p>
          <a:p>
            <a:pPr algn="ctr"/>
            <a:r>
              <a:rPr lang="it-IT" sz="4000" b="1" i="1" dirty="0" smtClean="0">
                <a:solidFill>
                  <a:srgbClr val="941100"/>
                </a:solidFill>
              </a:rPr>
              <a:t>I DATI DELLA RETE CARITAS</a:t>
            </a:r>
            <a:endParaRPr lang="it-IT" sz="40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" name="Immagin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988" y="1185846"/>
            <a:ext cx="3370082" cy="4729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1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1245AD-1F3E-1B48-BA73-CECF0FD8C0DA}"/>
              </a:ext>
            </a:extLst>
          </p:cNvPr>
          <p:cNvSpPr txBox="1"/>
          <p:nvPr/>
        </p:nvSpPr>
        <p:spPr>
          <a:xfrm>
            <a:off x="838199" y="506528"/>
            <a:ext cx="9756135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 smtClean="0">
                <a:solidFill>
                  <a:srgbClr val="941100"/>
                </a:solidFill>
                <a:latin typeface="Bodoni MT Condensed" panose="02070606080606020203" pitchFamily="18" charset="0"/>
              </a:rPr>
              <a:t>«La prima povertà di molti poveri è quella di non essere visti, raccontati. </a:t>
            </a:r>
          </a:p>
          <a:p>
            <a:pPr algn="ctr"/>
            <a:r>
              <a:rPr lang="it-IT" sz="3200" i="1" dirty="0" smtClean="0">
                <a:solidFill>
                  <a:srgbClr val="941100"/>
                </a:solidFill>
                <a:latin typeface="Bodoni MT Condensed" panose="02070606080606020203" pitchFamily="18" charset="0"/>
              </a:rPr>
              <a:t>E’ il capitale narrativo uno dei capitali essenziali </a:t>
            </a:r>
          </a:p>
          <a:p>
            <a:pPr algn="ctr"/>
            <a:r>
              <a:rPr lang="it-IT" sz="3200" i="1" dirty="0" smtClean="0">
                <a:solidFill>
                  <a:srgbClr val="941100"/>
                </a:solidFill>
                <a:latin typeface="Bodoni MT Condensed" panose="02070606080606020203" pitchFamily="18" charset="0"/>
              </a:rPr>
              <a:t>di cui i poveri sono gravemente privati» (Luigino Bruni)  </a:t>
            </a:r>
            <a:endParaRPr lang="it-IT" sz="3200" i="1" dirty="0">
              <a:solidFill>
                <a:srgbClr val="C00000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D05AE8E-6138-634D-A075-23FB91517E0F}"/>
              </a:ext>
            </a:extLst>
          </p:cNvPr>
          <p:cNvSpPr/>
          <p:nvPr/>
        </p:nvSpPr>
        <p:spPr>
          <a:xfrm>
            <a:off x="1855686" y="3130906"/>
            <a:ext cx="8738648" cy="30870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600" b="1" i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it-IT" sz="6600" b="1" i="1" dirty="0" smtClean="0">
                <a:solidFill>
                  <a:srgbClr val="C00000"/>
                </a:solidFill>
                <a:latin typeface="+mj-lt"/>
              </a:rPr>
              <a:t>GRAZIE!</a:t>
            </a:r>
          </a:p>
          <a:p>
            <a:pPr algn="ctr"/>
            <a:r>
              <a:rPr lang="it-IT" sz="3600" b="1" i="1" dirty="0" smtClean="0">
                <a:solidFill>
                  <a:srgbClr val="C00000"/>
                </a:solidFill>
                <a:latin typeface="+mj-lt"/>
              </a:rPr>
              <a:t>Ufficio Studi-Caritas Italiana</a:t>
            </a:r>
          </a:p>
          <a:p>
            <a:pPr algn="ctr"/>
            <a:r>
              <a:rPr lang="it-IT" sz="3600" b="1" i="1" dirty="0" smtClean="0">
                <a:solidFill>
                  <a:srgbClr val="C00000"/>
                </a:solidFill>
                <a:latin typeface="+mj-lt"/>
              </a:rPr>
              <a:t>studi@caritas.it</a:t>
            </a:r>
          </a:p>
          <a:p>
            <a:pPr algn="ctr"/>
            <a:endParaRPr lang="it-IT" sz="4800" b="1" i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77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0634"/>
          </a:xfrm>
          <a:blipFill>
            <a:blip r:embed="rId4"/>
            <a:tile tx="0" ty="0" sx="100000" sy="100000" flip="none" algn="tl"/>
          </a:blipFill>
        </p:spPr>
      </p:pic>
      <p:sp>
        <p:nvSpPr>
          <p:cNvPr id="7" name="Rettangolo con angoli arrotondati 5">
            <a:extLst>
              <a:ext uri="{FF2B5EF4-FFF2-40B4-BE49-F238E27FC236}">
                <a16:creationId xmlns:a16="http://schemas.microsoft.com/office/drawing/2014/main" id="{DD05AE8E-6138-634D-A075-23FB91517E0F}"/>
              </a:ext>
            </a:extLst>
          </p:cNvPr>
          <p:cNvSpPr/>
          <p:nvPr/>
        </p:nvSpPr>
        <p:spPr>
          <a:xfrm>
            <a:off x="1611532" y="943684"/>
            <a:ext cx="8526336" cy="2008192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i="1" dirty="0" smtClean="0">
                <a:solidFill>
                  <a:srgbClr val="941100"/>
                </a:solidFill>
              </a:rPr>
              <a:t>255.957 PERSONE INCONTRATE </a:t>
            </a:r>
          </a:p>
          <a:p>
            <a:pPr algn="ctr"/>
            <a:r>
              <a:rPr lang="it-IT" sz="4400" b="1" i="1" dirty="0" smtClean="0">
                <a:solidFill>
                  <a:srgbClr val="941100"/>
                </a:solidFill>
              </a:rPr>
              <a:t>nel corso del 2022 </a:t>
            </a:r>
            <a:r>
              <a:rPr lang="it-IT" sz="4000" b="1" i="1" dirty="0" smtClean="0">
                <a:solidFill>
                  <a:srgbClr val="941100"/>
                </a:solidFill>
              </a:rPr>
              <a:t> </a:t>
            </a:r>
            <a:endParaRPr lang="it-IT" sz="4000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Rettangolo con angoli arrotondati 5">
            <a:extLst>
              <a:ext uri="{FF2B5EF4-FFF2-40B4-BE49-F238E27FC236}">
                <a16:creationId xmlns:a16="http://schemas.microsoft.com/office/drawing/2014/main" id="{DD05AE8E-6138-634D-A075-23FB91517E0F}"/>
              </a:ext>
            </a:extLst>
          </p:cNvPr>
          <p:cNvSpPr/>
          <p:nvPr/>
        </p:nvSpPr>
        <p:spPr>
          <a:xfrm>
            <a:off x="692150" y="3619647"/>
            <a:ext cx="3595900" cy="243211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 smtClean="0">
                <a:solidFill>
                  <a:schemeClr val="tx1"/>
                </a:solidFill>
                <a:latin typeface="+mj-lt"/>
              </a:rPr>
              <a:t>Presso 2.855 </a:t>
            </a:r>
          </a:p>
          <a:p>
            <a:pPr algn="ctr"/>
            <a:r>
              <a:rPr lang="it-IT" sz="2400" b="1" i="1" dirty="0" smtClean="0">
                <a:solidFill>
                  <a:schemeClr val="tx1"/>
                </a:solidFill>
                <a:latin typeface="+mj-lt"/>
              </a:rPr>
              <a:t>Cda/ Servizi (in rete con la raccolta dati) di tipo </a:t>
            </a:r>
          </a:p>
          <a:p>
            <a:pPr algn="ctr"/>
            <a:r>
              <a:rPr lang="it-IT" sz="2400" b="1" i="1" dirty="0" smtClean="0">
                <a:solidFill>
                  <a:schemeClr val="tx1"/>
                </a:solidFill>
                <a:latin typeface="+mj-lt"/>
              </a:rPr>
              <a:t>diocesano e parrocchiale, </a:t>
            </a:r>
          </a:p>
          <a:p>
            <a:pPr algn="ctr"/>
            <a:r>
              <a:rPr lang="it-IT" sz="2400" b="1" i="1" dirty="0">
                <a:solidFill>
                  <a:schemeClr val="tx1"/>
                </a:solidFill>
                <a:latin typeface="+mj-lt"/>
              </a:rPr>
              <a:t>d</a:t>
            </a:r>
            <a:r>
              <a:rPr lang="it-IT" sz="2400" b="1" i="1" dirty="0" smtClean="0">
                <a:solidFill>
                  <a:schemeClr val="tx1"/>
                </a:solidFill>
                <a:latin typeface="+mj-lt"/>
              </a:rPr>
              <a:t>istribuiti in 205 diocesi  </a:t>
            </a:r>
          </a:p>
          <a:p>
            <a:pPr algn="ctr"/>
            <a:r>
              <a:rPr lang="it-IT" sz="2400" b="1" i="1" dirty="0" smtClean="0">
                <a:solidFill>
                  <a:schemeClr val="tx1"/>
                </a:solidFill>
                <a:latin typeface="+mj-lt"/>
              </a:rPr>
              <a:t>(il 93,2% del totale)  </a:t>
            </a:r>
          </a:p>
        </p:txBody>
      </p:sp>
      <p:sp>
        <p:nvSpPr>
          <p:cNvPr id="9" name="Rettangolo con angoli arrotondati 5">
            <a:extLst>
              <a:ext uri="{FF2B5EF4-FFF2-40B4-BE49-F238E27FC236}">
                <a16:creationId xmlns:a16="http://schemas.microsoft.com/office/drawing/2014/main" id="{DD05AE8E-6138-634D-A075-23FB91517E0F}"/>
              </a:ext>
            </a:extLst>
          </p:cNvPr>
          <p:cNvSpPr/>
          <p:nvPr/>
        </p:nvSpPr>
        <p:spPr>
          <a:xfrm>
            <a:off x="7873524" y="3572821"/>
            <a:ext cx="4111085" cy="2432115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 smtClean="0">
                <a:solidFill>
                  <a:schemeClr val="tx1"/>
                </a:solidFill>
                <a:latin typeface="+mj-lt"/>
              </a:rPr>
              <a:t>In media circa 90 persone a centro/servizio</a:t>
            </a:r>
          </a:p>
          <a:p>
            <a:pPr algn="ctr"/>
            <a:r>
              <a:rPr lang="it-IT" sz="2400" b="1" i="1" dirty="0" smtClean="0">
                <a:solidFill>
                  <a:schemeClr val="tx1"/>
                </a:solidFill>
                <a:latin typeface="+mj-lt"/>
              </a:rPr>
              <a:t>Nord: 113 persone </a:t>
            </a:r>
          </a:p>
          <a:p>
            <a:pPr algn="ctr"/>
            <a:r>
              <a:rPr lang="it-IT" sz="2400" b="1" i="1" dirty="0" smtClean="0">
                <a:solidFill>
                  <a:schemeClr val="tx1"/>
                </a:solidFill>
                <a:latin typeface="+mj-lt"/>
              </a:rPr>
              <a:t>Centro 69 </a:t>
            </a:r>
          </a:p>
          <a:p>
            <a:pPr algn="ctr"/>
            <a:r>
              <a:rPr lang="it-IT" sz="2400" b="1" i="1" dirty="0" smtClean="0">
                <a:solidFill>
                  <a:schemeClr val="tx1"/>
                </a:solidFill>
                <a:latin typeface="+mj-lt"/>
              </a:rPr>
              <a:t>Mezzogiorno:79</a:t>
            </a:r>
            <a:endParaRPr lang="it-IT" sz="2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ttangolo con angoli arrotondati 5">
            <a:extLst>
              <a:ext uri="{FF2B5EF4-FFF2-40B4-BE49-F238E27FC236}">
                <a16:creationId xmlns:a16="http://schemas.microsoft.com/office/drawing/2014/main" id="{DD05AE8E-6138-634D-A075-23FB91517E0F}"/>
              </a:ext>
            </a:extLst>
          </p:cNvPr>
          <p:cNvSpPr/>
          <p:nvPr/>
        </p:nvSpPr>
        <p:spPr>
          <a:xfrm>
            <a:off x="4518302" y="3619647"/>
            <a:ext cx="3124970" cy="24321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 smtClean="0">
                <a:solidFill>
                  <a:schemeClr val="tx1"/>
                </a:solidFill>
                <a:latin typeface="+mj-lt"/>
              </a:rPr>
              <a:t>Nord: 51,9%</a:t>
            </a:r>
          </a:p>
          <a:p>
            <a:pPr algn="ctr"/>
            <a:r>
              <a:rPr lang="it-IT" sz="2000" b="1" i="1" dirty="0" smtClean="0">
                <a:solidFill>
                  <a:schemeClr val="tx1"/>
                </a:solidFill>
                <a:latin typeface="+mj-lt"/>
              </a:rPr>
              <a:t>Centro: 27,0%</a:t>
            </a:r>
          </a:p>
          <a:p>
            <a:pPr algn="ctr"/>
            <a:r>
              <a:rPr lang="it-IT" sz="2000" b="1" i="1" dirty="0" smtClean="0">
                <a:solidFill>
                  <a:schemeClr val="tx1"/>
                </a:solidFill>
                <a:latin typeface="+mj-lt"/>
              </a:rPr>
              <a:t>Mezzogiorno:21,1%</a:t>
            </a:r>
          </a:p>
        </p:txBody>
      </p:sp>
      <p:sp>
        <p:nvSpPr>
          <p:cNvPr id="14" name="Rettangolo con angoli arrotondati 5">
            <a:extLst>
              <a:ext uri="{FF2B5EF4-FFF2-40B4-BE49-F238E27FC236}">
                <a16:creationId xmlns:a16="http://schemas.microsoft.com/office/drawing/2014/main" id="{DD05AE8E-6138-634D-A075-23FB91517E0F}"/>
              </a:ext>
            </a:extLst>
          </p:cNvPr>
          <p:cNvSpPr/>
          <p:nvPr/>
        </p:nvSpPr>
        <p:spPr>
          <a:xfrm>
            <a:off x="9999019" y="1318436"/>
            <a:ext cx="1587898" cy="125868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rgbClr val="941100"/>
                </a:solidFill>
              </a:rPr>
              <a:t>+</a:t>
            </a:r>
            <a:r>
              <a:rPr lang="it-IT" sz="2400" b="1" i="1" dirty="0" smtClean="0">
                <a:solidFill>
                  <a:srgbClr val="941100"/>
                </a:solidFill>
              </a:rPr>
              <a:t>12,5% rispetto al 2021</a:t>
            </a:r>
            <a:endParaRPr lang="it-IT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090206" y="2766356"/>
            <a:ext cx="1364763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14.619 Diocesi di Milano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447129" y="2766356"/>
            <a:ext cx="89952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3.907 Zona 1 Milano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777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D1245AD-1F3E-1B48-BA73-CECF0FD8C0DA}"/>
              </a:ext>
            </a:extLst>
          </p:cNvPr>
          <p:cNvSpPr txBox="1"/>
          <p:nvPr/>
        </p:nvSpPr>
        <p:spPr>
          <a:xfrm>
            <a:off x="180081" y="92174"/>
            <a:ext cx="1029178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5400" b="1" i="1" dirty="0" smtClean="0">
                <a:solidFill>
                  <a:srgbClr val="941100"/>
                </a:solidFill>
              </a:rPr>
              <a:t>Il profilo sociale dei volti incontrati  </a:t>
            </a:r>
            <a:endParaRPr lang="it-IT" sz="54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392505" y="2118904"/>
            <a:ext cx="2113735" cy="66706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Uomini (47,9%) e Donne (52,1%)</a:t>
            </a:r>
            <a:endParaRPr lang="it-IT" sz="2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78" y="2270398"/>
            <a:ext cx="3620228" cy="256812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2" name="Segnaposto testo 8"/>
          <p:cNvSpPr txBox="1">
            <a:spLocks/>
          </p:cNvSpPr>
          <p:nvPr/>
        </p:nvSpPr>
        <p:spPr>
          <a:xfrm>
            <a:off x="71135" y="2989752"/>
            <a:ext cx="3388501" cy="97932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59,6% stranieri </a:t>
            </a: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(Marocco, Ucraina, Romania, Nigeria, Albania)</a:t>
            </a: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4" name="Segnaposto testo 6"/>
          <p:cNvSpPr txBox="1">
            <a:spLocks/>
          </p:cNvSpPr>
          <p:nvPr/>
        </p:nvSpPr>
        <p:spPr>
          <a:xfrm>
            <a:off x="2618781" y="1520276"/>
            <a:ext cx="3072240" cy="5441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 smtClean="0">
                <a:latin typeface="+mj-lt"/>
              </a:rPr>
              <a:t>Bassi </a:t>
            </a:r>
            <a:r>
              <a:rPr lang="it-IT" sz="2400" dirty="0" smtClean="0">
                <a:latin typeface="+mj-lt"/>
              </a:rPr>
              <a:t>titoli di </a:t>
            </a:r>
            <a:r>
              <a:rPr lang="it-IT" sz="2400" b="1" dirty="0" smtClean="0">
                <a:latin typeface="+mj-lt"/>
              </a:rPr>
              <a:t>studio (75,9%)</a:t>
            </a:r>
          </a:p>
          <a:p>
            <a:pPr marL="0" indent="0">
              <a:buNone/>
            </a:pPr>
            <a:endParaRPr lang="it-IT" sz="2400" b="1" dirty="0">
              <a:latin typeface="+mj-lt"/>
            </a:endParaRPr>
          </a:p>
        </p:txBody>
      </p:sp>
      <p:sp>
        <p:nvSpPr>
          <p:cNvPr id="15" name="Segnaposto testo 6"/>
          <p:cNvSpPr txBox="1">
            <a:spLocks/>
          </p:cNvSpPr>
          <p:nvPr/>
        </p:nvSpPr>
        <p:spPr>
          <a:xfrm>
            <a:off x="8170636" y="1406172"/>
            <a:ext cx="2712836" cy="172220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 smtClean="0">
                <a:latin typeface="+mj-lt"/>
              </a:rPr>
              <a:t>Disoccupati </a:t>
            </a:r>
            <a:r>
              <a:rPr lang="it-IT" sz="2400" dirty="0" smtClean="0">
                <a:latin typeface="+mj-lt"/>
              </a:rPr>
              <a:t>(48%)</a:t>
            </a:r>
          </a:p>
          <a:p>
            <a:r>
              <a:rPr lang="it-IT" sz="2400" dirty="0" smtClean="0">
                <a:latin typeface="+mj-lt"/>
              </a:rPr>
              <a:t>Lavoratori poveri (22,8%)</a:t>
            </a:r>
          </a:p>
          <a:p>
            <a:r>
              <a:rPr lang="it-IT" sz="2400" dirty="0" smtClean="0">
                <a:latin typeface="+mj-lt"/>
              </a:rPr>
              <a:t>Casalinghe (11,3%) </a:t>
            </a:r>
            <a:endParaRPr lang="it-IT" sz="2400" dirty="0">
              <a:latin typeface="+mj-lt"/>
            </a:endParaRPr>
          </a:p>
        </p:txBody>
      </p:sp>
      <p:sp>
        <p:nvSpPr>
          <p:cNvPr id="17" name="Segnaposto testo 6"/>
          <p:cNvSpPr txBox="1">
            <a:spLocks/>
          </p:cNvSpPr>
          <p:nvPr/>
        </p:nvSpPr>
        <p:spPr>
          <a:xfrm>
            <a:off x="7859779" y="3319848"/>
            <a:ext cx="3208383" cy="104360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 smtClean="0">
                <a:latin typeface="+mj-lt"/>
              </a:rPr>
              <a:t>Coniugati</a:t>
            </a:r>
            <a:r>
              <a:rPr lang="it-IT" sz="2400" dirty="0" smtClean="0">
                <a:latin typeface="+mj-lt"/>
              </a:rPr>
              <a:t> (45,7%)</a:t>
            </a:r>
          </a:p>
          <a:p>
            <a:r>
              <a:rPr lang="it-IT" sz="2400" b="1" dirty="0" smtClean="0">
                <a:latin typeface="+mj-lt"/>
              </a:rPr>
              <a:t>Separati/divorziati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smtClean="0">
                <a:latin typeface="+mj-lt"/>
              </a:rPr>
              <a:t>(</a:t>
            </a:r>
            <a:r>
              <a:rPr lang="it-IT" sz="2400" dirty="0" smtClean="0">
                <a:latin typeface="+mj-lt"/>
              </a:rPr>
              <a:t>23,5%)</a:t>
            </a:r>
            <a:endParaRPr lang="it-IT" sz="2400" dirty="0">
              <a:latin typeface="+mj-lt"/>
            </a:endParaRPr>
          </a:p>
        </p:txBody>
      </p:sp>
      <p:sp>
        <p:nvSpPr>
          <p:cNvPr id="18" name="Segnaposto testo 6"/>
          <p:cNvSpPr txBox="1">
            <a:spLocks/>
          </p:cNvSpPr>
          <p:nvPr/>
        </p:nvSpPr>
        <p:spPr>
          <a:xfrm>
            <a:off x="3722718" y="5029351"/>
            <a:ext cx="3863017" cy="68645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latin typeface="+mj-lt"/>
              </a:rPr>
              <a:t>Abitazioni in </a:t>
            </a:r>
            <a:r>
              <a:rPr lang="it-IT" b="1" dirty="0" smtClean="0">
                <a:latin typeface="+mj-lt"/>
              </a:rPr>
              <a:t>affitto</a:t>
            </a:r>
            <a:r>
              <a:rPr lang="it-IT" dirty="0" smtClean="0">
                <a:latin typeface="+mj-lt"/>
              </a:rPr>
              <a:t> (67%)</a:t>
            </a:r>
          </a:p>
        </p:txBody>
      </p:sp>
      <p:sp>
        <p:nvSpPr>
          <p:cNvPr id="21" name="Segnaposto testo 8"/>
          <p:cNvSpPr txBox="1">
            <a:spLocks/>
          </p:cNvSpPr>
          <p:nvPr/>
        </p:nvSpPr>
        <p:spPr>
          <a:xfrm>
            <a:off x="283821" y="4150624"/>
            <a:ext cx="3175815" cy="97755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 prevalenza  </a:t>
            </a: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stranieri</a:t>
            </a: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al Nord (Nord-Ovest 68,5%, Nord-Est 66,4%) </a:t>
            </a: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2" name="Segnaposto testo 8"/>
          <p:cNvSpPr txBox="1">
            <a:spLocks/>
          </p:cNvSpPr>
          <p:nvPr/>
        </p:nvSpPr>
        <p:spPr>
          <a:xfrm>
            <a:off x="180081" y="5556397"/>
            <a:ext cx="3350959" cy="87242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Più 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italiani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nelle regioni di Sud (57,8%) e Isole (71,6%)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4" name="Segnaposto testo 6"/>
          <p:cNvSpPr txBox="1">
            <a:spLocks/>
          </p:cNvSpPr>
          <p:nvPr/>
        </p:nvSpPr>
        <p:spPr>
          <a:xfrm>
            <a:off x="7842771" y="4771370"/>
            <a:ext cx="3913972" cy="120241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 smtClean="0">
                <a:latin typeface="+mj-lt"/>
              </a:rPr>
              <a:t>Con figli: </a:t>
            </a:r>
            <a:r>
              <a:rPr lang="it-IT" sz="2400" dirty="0" smtClean="0">
                <a:latin typeface="+mj-lt"/>
              </a:rPr>
              <a:t>65,6%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smtClean="0">
                <a:latin typeface="+mj-lt"/>
              </a:rPr>
              <a:t>(due persone su tre)</a:t>
            </a:r>
          </a:p>
          <a:p>
            <a:r>
              <a:rPr lang="it-IT" sz="2400" dirty="0" smtClean="0">
                <a:latin typeface="+mj-lt"/>
              </a:rPr>
              <a:t>Figli minori conviventi (34,7%)</a:t>
            </a:r>
            <a:endParaRPr lang="it-IT" sz="2400" dirty="0" smtClean="0">
              <a:latin typeface="+mj-lt"/>
            </a:endParaRPr>
          </a:p>
          <a:p>
            <a:pPr marL="0" indent="0">
              <a:buNone/>
            </a:pPr>
            <a:endParaRPr lang="it-IT" sz="2400" dirty="0" smtClean="0">
              <a:latin typeface="+mj-lt"/>
            </a:endParaRPr>
          </a:p>
          <a:p>
            <a:pPr marL="0" indent="0">
              <a:buNone/>
            </a:pPr>
            <a:endParaRPr lang="it-IT" sz="2400" dirty="0">
              <a:latin typeface="+mj-lt"/>
            </a:endParaRPr>
          </a:p>
        </p:txBody>
      </p:sp>
      <p:sp>
        <p:nvSpPr>
          <p:cNvPr id="29" name="Segnaposto testo 6"/>
          <p:cNvSpPr txBox="1">
            <a:spLocks/>
          </p:cNvSpPr>
          <p:nvPr/>
        </p:nvSpPr>
        <p:spPr>
          <a:xfrm>
            <a:off x="6161348" y="1285752"/>
            <a:ext cx="1925925" cy="80987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 smtClean="0">
                <a:latin typeface="+mj-lt"/>
              </a:rPr>
              <a:t>Età media </a:t>
            </a:r>
            <a:r>
              <a:rPr lang="it-IT" sz="2400" dirty="0" smtClean="0">
                <a:latin typeface="+mj-lt"/>
              </a:rPr>
              <a:t>46 anni </a:t>
            </a:r>
            <a:endParaRPr lang="it-IT" sz="2400" dirty="0">
              <a:latin typeface="+mj-lt"/>
            </a:endParaRPr>
          </a:p>
        </p:txBody>
      </p:sp>
      <p:sp>
        <p:nvSpPr>
          <p:cNvPr id="30" name="Segnaposto testo 6"/>
          <p:cNvSpPr txBox="1">
            <a:spLocks/>
          </p:cNvSpPr>
          <p:nvPr/>
        </p:nvSpPr>
        <p:spPr>
          <a:xfrm>
            <a:off x="3794850" y="5964592"/>
            <a:ext cx="3671179" cy="60867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latin typeface="+mj-lt"/>
              </a:rPr>
              <a:t>Oltre 27mila persone senza dimora (16,9%)</a:t>
            </a:r>
            <a:endParaRPr lang="it-IT" dirty="0">
              <a:latin typeface="+mj-lt"/>
            </a:endParaRPr>
          </a:p>
        </p:txBody>
      </p:sp>
      <p:sp>
        <p:nvSpPr>
          <p:cNvPr id="19" name="Freccia in su 18"/>
          <p:cNvSpPr/>
          <p:nvPr/>
        </p:nvSpPr>
        <p:spPr>
          <a:xfrm>
            <a:off x="3093605" y="3154306"/>
            <a:ext cx="312161" cy="706163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20" name="Freccia in su 19"/>
          <p:cNvSpPr/>
          <p:nvPr/>
        </p:nvSpPr>
        <p:spPr>
          <a:xfrm>
            <a:off x="11570903" y="5466742"/>
            <a:ext cx="188239" cy="40958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25" name="Freccia in su 24"/>
          <p:cNvSpPr/>
          <p:nvPr/>
        </p:nvSpPr>
        <p:spPr>
          <a:xfrm>
            <a:off x="7220897" y="6035546"/>
            <a:ext cx="198709" cy="53771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26" name="Freccia in su 25"/>
          <p:cNvSpPr/>
          <p:nvPr/>
        </p:nvSpPr>
        <p:spPr>
          <a:xfrm>
            <a:off x="10471868" y="1281525"/>
            <a:ext cx="198709" cy="53771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27" name="Freccia in su 26"/>
          <p:cNvSpPr/>
          <p:nvPr/>
        </p:nvSpPr>
        <p:spPr>
          <a:xfrm>
            <a:off x="7310414" y="5322723"/>
            <a:ext cx="198709" cy="39308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06240" y="2435629"/>
            <a:ext cx="89952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66,1%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383526" y="3567184"/>
            <a:ext cx="89952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68,7%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819907" y="1168430"/>
            <a:ext cx="89952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69,2%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7419606" y="1614728"/>
            <a:ext cx="89952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48,2%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0705176" y="1468042"/>
            <a:ext cx="89952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27,5%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9527054" y="2166626"/>
            <a:ext cx="89952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12,1%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0456237" y="3315612"/>
            <a:ext cx="89952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44,2%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10618399" y="3796967"/>
            <a:ext cx="89952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19,5%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0920594" y="4475471"/>
            <a:ext cx="89952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59,6%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10625083" y="5899595"/>
            <a:ext cx="89952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23,9%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6431968" y="6488668"/>
            <a:ext cx="89952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53,1%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1245AD-1F3E-1B48-BA73-CECF0FD8C0DA}"/>
              </a:ext>
            </a:extLst>
          </p:cNvPr>
          <p:cNvSpPr txBox="1"/>
          <p:nvPr/>
        </p:nvSpPr>
        <p:spPr>
          <a:xfrm>
            <a:off x="0" y="85260"/>
            <a:ext cx="11353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941100"/>
                </a:solidFill>
              </a:rPr>
              <a:t>«NON SOLO NUOVI POVERI»: persone ascoltate </a:t>
            </a:r>
          </a:p>
          <a:p>
            <a:pPr algn="ctr"/>
            <a:r>
              <a:rPr lang="it-IT" sz="3600" b="1" i="1" dirty="0" smtClean="0">
                <a:solidFill>
                  <a:srgbClr val="941100"/>
                </a:solidFill>
              </a:rPr>
              <a:t>per storia assistenziale (% sulle persone)- Anno 2022  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333194"/>
              </p:ext>
            </p:extLst>
          </p:nvPr>
        </p:nvGraphicFramePr>
        <p:xfrm>
          <a:off x="339365" y="1370849"/>
          <a:ext cx="11651530" cy="524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76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70"/>
            <a:ext cx="12192000" cy="6858000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1245AD-1F3E-1B48-BA73-CECF0FD8C0DA}"/>
              </a:ext>
            </a:extLst>
          </p:cNvPr>
          <p:cNvSpPr txBox="1"/>
          <p:nvPr/>
        </p:nvSpPr>
        <p:spPr>
          <a:xfrm>
            <a:off x="1" y="121028"/>
            <a:ext cx="1049572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941100"/>
                </a:solidFill>
              </a:rPr>
              <a:t>Non solo povertà economica ..</a:t>
            </a:r>
            <a:r>
              <a:rPr lang="it-IT" sz="2800" b="1" i="1" dirty="0" smtClean="0">
                <a:solidFill>
                  <a:srgbClr val="941100"/>
                </a:solidFill>
              </a:rPr>
              <a:t>LE MACROVOCI DI BISOGNO DELLE PERSONE ASCOLTATE  (% sulle persone)- Anno 2022</a:t>
            </a:r>
            <a:endParaRPr lang="it-IT" sz="2800" b="1" i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467851"/>
              </p:ext>
            </p:extLst>
          </p:nvPr>
        </p:nvGraphicFramePr>
        <p:xfrm>
          <a:off x="726881" y="1319232"/>
          <a:ext cx="9768841" cy="5019485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963481">
                  <a:extLst>
                    <a:ext uri="{9D8B030D-6E8A-4147-A177-3AD203B41FA5}">
                      <a16:colId xmlns:a16="http://schemas.microsoft.com/office/drawing/2014/main" val="1548057342"/>
                    </a:ext>
                  </a:extLst>
                </a:gridCol>
                <a:gridCol w="1567702">
                  <a:extLst>
                    <a:ext uri="{9D8B030D-6E8A-4147-A177-3AD203B41FA5}">
                      <a16:colId xmlns:a16="http://schemas.microsoft.com/office/drawing/2014/main" val="161629311"/>
                    </a:ext>
                  </a:extLst>
                </a:gridCol>
                <a:gridCol w="1410710">
                  <a:extLst>
                    <a:ext uri="{9D8B030D-6E8A-4147-A177-3AD203B41FA5}">
                      <a16:colId xmlns:a16="http://schemas.microsoft.com/office/drawing/2014/main" val="29588743"/>
                    </a:ext>
                  </a:extLst>
                </a:gridCol>
                <a:gridCol w="1612595">
                  <a:extLst>
                    <a:ext uri="{9D8B030D-6E8A-4147-A177-3AD203B41FA5}">
                      <a16:colId xmlns:a16="http://schemas.microsoft.com/office/drawing/2014/main" val="1098890032"/>
                    </a:ext>
                  </a:extLst>
                </a:gridCol>
                <a:gridCol w="1214353">
                  <a:extLst>
                    <a:ext uri="{9D8B030D-6E8A-4147-A177-3AD203B41FA5}">
                      <a16:colId xmlns:a16="http://schemas.microsoft.com/office/drawing/2014/main" val="2918964716"/>
                    </a:ext>
                  </a:extLst>
                </a:gridCol>
              </a:tblGrid>
              <a:tr h="847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Macro-voce </a:t>
                      </a: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 bisogno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Cittadinanza Italiana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Cittadinanza Straniera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Altro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(apolidi, doppia cittadinanza)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Totale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24129328"/>
                  </a:ext>
                </a:extLst>
              </a:tr>
              <a:tr h="372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Povertà economica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82,8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75,2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84,9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78,5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3556448"/>
                  </a:ext>
                </a:extLst>
              </a:tr>
              <a:tr h="372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Problemi di occupazione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46,3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45,3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41,9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45,7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76756558"/>
                  </a:ext>
                </a:extLst>
              </a:tr>
              <a:tr h="372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Problemi abitativi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17,5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27,4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16,5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23,1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87735743"/>
                  </a:ext>
                </a:extLst>
              </a:tr>
              <a:tr h="372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Problemi familiari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19,0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8,6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13,5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13,0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02564408"/>
                  </a:ext>
                </a:extLst>
              </a:tr>
              <a:tr h="372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Problemi di salute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17,5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7,3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11,5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11,6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78584527"/>
                  </a:ext>
                </a:extLst>
              </a:tr>
              <a:tr h="372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Problemi legati all’immigrazione 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24,2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8,5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14,1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82217972"/>
                  </a:ext>
                </a:extLst>
              </a:tr>
              <a:tr h="372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Problemi di istruzione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2,4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11,9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4,8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7,8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82495703"/>
                  </a:ext>
                </a:extLst>
              </a:tr>
              <a:tr h="372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Dipendenze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5,5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1,3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1,9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3,1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05082993"/>
                  </a:ext>
                </a:extLst>
              </a:tr>
              <a:tr h="372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Detenzione e giustizia 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5,2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2,1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3,1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63718291"/>
                  </a:ext>
                </a:extLst>
              </a:tr>
              <a:tr h="372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Handicap/disabilità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5,2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1,3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2,7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2,9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11360097"/>
                  </a:ext>
                </a:extLst>
              </a:tr>
              <a:tr h="372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Altri problemi </a:t>
                      </a:r>
                      <a:endParaRPr lang="it-IT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8,0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4,3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4,2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5,9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24855511"/>
                  </a:ext>
                </a:extLst>
              </a:tr>
            </a:tbl>
          </a:graphicData>
        </a:graphic>
      </p:graphicFrame>
      <p:sp>
        <p:nvSpPr>
          <p:cNvPr id="8" name="Segnaposto testo 6"/>
          <p:cNvSpPr txBox="1">
            <a:spLocks/>
          </p:cNvSpPr>
          <p:nvPr/>
        </p:nvSpPr>
        <p:spPr>
          <a:xfrm>
            <a:off x="10584511" y="3160821"/>
            <a:ext cx="1518699" cy="104360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 smtClean="0">
                <a:latin typeface="+mj-lt"/>
              </a:rPr>
              <a:t>Solo il 43,8% delle persone manifesta un solo ambito di bisogno</a:t>
            </a:r>
            <a:endParaRPr lang="it-IT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55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"/>
          <a:stretch>
            <a:fillRect/>
          </a:stretch>
        </p:blipFill>
        <p:spPr bwMode="auto">
          <a:xfrm>
            <a:off x="1916690" y="944101"/>
            <a:ext cx="8806727" cy="560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890356" y="574770"/>
            <a:ext cx="459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Zona 1 - Milano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4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491441"/>
              </p:ext>
            </p:extLst>
          </p:nvPr>
        </p:nvGraphicFramePr>
        <p:xfrm>
          <a:off x="307550" y="1556811"/>
          <a:ext cx="11438248" cy="506781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6963882">
                  <a:extLst>
                    <a:ext uri="{9D8B030D-6E8A-4147-A177-3AD203B41FA5}">
                      <a16:colId xmlns:a16="http://schemas.microsoft.com/office/drawing/2014/main" val="667825110"/>
                    </a:ext>
                  </a:extLst>
                </a:gridCol>
                <a:gridCol w="2580755">
                  <a:extLst>
                    <a:ext uri="{9D8B030D-6E8A-4147-A177-3AD203B41FA5}">
                      <a16:colId xmlns:a16="http://schemas.microsoft.com/office/drawing/2014/main" val="1006623252"/>
                    </a:ext>
                  </a:extLst>
                </a:gridCol>
                <a:gridCol w="1893611">
                  <a:extLst>
                    <a:ext uri="{9D8B030D-6E8A-4147-A177-3AD203B41FA5}">
                      <a16:colId xmlns:a16="http://schemas.microsoft.com/office/drawing/2014/main" val="2385968203"/>
                    </a:ext>
                  </a:extLst>
                </a:gridCol>
              </a:tblGrid>
              <a:tr h="830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Macro-voce </a:t>
                      </a:r>
                      <a:r>
                        <a:rPr lang="it-IT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 bisogno</a:t>
                      </a:r>
                      <a:endParaRPr lang="it-IT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N. Interventi </a:t>
                      </a:r>
                      <a:endParaRPr lang="it-IT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Incidenza</a:t>
                      </a:r>
                      <a:r>
                        <a:rPr lang="it-IT" sz="24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2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it-IT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75753660"/>
                  </a:ext>
                </a:extLst>
              </a:tr>
              <a:tr h="368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Beni e servizi materiali </a:t>
                      </a:r>
                      <a:r>
                        <a:rPr lang="it-IT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(distribuzione</a:t>
                      </a:r>
                      <a:r>
                        <a:rPr lang="it-IT" sz="18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cibo, mensa, empori, ecc.)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2.489.018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71,8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2071392"/>
                  </a:ext>
                </a:extLst>
              </a:tr>
              <a:tr h="368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Alloggio </a:t>
                      </a:r>
                      <a:r>
                        <a:rPr lang="it-IT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(a breve, a lungo termine)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325.860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9,4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17077796"/>
                  </a:ext>
                </a:extLst>
              </a:tr>
              <a:tr h="368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Ascolto </a:t>
                      </a:r>
                      <a:r>
                        <a:rPr lang="it-IT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(semplice,</a:t>
                      </a:r>
                      <a:r>
                        <a:rPr lang="it-IT" sz="18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con discernimento)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256.528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7,4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2015125"/>
                  </a:ext>
                </a:extLst>
              </a:tr>
              <a:tr h="368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Sostegno socio-assistenziale </a:t>
                      </a:r>
                      <a:r>
                        <a:rPr lang="it-IT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(accoglienza in famiglia,</a:t>
                      </a:r>
                      <a:r>
                        <a:rPr lang="it-IT" sz="18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affidamento familiare, sostegno socio-educativo, assistenza domiciliare, ecc.)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159.463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4,6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24493242"/>
                  </a:ext>
                </a:extLst>
              </a:tr>
              <a:tr h="368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Sussidi economici </a:t>
                      </a:r>
                      <a:r>
                        <a:rPr lang="it-IT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(per bollette, tasse, affitto, spese scolastiche, ecc.)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86.665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2,5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70433231"/>
                  </a:ext>
                </a:extLst>
              </a:tr>
              <a:tr h="368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Sanità </a:t>
                      </a:r>
                      <a:r>
                        <a:rPr lang="it-IT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(visite mediche, farmaci, cure dentistiche, odontoiatriche)</a:t>
                      </a:r>
                      <a:r>
                        <a:rPr lang="it-IT" sz="18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48.532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1,4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92612735"/>
                  </a:ext>
                </a:extLst>
              </a:tr>
              <a:tr h="368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Altro </a:t>
                      </a:r>
                      <a:endParaRPr lang="it-IT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100.531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2,9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98822"/>
                  </a:ext>
                </a:extLst>
              </a:tr>
              <a:tr h="368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 </a:t>
                      </a:r>
                      <a:endParaRPr lang="it-IT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3.466.600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62371550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95416" y="0"/>
            <a:ext cx="11060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941100"/>
                </a:solidFill>
              </a:rPr>
              <a:t>Gli interventi della rete Caritas</a:t>
            </a:r>
          </a:p>
          <a:p>
            <a:pPr algn="ctr"/>
            <a:r>
              <a:rPr lang="it-IT" sz="3200" b="1" dirty="0" smtClean="0">
                <a:solidFill>
                  <a:srgbClr val="941100"/>
                </a:solidFill>
              </a:rPr>
              <a:t>(dei soli servizi on-line con la raccolta dati) (v.a. e %)- Anno 2022</a:t>
            </a:r>
            <a:endParaRPr lang="it-IT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2"/>
          <a:stretch>
            <a:fillRect/>
          </a:stretch>
        </p:blipFill>
        <p:spPr bwMode="auto">
          <a:xfrm>
            <a:off x="1338349" y="1030778"/>
            <a:ext cx="9950334" cy="582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923607" y="507558"/>
            <a:ext cx="459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Zona 1 - Milano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551</Words>
  <Application>Microsoft Office PowerPoint</Application>
  <PresentationFormat>Widescreen</PresentationFormat>
  <Paragraphs>165</Paragraphs>
  <Slides>14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Bodoni MT Condensed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Federica De Lauso</dc:creator>
  <cp:lastModifiedBy>Walter Nanni</cp:lastModifiedBy>
  <cp:revision>67</cp:revision>
  <cp:lastPrinted>2023-06-26T14:37:50Z</cp:lastPrinted>
  <dcterms:created xsi:type="dcterms:W3CDTF">2023-06-23T08:50:39Z</dcterms:created>
  <dcterms:modified xsi:type="dcterms:W3CDTF">2023-08-01T09:49:29Z</dcterms:modified>
</cp:coreProperties>
</file>