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89" r:id="rId2"/>
    <p:sldId id="290" r:id="rId3"/>
    <p:sldId id="291" r:id="rId4"/>
    <p:sldId id="302" r:id="rId5"/>
    <p:sldId id="304" r:id="rId6"/>
    <p:sldId id="311" r:id="rId7"/>
    <p:sldId id="315" r:id="rId8"/>
    <p:sldId id="313" r:id="rId9"/>
    <p:sldId id="309" r:id="rId10"/>
    <p:sldId id="310" r:id="rId11"/>
    <p:sldId id="314" r:id="rId12"/>
    <p:sldId id="312" r:id="rId13"/>
    <p:sldId id="316" r:id="rId14"/>
  </p:sldIdLst>
  <p:sldSz cx="9720263" cy="6480175"/>
  <p:notesSz cx="6735763" cy="9869488"/>
  <p:defaultTextStyle>
    <a:defPPr>
      <a:defRPr lang="en-GB"/>
    </a:defPPr>
    <a:lvl1pPr algn="l" defTabSz="447675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Calibri" panose="020F0502020204030204" pitchFamily="34" charset="0"/>
        <a:ea typeface="Arial Unicode MS" pitchFamily="34" charset="-128"/>
        <a:cs typeface="+mn-cs"/>
      </a:defRPr>
    </a:lvl1pPr>
    <a:lvl2pPr marL="741363" indent="-284163" algn="l" defTabSz="447675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Calibri" panose="020F0502020204030204" pitchFamily="34" charset="0"/>
        <a:ea typeface="Arial Unicode MS" pitchFamily="34" charset="-128"/>
        <a:cs typeface="+mn-cs"/>
      </a:defRPr>
    </a:lvl2pPr>
    <a:lvl3pPr marL="1141413" indent="-227013" algn="l" defTabSz="447675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Calibri" panose="020F0502020204030204" pitchFamily="34" charset="0"/>
        <a:ea typeface="Arial Unicode MS" pitchFamily="34" charset="-128"/>
        <a:cs typeface="+mn-cs"/>
      </a:defRPr>
    </a:lvl3pPr>
    <a:lvl4pPr marL="1598613" indent="-227013" algn="l" defTabSz="447675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Calibri" panose="020F0502020204030204" pitchFamily="34" charset="0"/>
        <a:ea typeface="Arial Unicode MS" pitchFamily="34" charset="-128"/>
        <a:cs typeface="+mn-cs"/>
      </a:defRPr>
    </a:lvl4pPr>
    <a:lvl5pPr marL="2055813" indent="-227013" algn="l" defTabSz="447675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Calibri" panose="020F0502020204030204" pitchFamily="34" charset="0"/>
        <a:ea typeface="Arial Unicode MS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Calibri" panose="020F0502020204030204" pitchFamily="34" charset="0"/>
        <a:ea typeface="Arial Unicode MS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Calibri" panose="020F0502020204030204" pitchFamily="34" charset="0"/>
        <a:ea typeface="Arial Unicode MS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Calibri" panose="020F0502020204030204" pitchFamily="34" charset="0"/>
        <a:ea typeface="Arial Unicode MS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Calibri" panose="020F0502020204030204" pitchFamily="34" charset="0"/>
        <a:ea typeface="Arial Unicode MS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63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FFCC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200227-6155-43CD-9560-A954436568A4}" v="2" dt="2022-09-26T14:45:01.7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5" autoAdjust="0"/>
    <p:restoredTop sz="94660"/>
  </p:normalViewPr>
  <p:slideViewPr>
    <p:cSldViewPr>
      <p:cViewPr varScale="1">
        <p:scale>
          <a:sx n="114" d="100"/>
          <a:sy n="114" d="100"/>
        </p:scale>
        <p:origin x="1302" y="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63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ovanna Luigia Aprigliano" userId="01cd23e3-403a-4906-91e5-3887494d1eed" providerId="ADAL" clId="{9D200227-6155-43CD-9560-A954436568A4}"/>
    <pc:docChg chg="modSld">
      <pc:chgData name="Giovanna Luigia Aprigliano" userId="01cd23e3-403a-4906-91e5-3887494d1eed" providerId="ADAL" clId="{9D200227-6155-43CD-9560-A954436568A4}" dt="2022-09-26T14:45:01.791" v="46" actId="14100"/>
      <pc:docMkLst>
        <pc:docMk/>
      </pc:docMkLst>
      <pc:sldChg chg="modSp mod">
        <pc:chgData name="Giovanna Luigia Aprigliano" userId="01cd23e3-403a-4906-91e5-3887494d1eed" providerId="ADAL" clId="{9D200227-6155-43CD-9560-A954436568A4}" dt="2022-09-26T14:45:01.791" v="46" actId="14100"/>
        <pc:sldMkLst>
          <pc:docMk/>
          <pc:sldMk cId="0" sldId="289"/>
        </pc:sldMkLst>
        <pc:spChg chg="mod">
          <ac:chgData name="Giovanna Luigia Aprigliano" userId="01cd23e3-403a-4906-91e5-3887494d1eed" providerId="ADAL" clId="{9D200227-6155-43CD-9560-A954436568A4}" dt="2022-09-26T14:45:01.791" v="46" actId="14100"/>
          <ac:spMkLst>
            <pc:docMk/>
            <pc:sldMk cId="0" sldId="289"/>
            <ac:spMk id="512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565" cy="494027"/>
          </a:xfrm>
          <a:prstGeom prst="rect">
            <a:avLst/>
          </a:prstGeom>
        </p:spPr>
        <p:txBody>
          <a:bodyPr vert="horz" lIns="90782" tIns="45391" rIns="90782" bIns="45391" rtlCol="0"/>
          <a:lstStyle>
            <a:lvl1pPr algn="l" defTabSz="445984"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latin typeface="Calibri" pitchFamily="32" charset="0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14626" y="0"/>
            <a:ext cx="2919565" cy="494027"/>
          </a:xfrm>
          <a:prstGeom prst="rect">
            <a:avLst/>
          </a:prstGeom>
        </p:spPr>
        <p:txBody>
          <a:bodyPr vert="horz" lIns="90782" tIns="45391" rIns="90782" bIns="45391" rtlCol="0"/>
          <a:lstStyle>
            <a:lvl1pPr algn="r" defTabSz="445984"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latin typeface="Calibri" pitchFamily="32" charset="0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fld id="{EC04F3D2-8295-4A48-9E46-8EC7783D5134}" type="datetimeFigureOut">
              <a:rPr lang="it-IT"/>
              <a:pPr>
                <a:defRPr/>
              </a:pPr>
              <a:t>26/09/2022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373883"/>
            <a:ext cx="2919565" cy="494026"/>
          </a:xfrm>
          <a:prstGeom prst="rect">
            <a:avLst/>
          </a:prstGeom>
        </p:spPr>
        <p:txBody>
          <a:bodyPr vert="horz" lIns="90782" tIns="45391" rIns="90782" bIns="45391" rtlCol="0" anchor="b"/>
          <a:lstStyle>
            <a:lvl1pPr algn="l" defTabSz="445984"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latin typeface="Calibri" pitchFamily="32" charset="0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14626" y="9373883"/>
            <a:ext cx="2919565" cy="494026"/>
          </a:xfrm>
          <a:prstGeom prst="rect">
            <a:avLst/>
          </a:prstGeom>
        </p:spPr>
        <p:txBody>
          <a:bodyPr vert="horz" wrap="square" lIns="90782" tIns="45391" rIns="90782" bIns="45391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 smtClean="0"/>
            </a:lvl1pPr>
          </a:lstStyle>
          <a:p>
            <a:pPr>
              <a:defRPr/>
            </a:pPr>
            <a:fld id="{890380CC-0B84-4B03-AB78-84793EBA422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7707302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"/>
          <p:cNvSpPr>
            <a:spLocks noChangeArrowheads="1"/>
          </p:cNvSpPr>
          <p:nvPr/>
        </p:nvSpPr>
        <p:spPr bwMode="auto">
          <a:xfrm>
            <a:off x="0" y="0"/>
            <a:ext cx="6735763" cy="986948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791" tIns="45396" rIns="90791" bIns="45396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3075" name="AutoShape 2"/>
          <p:cNvSpPr>
            <a:spLocks noChangeArrowheads="1"/>
          </p:cNvSpPr>
          <p:nvPr/>
        </p:nvSpPr>
        <p:spPr bwMode="auto">
          <a:xfrm>
            <a:off x="0" y="0"/>
            <a:ext cx="6735763" cy="986948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791" tIns="45396" rIns="90791" bIns="45396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3076" name="AutoShape 3"/>
          <p:cNvSpPr>
            <a:spLocks noChangeArrowheads="1"/>
          </p:cNvSpPr>
          <p:nvPr/>
        </p:nvSpPr>
        <p:spPr bwMode="auto">
          <a:xfrm>
            <a:off x="0" y="0"/>
            <a:ext cx="6735763" cy="986948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791" tIns="45396" rIns="90791" bIns="45396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3077" name="AutoShape 4"/>
          <p:cNvSpPr>
            <a:spLocks noChangeArrowheads="1"/>
          </p:cNvSpPr>
          <p:nvPr/>
        </p:nvSpPr>
        <p:spPr bwMode="auto">
          <a:xfrm>
            <a:off x="0" y="0"/>
            <a:ext cx="6735763" cy="986948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791" tIns="45396" rIns="90791" bIns="45396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3078" name="AutoShape 5"/>
          <p:cNvSpPr>
            <a:spLocks noChangeArrowheads="1"/>
          </p:cNvSpPr>
          <p:nvPr/>
        </p:nvSpPr>
        <p:spPr bwMode="auto">
          <a:xfrm>
            <a:off x="0" y="0"/>
            <a:ext cx="6735763" cy="986948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791" tIns="45396" rIns="90791" bIns="45396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3079" name="AutoShape 6"/>
          <p:cNvSpPr>
            <a:spLocks noChangeArrowheads="1"/>
          </p:cNvSpPr>
          <p:nvPr/>
        </p:nvSpPr>
        <p:spPr bwMode="auto">
          <a:xfrm>
            <a:off x="0" y="0"/>
            <a:ext cx="6735763" cy="986948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791" tIns="45396" rIns="90791" bIns="45396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3080" name="AutoShape 7"/>
          <p:cNvSpPr>
            <a:spLocks noChangeArrowheads="1"/>
          </p:cNvSpPr>
          <p:nvPr/>
        </p:nvSpPr>
        <p:spPr bwMode="auto">
          <a:xfrm>
            <a:off x="0" y="0"/>
            <a:ext cx="6735763" cy="986948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791" tIns="45396" rIns="90791" bIns="45396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3081" name="AutoShape 8"/>
          <p:cNvSpPr>
            <a:spLocks noChangeArrowheads="1"/>
          </p:cNvSpPr>
          <p:nvPr/>
        </p:nvSpPr>
        <p:spPr bwMode="auto">
          <a:xfrm>
            <a:off x="0" y="0"/>
            <a:ext cx="6735763" cy="986948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791" tIns="45396" rIns="90791" bIns="45396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3082" name="Rectangle 9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596900" y="749300"/>
            <a:ext cx="5529263" cy="368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10"/>
          <p:cNvSpPr>
            <a:spLocks noGrp="1" noChangeArrowheads="1"/>
          </p:cNvSpPr>
          <p:nvPr>
            <p:ph type="body"/>
          </p:nvPr>
        </p:nvSpPr>
        <p:spPr bwMode="auto">
          <a:xfrm>
            <a:off x="673262" y="4687731"/>
            <a:ext cx="5375083" cy="44273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it-IT" altLang="it-IT" noProof="0"/>
          </a:p>
        </p:txBody>
      </p:sp>
      <p:sp>
        <p:nvSpPr>
          <p:cNvPr id="3084" name="Text Box 11"/>
          <p:cNvSpPr txBox="1">
            <a:spLocks noChangeArrowheads="1"/>
          </p:cNvSpPr>
          <p:nvPr/>
        </p:nvSpPr>
        <p:spPr bwMode="auto">
          <a:xfrm>
            <a:off x="0" y="1"/>
            <a:ext cx="2914846" cy="4845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791" tIns="45396" rIns="90791" bIns="45396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3085" name="Text Box 12"/>
          <p:cNvSpPr txBox="1">
            <a:spLocks noChangeArrowheads="1"/>
          </p:cNvSpPr>
          <p:nvPr/>
        </p:nvSpPr>
        <p:spPr bwMode="auto">
          <a:xfrm>
            <a:off x="3814626" y="1"/>
            <a:ext cx="2914845" cy="4845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791" tIns="45396" rIns="90791" bIns="45396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3086" name="Text Box 13"/>
          <p:cNvSpPr txBox="1">
            <a:spLocks noChangeArrowheads="1"/>
          </p:cNvSpPr>
          <p:nvPr/>
        </p:nvSpPr>
        <p:spPr bwMode="auto">
          <a:xfrm>
            <a:off x="0" y="9377040"/>
            <a:ext cx="2914846" cy="4845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791" tIns="45396" rIns="90791" bIns="45396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sldNum"/>
          </p:nvPr>
        </p:nvSpPr>
        <p:spPr bwMode="auto">
          <a:xfrm>
            <a:off x="3814626" y="9377039"/>
            <a:ext cx="2908553" cy="4782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3000"/>
              </a:lnSpc>
              <a:buSzPct val="10000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400" smtClean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3DFA8F4-90A2-42C4-9F2E-6B27C297E160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52443582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476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1363" indent="-284163" algn="l" defTabSz="4476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1413" indent="-227013" algn="l" defTabSz="4476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598613" indent="-227013" algn="l" defTabSz="4476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5813" indent="-227013" algn="l" defTabSz="4476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5772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27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81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35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94919" indent="-225379" defTabSz="44445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48827" indent="-225379" defTabSz="44445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02736" indent="-225379" defTabSz="44445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56644" indent="-225379" defTabSz="44445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8BAAB4C-1DAF-4A81-A292-D2592CB6F2C6}" type="slidenum">
              <a:rPr lang="it-IT" altLang="it-IT" sz="1400"/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it-IT" altLang="it-IT" sz="1400"/>
          </a:p>
        </p:txBody>
      </p:sp>
      <p:sp>
        <p:nvSpPr>
          <p:cNvPr id="6147" name="Text Box 1"/>
          <p:cNvSpPr txBox="1">
            <a:spLocks noChangeArrowheads="1"/>
          </p:cNvSpPr>
          <p:nvPr/>
        </p:nvSpPr>
        <p:spPr bwMode="auto">
          <a:xfrm>
            <a:off x="3814626" y="9377040"/>
            <a:ext cx="2914845" cy="4845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30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02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74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6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16008407-6E6B-47CB-A146-66C37A71FBF8}" type="slidenum">
              <a:rPr lang="it-IT" altLang="it-IT" sz="1400"/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it-IT" altLang="it-IT" sz="1400"/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92138" y="739775"/>
            <a:ext cx="5553075" cy="37020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3262" y="4687730"/>
            <a:ext cx="5379801" cy="443203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71812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94919" indent="-225379" defTabSz="44445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48827" indent="-225379" defTabSz="44445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02736" indent="-225379" defTabSz="44445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56644" indent="-225379" defTabSz="44445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1C136EB-F7C2-4D84-8DE0-20D303EDCB07}" type="slidenum">
              <a:rPr lang="it-IT" altLang="it-IT" sz="1400"/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it-IT" altLang="it-IT" sz="1400"/>
          </a:p>
        </p:txBody>
      </p:sp>
      <p:sp>
        <p:nvSpPr>
          <p:cNvPr id="26627" name="Text Box 1"/>
          <p:cNvSpPr txBox="1">
            <a:spLocks noChangeArrowheads="1"/>
          </p:cNvSpPr>
          <p:nvPr/>
        </p:nvSpPr>
        <p:spPr bwMode="auto">
          <a:xfrm>
            <a:off x="3814626" y="9377040"/>
            <a:ext cx="2914845" cy="4845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30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02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74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6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0963142C-69E9-4465-AE93-38907A914F0C}" type="slidenum">
              <a:rPr lang="it-IT" altLang="it-IT" sz="1400"/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it-IT" altLang="it-IT" sz="1400"/>
          </a:p>
        </p:txBody>
      </p:sp>
      <p:sp>
        <p:nvSpPr>
          <p:cNvPr id="266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92138" y="739775"/>
            <a:ext cx="5553075" cy="37020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3262" y="4687730"/>
            <a:ext cx="5379801" cy="443203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2946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94919" indent="-225379" defTabSz="44445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48827" indent="-225379" defTabSz="44445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02736" indent="-225379" defTabSz="44445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56644" indent="-225379" defTabSz="44445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104091C-E943-4092-9D11-91CFAF863249}" type="slidenum">
              <a:rPr lang="it-IT" altLang="it-IT" sz="1400"/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it-IT" altLang="it-IT" sz="1400"/>
          </a:p>
        </p:txBody>
      </p:sp>
      <p:sp>
        <p:nvSpPr>
          <p:cNvPr id="28675" name="Text Box 1"/>
          <p:cNvSpPr txBox="1">
            <a:spLocks noChangeArrowheads="1"/>
          </p:cNvSpPr>
          <p:nvPr/>
        </p:nvSpPr>
        <p:spPr bwMode="auto">
          <a:xfrm>
            <a:off x="3814626" y="9377040"/>
            <a:ext cx="2914845" cy="4845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30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02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74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6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873C783A-73C6-41F2-91A4-B7F761340305}" type="slidenum">
              <a:rPr lang="it-IT" altLang="it-IT" sz="1400"/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it-IT" altLang="it-IT" sz="1400"/>
          </a:p>
        </p:txBody>
      </p:sp>
      <p:sp>
        <p:nvSpPr>
          <p:cNvPr id="2867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92138" y="739775"/>
            <a:ext cx="5553075" cy="37020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86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3262" y="4687730"/>
            <a:ext cx="5379801" cy="443203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6676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94919" indent="-225379" defTabSz="44445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48827" indent="-225379" defTabSz="44445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02736" indent="-225379" defTabSz="44445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56644" indent="-225379" defTabSz="44445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AC7FF65-3DE0-4836-9585-FA3992D55B69}" type="slidenum">
              <a:rPr lang="it-IT" altLang="it-IT" sz="1400"/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it-IT" altLang="it-IT" sz="1400"/>
          </a:p>
        </p:txBody>
      </p:sp>
      <p:sp>
        <p:nvSpPr>
          <p:cNvPr id="20483" name="Text Box 1"/>
          <p:cNvSpPr txBox="1">
            <a:spLocks noChangeArrowheads="1"/>
          </p:cNvSpPr>
          <p:nvPr/>
        </p:nvSpPr>
        <p:spPr bwMode="auto">
          <a:xfrm>
            <a:off x="3814626" y="9377040"/>
            <a:ext cx="2914845" cy="4845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30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02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74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6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696B1E9B-922D-4F80-82CA-BE9EDFC36030}" type="slidenum">
              <a:rPr lang="it-IT" altLang="it-IT" sz="1400"/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it-IT" altLang="it-IT" sz="1400"/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92138" y="739775"/>
            <a:ext cx="5553075" cy="37020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3262" y="4687730"/>
            <a:ext cx="5379801" cy="443203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5738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94919" indent="-225379" defTabSz="44445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48827" indent="-225379" defTabSz="44445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02736" indent="-225379" defTabSz="44445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56644" indent="-225379" defTabSz="44445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3EF6FDF-750A-461F-B7F4-4008E79D4199}" type="slidenum">
              <a:rPr lang="it-IT" altLang="it-IT" sz="1400"/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it-IT" altLang="it-IT" sz="1400"/>
          </a:p>
        </p:txBody>
      </p:sp>
      <p:sp>
        <p:nvSpPr>
          <p:cNvPr id="8195" name="Text Box 1"/>
          <p:cNvSpPr txBox="1">
            <a:spLocks noChangeArrowheads="1"/>
          </p:cNvSpPr>
          <p:nvPr/>
        </p:nvSpPr>
        <p:spPr bwMode="auto">
          <a:xfrm>
            <a:off x="3814626" y="9377040"/>
            <a:ext cx="2914845" cy="4845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30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02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74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6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6D91B8AD-CD55-4442-879E-F1618904A451}" type="slidenum">
              <a:rPr lang="it-IT" altLang="it-IT" sz="1400"/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it-IT" altLang="it-IT" sz="1400"/>
          </a:p>
        </p:txBody>
      </p:sp>
      <p:sp>
        <p:nvSpPr>
          <p:cNvPr id="81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92138" y="739775"/>
            <a:ext cx="5553075" cy="37020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3262" y="4687730"/>
            <a:ext cx="5379801" cy="443203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3337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94919" indent="-225379" defTabSz="44445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48827" indent="-225379" defTabSz="44445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02736" indent="-225379" defTabSz="44445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56644" indent="-225379" defTabSz="44445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4C20BFF-3E14-44F4-A896-B5A8E9C75230}" type="slidenum">
              <a:rPr lang="it-IT" altLang="it-IT" sz="1400"/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it-IT" altLang="it-IT" sz="1400"/>
          </a:p>
        </p:txBody>
      </p:sp>
      <p:sp>
        <p:nvSpPr>
          <p:cNvPr id="12291" name="Text Box 1"/>
          <p:cNvSpPr txBox="1">
            <a:spLocks noChangeArrowheads="1"/>
          </p:cNvSpPr>
          <p:nvPr/>
        </p:nvSpPr>
        <p:spPr bwMode="auto">
          <a:xfrm>
            <a:off x="3814626" y="9377040"/>
            <a:ext cx="2914845" cy="4845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30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02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74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6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5F295AF6-EB65-4DDB-A3AF-6189E53C88DA}" type="slidenum">
              <a:rPr lang="it-IT" altLang="it-IT" sz="1400"/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it-IT" altLang="it-IT" sz="1400"/>
          </a:p>
        </p:txBody>
      </p:sp>
      <p:sp>
        <p:nvSpPr>
          <p:cNvPr id="1229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92138" y="739775"/>
            <a:ext cx="5553075" cy="37020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3262" y="4687730"/>
            <a:ext cx="5379801" cy="443203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00633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94919" indent="-225379" defTabSz="44445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48827" indent="-225379" defTabSz="44445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02736" indent="-225379" defTabSz="44445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56644" indent="-225379" defTabSz="44445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9F01E58-C644-4AA1-8220-BDE04A86BB89}" type="slidenum">
              <a:rPr lang="it-IT" altLang="it-IT" sz="1400"/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it-IT" altLang="it-IT" sz="1400"/>
          </a:p>
        </p:txBody>
      </p:sp>
      <p:sp>
        <p:nvSpPr>
          <p:cNvPr id="14339" name="Text Box 1"/>
          <p:cNvSpPr txBox="1">
            <a:spLocks noChangeArrowheads="1"/>
          </p:cNvSpPr>
          <p:nvPr/>
        </p:nvSpPr>
        <p:spPr bwMode="auto">
          <a:xfrm>
            <a:off x="3814626" y="9377040"/>
            <a:ext cx="2914845" cy="4845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30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02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74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6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393C681E-2458-49B9-A957-EBD971AC6B53}" type="slidenum">
              <a:rPr lang="it-IT" altLang="it-IT" sz="1400"/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it-IT" altLang="it-IT" sz="1400"/>
          </a:p>
        </p:txBody>
      </p:sp>
      <p:sp>
        <p:nvSpPr>
          <p:cNvPr id="1434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92138" y="739775"/>
            <a:ext cx="5553075" cy="37020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3262" y="4687730"/>
            <a:ext cx="5379801" cy="443203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11058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94919" indent="-225379" defTabSz="44445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48827" indent="-225379" defTabSz="44445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02736" indent="-225379" defTabSz="44445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56644" indent="-225379" defTabSz="44445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1C136EB-F7C2-4D84-8DE0-20D303EDCB07}" type="slidenum">
              <a:rPr lang="it-IT" altLang="it-IT" sz="1400"/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it-IT" altLang="it-IT" sz="1400"/>
          </a:p>
        </p:txBody>
      </p:sp>
      <p:sp>
        <p:nvSpPr>
          <p:cNvPr id="26627" name="Text Box 1"/>
          <p:cNvSpPr txBox="1">
            <a:spLocks noChangeArrowheads="1"/>
          </p:cNvSpPr>
          <p:nvPr/>
        </p:nvSpPr>
        <p:spPr bwMode="auto">
          <a:xfrm>
            <a:off x="3814626" y="9377040"/>
            <a:ext cx="2914845" cy="4845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30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02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74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6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0963142C-69E9-4465-AE93-38907A914F0C}" type="slidenum">
              <a:rPr lang="it-IT" altLang="it-IT" sz="1400"/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it-IT" altLang="it-IT" sz="1400"/>
          </a:p>
        </p:txBody>
      </p:sp>
      <p:sp>
        <p:nvSpPr>
          <p:cNvPr id="266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92138" y="739775"/>
            <a:ext cx="5553075" cy="37020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3262" y="4687730"/>
            <a:ext cx="5379801" cy="443203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73766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94919" indent="-225379" defTabSz="44445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48827" indent="-225379" defTabSz="44445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02736" indent="-225379" defTabSz="44445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56644" indent="-225379" defTabSz="44445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104091C-E943-4092-9D11-91CFAF863249}" type="slidenum">
              <a:rPr lang="it-IT" altLang="it-IT" sz="1400"/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it-IT" altLang="it-IT" sz="1400"/>
          </a:p>
        </p:txBody>
      </p:sp>
      <p:sp>
        <p:nvSpPr>
          <p:cNvPr id="28675" name="Text Box 1"/>
          <p:cNvSpPr txBox="1">
            <a:spLocks noChangeArrowheads="1"/>
          </p:cNvSpPr>
          <p:nvPr/>
        </p:nvSpPr>
        <p:spPr bwMode="auto">
          <a:xfrm>
            <a:off x="3814626" y="9377040"/>
            <a:ext cx="2914845" cy="4845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30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02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74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6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873C783A-73C6-41F2-91A4-B7F761340305}" type="slidenum">
              <a:rPr lang="it-IT" altLang="it-IT" sz="1400"/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it-IT" altLang="it-IT" sz="1400"/>
          </a:p>
        </p:txBody>
      </p:sp>
      <p:sp>
        <p:nvSpPr>
          <p:cNvPr id="2867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92138" y="739775"/>
            <a:ext cx="5553075" cy="37020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86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3262" y="4687730"/>
            <a:ext cx="5379801" cy="443203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48755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94919" indent="-225379" defTabSz="44445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48827" indent="-225379" defTabSz="44445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02736" indent="-225379" defTabSz="44445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56644" indent="-225379" defTabSz="44445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05DC4B5-14E4-447C-A953-C2398F5E05DB}" type="slidenum">
              <a:rPr lang="it-IT" altLang="it-IT" sz="1400"/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it-IT" altLang="it-IT" sz="1400"/>
          </a:p>
        </p:txBody>
      </p:sp>
      <p:sp>
        <p:nvSpPr>
          <p:cNvPr id="30723" name="Text Box 1"/>
          <p:cNvSpPr txBox="1">
            <a:spLocks noChangeArrowheads="1"/>
          </p:cNvSpPr>
          <p:nvPr/>
        </p:nvSpPr>
        <p:spPr bwMode="auto">
          <a:xfrm>
            <a:off x="3814626" y="9377040"/>
            <a:ext cx="2914845" cy="4845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30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02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74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6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2667771A-2F0A-41D7-9659-B3C637F60D37}" type="slidenum">
              <a:rPr lang="it-IT" altLang="it-IT" sz="1400"/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it-IT" altLang="it-IT" sz="1400"/>
          </a:p>
        </p:txBody>
      </p:sp>
      <p:sp>
        <p:nvSpPr>
          <p:cNvPr id="307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92138" y="739775"/>
            <a:ext cx="5553075" cy="37020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3262" y="4687730"/>
            <a:ext cx="5379801" cy="443203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6086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94919" indent="-225379" defTabSz="44445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48827" indent="-225379" defTabSz="44445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02736" indent="-225379" defTabSz="44445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56644" indent="-225379" defTabSz="44445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AC7FF65-3DE0-4836-9585-FA3992D55B69}" type="slidenum">
              <a:rPr lang="it-IT" altLang="it-IT" sz="1400"/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it-IT" altLang="it-IT" sz="1400"/>
          </a:p>
        </p:txBody>
      </p:sp>
      <p:sp>
        <p:nvSpPr>
          <p:cNvPr id="20483" name="Text Box 1"/>
          <p:cNvSpPr txBox="1">
            <a:spLocks noChangeArrowheads="1"/>
          </p:cNvSpPr>
          <p:nvPr/>
        </p:nvSpPr>
        <p:spPr bwMode="auto">
          <a:xfrm>
            <a:off x="3814626" y="9377040"/>
            <a:ext cx="2914845" cy="4845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30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02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74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6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696B1E9B-922D-4F80-82CA-BE9EDFC36030}" type="slidenum">
              <a:rPr lang="it-IT" altLang="it-IT" sz="1400"/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it-IT" altLang="it-IT" sz="1400"/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92138" y="739775"/>
            <a:ext cx="5553075" cy="37020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3262" y="4687730"/>
            <a:ext cx="5379801" cy="443203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80248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94919" indent="-225379" defTabSz="44445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48827" indent="-225379" defTabSz="44445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02736" indent="-225379" defTabSz="44445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56644" indent="-225379" defTabSz="444452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4452" algn="l"/>
                <a:tab pos="890480" algn="l"/>
                <a:tab pos="1336507" algn="l"/>
                <a:tab pos="1782536" algn="l"/>
                <a:tab pos="2228563" algn="l"/>
                <a:tab pos="2674591" algn="l"/>
                <a:tab pos="3120619" algn="l"/>
                <a:tab pos="3566647" algn="l"/>
                <a:tab pos="4012674" algn="l"/>
                <a:tab pos="4458703" algn="l"/>
                <a:tab pos="4904730" algn="l"/>
                <a:tab pos="5350758" algn="l"/>
                <a:tab pos="5796785" algn="l"/>
                <a:tab pos="6242814" algn="l"/>
                <a:tab pos="6688841" algn="l"/>
                <a:tab pos="7134869" algn="l"/>
                <a:tab pos="7580897" algn="l"/>
                <a:tab pos="8026925" algn="l"/>
                <a:tab pos="8472952" algn="l"/>
                <a:tab pos="8918981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9972010-9D6C-475C-9F9E-F5CDC38094A0}" type="slidenum">
              <a:rPr lang="it-IT" altLang="it-IT" sz="1400"/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it-IT" altLang="it-IT" sz="1400"/>
          </a:p>
        </p:txBody>
      </p:sp>
      <p:sp>
        <p:nvSpPr>
          <p:cNvPr id="22531" name="Text Box 1"/>
          <p:cNvSpPr txBox="1">
            <a:spLocks noChangeArrowheads="1"/>
          </p:cNvSpPr>
          <p:nvPr/>
        </p:nvSpPr>
        <p:spPr bwMode="auto">
          <a:xfrm>
            <a:off x="3814626" y="9377040"/>
            <a:ext cx="2914845" cy="4845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30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02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74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6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759F622D-BE1C-4B53-98EC-812D28225AD8}" type="slidenum">
              <a:rPr lang="it-IT" altLang="it-IT" sz="1400"/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it-IT" altLang="it-IT" sz="1400"/>
          </a:p>
        </p:txBody>
      </p:sp>
      <p:sp>
        <p:nvSpPr>
          <p:cNvPr id="225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92138" y="739775"/>
            <a:ext cx="5553075" cy="37020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3262" y="4687730"/>
            <a:ext cx="5379801" cy="443203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3377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16177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86014" y="259509"/>
            <a:ext cx="8748237" cy="1080029"/>
          </a:xfrm>
          <a:prstGeom prst="rect">
            <a:avLst/>
          </a:prstGeom>
        </p:spPr>
        <p:txBody>
          <a:bodyPr lIns="91431" tIns="45716" rIns="91431" bIns="45716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86014" y="1512041"/>
            <a:ext cx="8748237" cy="4276616"/>
          </a:xfrm>
          <a:prstGeom prst="rect">
            <a:avLst/>
          </a:prstGeom>
        </p:spPr>
        <p:txBody>
          <a:bodyPr lIns="91431" tIns="45716" rIns="91431" bIns="45716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85775" y="6005513"/>
            <a:ext cx="2268538" cy="346075"/>
          </a:xfrm>
          <a:prstGeom prst="rect">
            <a:avLst/>
          </a:prstGeom>
        </p:spPr>
        <p:txBody>
          <a:bodyPr lIns="91431" tIns="45716" rIns="91431" bIns="45716"/>
          <a:lstStyle>
            <a:lvl1pPr defTabSz="449218">
              <a:defRPr>
                <a:cs typeface="+mn-cs"/>
              </a:defRPr>
            </a:lvl1pPr>
          </a:lstStyle>
          <a:p>
            <a:pPr>
              <a:defRPr/>
            </a:pPr>
            <a:fld id="{A5BC7288-ED29-4133-9153-15D522F952B7}" type="datetime1">
              <a:rPr lang="it-IT"/>
              <a:pPr>
                <a:defRPr/>
              </a:pPr>
              <a:t>26/09/2022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321050" y="6005513"/>
            <a:ext cx="3078163" cy="346075"/>
          </a:xfrm>
          <a:prstGeom prst="rect">
            <a:avLst/>
          </a:prstGeom>
        </p:spPr>
        <p:txBody>
          <a:bodyPr lIns="91431" tIns="45716" rIns="91431" bIns="45716"/>
          <a:lstStyle>
            <a:lvl1pPr defTabSz="449218">
              <a:defRPr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965950" y="6005513"/>
            <a:ext cx="2268538" cy="346075"/>
          </a:xfrm>
          <a:prstGeom prst="rect">
            <a:avLst/>
          </a:prstGeom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2283E954-9713-4C38-9665-E6EA1D4D6E2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920764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3"/>
          <p:cNvSpPr txBox="1">
            <a:spLocks noChangeArrowheads="1"/>
          </p:cNvSpPr>
          <p:nvPr/>
        </p:nvSpPr>
        <p:spPr bwMode="auto">
          <a:xfrm>
            <a:off x="484188" y="5900738"/>
            <a:ext cx="2255837" cy="439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1" tIns="45716" rIns="91431" bIns="45716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1027" name="Text Box 4"/>
          <p:cNvSpPr txBox="1">
            <a:spLocks noChangeArrowheads="1"/>
          </p:cNvSpPr>
          <p:nvPr/>
        </p:nvSpPr>
        <p:spPr bwMode="auto">
          <a:xfrm>
            <a:off x="3324225" y="5900738"/>
            <a:ext cx="3073400" cy="439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31" tIns="45716" rIns="91431" bIns="45716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pic>
        <p:nvPicPr>
          <p:cNvPr id="1028" name="Immagine 6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89" t="31454" r="27226" b="17673"/>
          <a:stretch>
            <a:fillRect/>
          </a:stretch>
        </p:blipFill>
        <p:spPr bwMode="auto">
          <a:xfrm>
            <a:off x="247650" y="5497513"/>
            <a:ext cx="5397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CasellaDiTesto 1"/>
          <p:cNvSpPr txBox="1">
            <a:spLocks noChangeArrowheads="1"/>
          </p:cNvSpPr>
          <p:nvPr userDrawn="1"/>
        </p:nvSpPr>
        <p:spPr bwMode="auto">
          <a:xfrm>
            <a:off x="9190038" y="6094413"/>
            <a:ext cx="5175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it-IT" altLang="it-IT" sz="1000">
                <a:solidFill>
                  <a:srgbClr val="FF0000"/>
                </a:solidFill>
                <a:latin typeface="Frutiger" pitchFamily="2" charset="0"/>
              </a:rPr>
              <a:t>   </a:t>
            </a:r>
            <a:fld id="{2FB298C7-DF4C-4E9B-804B-BD314B02CF24}" type="slidenum">
              <a:rPr lang="it-IT" altLang="it-IT" sz="1000">
                <a:solidFill>
                  <a:srgbClr val="FF0000"/>
                </a:solidFill>
                <a:latin typeface="Frutiger" pitchFamily="2" charset="0"/>
              </a:rPr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‹N›</a:t>
            </a:fld>
            <a:endParaRPr lang="it-IT" altLang="it-IT">
              <a:solidFill>
                <a:srgbClr val="FF0000"/>
              </a:solidFill>
              <a:latin typeface="Frutiger" pitchFamily="2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</p:sldLayoutIdLst>
  <p:hf hdr="0" dt="0"/>
  <p:txStyles>
    <p:titleStyle>
      <a:lvl1pPr algn="ctr" defTabSz="4476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>
          <a:solidFill>
            <a:srgbClr val="000000"/>
          </a:solidFill>
          <a:latin typeface="+mj-lt"/>
          <a:ea typeface="Arial Unicode MS" panose="020B0604020202020204" pitchFamily="34" charset="-128"/>
          <a:cs typeface="+mj-cs"/>
        </a:defRPr>
      </a:lvl1pPr>
      <a:lvl2pPr algn="ctr" defTabSz="4476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>
          <a:solidFill>
            <a:srgbClr val="000000"/>
          </a:solidFill>
          <a:latin typeface="Arial" charset="0"/>
          <a:ea typeface="Arial Unicode MS" panose="020B0604020202020204" pitchFamily="34" charset="-128"/>
          <a:cs typeface="Arial Unicode MS" charset="0"/>
        </a:defRPr>
      </a:lvl2pPr>
      <a:lvl3pPr algn="ctr" defTabSz="4476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>
          <a:solidFill>
            <a:srgbClr val="000000"/>
          </a:solidFill>
          <a:latin typeface="Arial" charset="0"/>
          <a:ea typeface="Arial Unicode MS" panose="020B0604020202020204" pitchFamily="34" charset="-128"/>
          <a:cs typeface="Arial Unicode MS" charset="0"/>
        </a:defRPr>
      </a:lvl3pPr>
      <a:lvl4pPr algn="ctr" defTabSz="4476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>
          <a:solidFill>
            <a:srgbClr val="000000"/>
          </a:solidFill>
          <a:latin typeface="Arial" charset="0"/>
          <a:ea typeface="Arial Unicode MS" panose="020B0604020202020204" pitchFamily="34" charset="-128"/>
          <a:cs typeface="Arial Unicode MS" charset="0"/>
        </a:defRPr>
      </a:lvl4pPr>
      <a:lvl5pPr algn="ctr" defTabSz="4476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200">
          <a:solidFill>
            <a:srgbClr val="000000"/>
          </a:solidFill>
          <a:latin typeface="Arial" charset="0"/>
          <a:ea typeface="Arial Unicode MS" panose="020B0604020202020204" pitchFamily="34" charset="-128"/>
          <a:cs typeface="Arial Unicode MS" charset="0"/>
        </a:defRPr>
      </a:lvl5pPr>
      <a:lvl6pPr marL="2514350" indent="-228577" algn="ctr" defTabSz="449218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0000"/>
          </a:solidFill>
          <a:latin typeface="Arial" charset="0"/>
          <a:cs typeface="Arial Unicode MS" charset="0"/>
        </a:defRPr>
      </a:lvl6pPr>
      <a:lvl7pPr marL="2971503" indent="-228577" algn="ctr" defTabSz="449218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0000"/>
          </a:solidFill>
          <a:latin typeface="Arial" charset="0"/>
          <a:cs typeface="Arial Unicode MS" charset="0"/>
        </a:defRPr>
      </a:lvl7pPr>
      <a:lvl8pPr marL="3428658" indent="-228577" algn="ctr" defTabSz="449218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0000"/>
          </a:solidFill>
          <a:latin typeface="Arial" charset="0"/>
          <a:cs typeface="Arial Unicode MS" charset="0"/>
        </a:defRPr>
      </a:lvl8pPr>
      <a:lvl9pPr marL="3885813" indent="-228577" algn="ctr" defTabSz="449218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200">
          <a:solidFill>
            <a:srgbClr val="000000"/>
          </a:solidFill>
          <a:latin typeface="Arial" charset="0"/>
          <a:cs typeface="Arial Unicode MS" charset="0"/>
        </a:defRPr>
      </a:lvl9pPr>
    </p:titleStyle>
    <p:bodyStyle>
      <a:lvl1pPr marL="341313" indent="-341313" algn="l" defTabSz="447675" rtl="0" eaLnBrk="0" fontAlgn="base" hangingPunct="0">
        <a:lnSpc>
          <a:spcPct val="93000"/>
        </a:lnSpc>
        <a:spcBef>
          <a:spcPct val="0"/>
        </a:spcBef>
        <a:spcAft>
          <a:spcPts val="1325"/>
        </a:spcAft>
        <a:buClr>
          <a:srgbClr val="000000"/>
        </a:buClr>
        <a:buSzPct val="100000"/>
        <a:buFont typeface="Times New Roman" panose="02020603050405020304" pitchFamily="18" charset="0"/>
        <a:defRPr sz="3000">
          <a:solidFill>
            <a:srgbClr val="000000"/>
          </a:solidFill>
          <a:latin typeface="+mn-lt"/>
          <a:ea typeface="Arial Unicode MS" panose="020B0604020202020204" pitchFamily="34" charset="-128"/>
          <a:cs typeface="+mn-cs"/>
        </a:defRPr>
      </a:lvl1pPr>
      <a:lvl2pPr marL="741363" indent="-284163" algn="l" defTabSz="447675" rtl="0" eaLnBrk="0" fontAlgn="base" hangingPunct="0">
        <a:lnSpc>
          <a:spcPct val="93000"/>
        </a:lnSpc>
        <a:spcBef>
          <a:spcPct val="0"/>
        </a:spcBef>
        <a:spcAft>
          <a:spcPts val="1075"/>
        </a:spcAft>
        <a:buClr>
          <a:srgbClr val="000000"/>
        </a:buClr>
        <a:buSzPct val="100000"/>
        <a:buFont typeface="Times New Roman" panose="02020603050405020304" pitchFamily="18" charset="0"/>
        <a:defRPr sz="2600">
          <a:solidFill>
            <a:srgbClr val="000000"/>
          </a:solidFill>
          <a:latin typeface="+mn-lt"/>
          <a:ea typeface="Arial Unicode MS" panose="020B0604020202020204" pitchFamily="34" charset="-128"/>
          <a:cs typeface="+mn-cs"/>
        </a:defRPr>
      </a:lvl2pPr>
      <a:lvl3pPr marL="1141413" indent="-227013" algn="l" defTabSz="447675" rtl="0" eaLnBrk="0" fontAlgn="base" hangingPunct="0">
        <a:lnSpc>
          <a:spcPct val="93000"/>
        </a:lnSpc>
        <a:spcBef>
          <a:spcPct val="0"/>
        </a:spcBef>
        <a:spcAft>
          <a:spcPts val="788"/>
        </a:spcAft>
        <a:buClr>
          <a:srgbClr val="000000"/>
        </a:buClr>
        <a:buSzPct val="100000"/>
        <a:buFont typeface="Times New Roman" panose="02020603050405020304" pitchFamily="18" charset="0"/>
        <a:defRPr sz="2300">
          <a:solidFill>
            <a:srgbClr val="000000"/>
          </a:solidFill>
          <a:latin typeface="+mn-lt"/>
          <a:ea typeface="Arial Unicode MS" panose="020B0604020202020204" pitchFamily="34" charset="-128"/>
          <a:cs typeface="+mn-cs"/>
        </a:defRPr>
      </a:lvl3pPr>
      <a:lvl4pPr marL="1598613" indent="-227013" algn="l" defTabSz="447675" rtl="0" eaLnBrk="0" fontAlgn="base" hangingPunct="0">
        <a:lnSpc>
          <a:spcPct val="93000"/>
        </a:lnSpc>
        <a:spcBef>
          <a:spcPct val="0"/>
        </a:spcBef>
        <a:spcAft>
          <a:spcPts val="538"/>
        </a:spcAft>
        <a:buClr>
          <a:srgbClr val="000000"/>
        </a:buClr>
        <a:buSzPct val="100000"/>
        <a:buFont typeface="Times New Roman" panose="02020603050405020304" pitchFamily="18" charset="0"/>
        <a:defRPr sz="1900">
          <a:solidFill>
            <a:srgbClr val="000000"/>
          </a:solidFill>
          <a:latin typeface="+mn-lt"/>
          <a:ea typeface="Arial Unicode MS" panose="020B0604020202020204" pitchFamily="34" charset="-128"/>
          <a:cs typeface="+mn-cs"/>
        </a:defRPr>
      </a:lvl4pPr>
      <a:lvl5pPr marL="2055813" indent="-227013" algn="l" defTabSz="447675" rtl="0" eaLnBrk="0" fontAlgn="base" hangingPunct="0">
        <a:lnSpc>
          <a:spcPct val="93000"/>
        </a:lnSpc>
        <a:spcBef>
          <a:spcPct val="0"/>
        </a:spcBef>
        <a:spcAft>
          <a:spcPts val="275"/>
        </a:spcAft>
        <a:buClr>
          <a:srgbClr val="000000"/>
        </a:buClr>
        <a:buSzPct val="100000"/>
        <a:buFont typeface="Times New Roman" panose="02020603050405020304" pitchFamily="18" charset="0"/>
        <a:defRPr sz="1900">
          <a:solidFill>
            <a:srgbClr val="000000"/>
          </a:solidFill>
          <a:latin typeface="+mn-lt"/>
          <a:ea typeface="Arial Unicode MS" panose="020B0604020202020204" pitchFamily="34" charset="-128"/>
          <a:cs typeface="+mn-cs"/>
        </a:defRPr>
      </a:lvl5pPr>
      <a:lvl6pPr marL="2514350" indent="-228577" algn="l" defTabSz="449218" rtl="0" eaLnBrk="0" fontAlgn="base" hangingPunct="0">
        <a:lnSpc>
          <a:spcPct val="93000"/>
        </a:lnSpc>
        <a:spcBef>
          <a:spcPct val="0"/>
        </a:spcBef>
        <a:spcAft>
          <a:spcPts val="275"/>
        </a:spcAft>
        <a:buClr>
          <a:srgbClr val="000000"/>
        </a:buClr>
        <a:buSzPct val="100000"/>
        <a:buFont typeface="Times New Roman" pitchFamily="16" charset="0"/>
        <a:defRPr sz="1900">
          <a:solidFill>
            <a:srgbClr val="000000"/>
          </a:solidFill>
          <a:latin typeface="+mn-lt"/>
          <a:cs typeface="+mn-cs"/>
        </a:defRPr>
      </a:lvl6pPr>
      <a:lvl7pPr marL="2971503" indent="-228577" algn="l" defTabSz="449218" rtl="0" eaLnBrk="0" fontAlgn="base" hangingPunct="0">
        <a:lnSpc>
          <a:spcPct val="93000"/>
        </a:lnSpc>
        <a:spcBef>
          <a:spcPct val="0"/>
        </a:spcBef>
        <a:spcAft>
          <a:spcPts val="275"/>
        </a:spcAft>
        <a:buClr>
          <a:srgbClr val="000000"/>
        </a:buClr>
        <a:buSzPct val="100000"/>
        <a:buFont typeface="Times New Roman" pitchFamily="16" charset="0"/>
        <a:defRPr sz="1900">
          <a:solidFill>
            <a:srgbClr val="000000"/>
          </a:solidFill>
          <a:latin typeface="+mn-lt"/>
          <a:cs typeface="+mn-cs"/>
        </a:defRPr>
      </a:lvl7pPr>
      <a:lvl8pPr marL="3428658" indent="-228577" algn="l" defTabSz="449218" rtl="0" eaLnBrk="0" fontAlgn="base" hangingPunct="0">
        <a:lnSpc>
          <a:spcPct val="93000"/>
        </a:lnSpc>
        <a:spcBef>
          <a:spcPct val="0"/>
        </a:spcBef>
        <a:spcAft>
          <a:spcPts val="275"/>
        </a:spcAft>
        <a:buClr>
          <a:srgbClr val="000000"/>
        </a:buClr>
        <a:buSzPct val="100000"/>
        <a:buFont typeface="Times New Roman" pitchFamily="16" charset="0"/>
        <a:defRPr sz="1900">
          <a:solidFill>
            <a:srgbClr val="000000"/>
          </a:solidFill>
          <a:latin typeface="+mn-lt"/>
          <a:cs typeface="+mn-cs"/>
        </a:defRPr>
      </a:lvl8pPr>
      <a:lvl9pPr marL="3885813" indent="-228577" algn="l" defTabSz="449218" rtl="0" eaLnBrk="0" fontAlgn="base" hangingPunct="0">
        <a:lnSpc>
          <a:spcPct val="93000"/>
        </a:lnSpc>
        <a:spcBef>
          <a:spcPct val="0"/>
        </a:spcBef>
        <a:spcAft>
          <a:spcPts val="275"/>
        </a:spcAft>
        <a:buClr>
          <a:srgbClr val="000000"/>
        </a:buClr>
        <a:buSzPct val="100000"/>
        <a:buFont typeface="Times New Roman" pitchFamily="16" charset="0"/>
        <a:defRPr sz="19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it-IT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3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2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7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1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unicode.org/emoji/charts-5.0/full-emoji-list.html#1f600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unicode.org/emoji/charts-5.0/full-emoji-list.html#1f600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unicode.org/emoji/charts-5.0/full-emoji-list.html#1f600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unicode.org/emoji/charts-5.0/full-emoji-list.html#1f600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unicode.org/emoji/charts-5.0/full-emoji-list.html#1f600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unicode.org/emoji/charts-5.0/full-emoji-list.html#1f600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unicode.org/emoji/charts-5.0/full-emoji-list.html#1f600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unicode.org/emoji/charts-5.0/full-emoji-list.html#1f600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emf"/><Relationship Id="rId4" Type="http://schemas.openxmlformats.org/officeDocument/2006/relationships/package" Target="../embeddings/Microsoft_Excel_Worksheet.xlsx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unicode.org/emoji/charts-5.0/full-emoji-list.html#1f600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emf"/><Relationship Id="rId4" Type="http://schemas.openxmlformats.org/officeDocument/2006/relationships/package" Target="../embeddings/Microsoft_Excel_Worksheet1.xlsx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unicode.org/emoji/charts-5.0/full-emoji-list.html#1f600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unicode.org/emoji/charts-5.0/full-emoji-list.html#1f600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emf"/><Relationship Id="rId4" Type="http://schemas.openxmlformats.org/officeDocument/2006/relationships/package" Target="../embeddings/Microsoft_Excel_Worksheet2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uppo 1"/>
          <p:cNvGrpSpPr>
            <a:grpSpLocks/>
          </p:cNvGrpSpPr>
          <p:nvPr/>
        </p:nvGrpSpPr>
        <p:grpSpPr bwMode="auto">
          <a:xfrm>
            <a:off x="-11113" y="0"/>
            <a:ext cx="9750426" cy="6488113"/>
            <a:chOff x="-10912" y="0"/>
            <a:chExt cx="9749759" cy="6487795"/>
          </a:xfrm>
        </p:grpSpPr>
        <p:sp>
          <p:nvSpPr>
            <p:cNvPr id="5125" name="Rettangolo 1"/>
            <p:cNvSpPr>
              <a:spLocks noChangeArrowheads="1"/>
            </p:cNvSpPr>
            <p:nvPr/>
          </p:nvSpPr>
          <p:spPr bwMode="auto">
            <a:xfrm>
              <a:off x="-10912" y="3277869"/>
              <a:ext cx="9749759" cy="320992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it-IT" altLang="it-IT" dirty="0"/>
            </a:p>
          </p:txBody>
        </p:sp>
        <p:sp>
          <p:nvSpPr>
            <p:cNvPr id="2" name="Rettangolo 1"/>
            <p:cNvSpPr>
              <a:spLocks noChangeArrowheads="1"/>
            </p:cNvSpPr>
            <p:nvPr/>
          </p:nvSpPr>
          <p:spPr bwMode="auto">
            <a:xfrm>
              <a:off x="200" y="0"/>
              <a:ext cx="9719598" cy="327009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/>
            <a:lstStyle/>
            <a:p>
              <a:pPr defTabSz="449218" eaLnBrk="1" hangingPunct="1"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endParaRPr lang="it-IT" altLang="it-IT">
                <a:latin typeface="Calibri" pitchFamily="32" charset="0"/>
                <a:ea typeface="+mn-ea"/>
              </a:endParaRPr>
            </a:p>
          </p:txBody>
        </p:sp>
        <p:grpSp>
          <p:nvGrpSpPr>
            <p:cNvPr id="5127" name="Gruppo 4"/>
            <p:cNvGrpSpPr>
              <a:grpSpLocks/>
            </p:cNvGrpSpPr>
            <p:nvPr/>
          </p:nvGrpSpPr>
          <p:grpSpPr bwMode="auto">
            <a:xfrm>
              <a:off x="4068043" y="750888"/>
              <a:ext cx="1447800" cy="2519362"/>
              <a:chOff x="3323687" y="791815"/>
              <a:chExt cx="1447544" cy="2520280"/>
            </a:xfrm>
          </p:grpSpPr>
          <p:pic>
            <p:nvPicPr>
              <p:cNvPr id="5128" name="Immagine 2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52428"/>
              <a:stretch>
                <a:fillRect/>
              </a:stretch>
            </p:blipFill>
            <p:spPr bwMode="auto">
              <a:xfrm>
                <a:off x="3383731" y="791815"/>
                <a:ext cx="1387500" cy="14286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129" name="Immagine 7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0621"/>
              <a:stretch>
                <a:fillRect/>
              </a:stretch>
            </p:blipFill>
            <p:spPr bwMode="auto">
              <a:xfrm>
                <a:off x="3323687" y="1883489"/>
                <a:ext cx="1440160" cy="14286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1693863" y="3735388"/>
            <a:ext cx="6240462" cy="2002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6795" rIns="89991" bIns="46795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9pPr>
          </a:lstStyle>
          <a:p>
            <a:pPr algn="ctr" eaLnBrk="1" hangingPunct="1">
              <a:buSzPct val="100000"/>
            </a:pPr>
            <a:r>
              <a:rPr lang="it-IT" altLang="it-IT" sz="2800" dirty="0">
                <a:latin typeface="Frutiger 75 Black" pitchFamily="2" charset="0"/>
              </a:rPr>
              <a:t>Bilancio Consolidato</a:t>
            </a:r>
          </a:p>
          <a:p>
            <a:pPr algn="ctr" eaLnBrk="1" hangingPunct="1">
              <a:buSzPct val="100000"/>
            </a:pPr>
            <a:r>
              <a:rPr lang="it-IT" altLang="it-IT" sz="2800" dirty="0">
                <a:latin typeface="Frutiger 75 Black" pitchFamily="2" charset="0"/>
              </a:rPr>
              <a:t>Esercizio 2021</a:t>
            </a:r>
          </a:p>
          <a:p>
            <a:pPr algn="ctr" eaLnBrk="1" hangingPunct="1">
              <a:buSzPct val="100000"/>
            </a:pPr>
            <a:endParaRPr lang="it-IT" altLang="it-IT" sz="2800" dirty="0">
              <a:latin typeface="Frutiger" pitchFamily="2" charset="0"/>
            </a:endParaRPr>
          </a:p>
          <a:p>
            <a:pPr algn="ctr" eaLnBrk="1" hangingPunct="1">
              <a:buSzPct val="100000"/>
            </a:pPr>
            <a:endParaRPr lang="it-IT" altLang="it-IT" sz="2800" dirty="0">
              <a:latin typeface="Frutiger" pitchFamily="2" charset="0"/>
            </a:endParaRPr>
          </a:p>
          <a:p>
            <a:pPr algn="r" eaLnBrk="1" hangingPunct="1">
              <a:buSzPct val="100000"/>
            </a:pPr>
            <a:r>
              <a:rPr lang="it-IT" altLang="it-IT" sz="1200" dirty="0">
                <a:latin typeface="Frutiger" pitchFamily="2" charset="0"/>
              </a:rPr>
              <a:t>Commissione Bilancio, 27 settembre 2022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1"/>
          <p:cNvSpPr txBox="1">
            <a:spLocks noChangeArrowheads="1"/>
          </p:cNvSpPr>
          <p:nvPr/>
        </p:nvSpPr>
        <p:spPr bwMode="auto">
          <a:xfrm>
            <a:off x="1042988" y="376238"/>
            <a:ext cx="7439025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9pPr>
          </a:lstStyle>
          <a:p>
            <a:pPr eaLnBrk="1" hangingPunct="1">
              <a:buSzPct val="100000"/>
            </a:pPr>
            <a:r>
              <a:rPr lang="it-IT" altLang="it-IT" sz="2400" dirty="0">
                <a:solidFill>
                  <a:srgbClr val="FF0000"/>
                </a:solidFill>
                <a:latin typeface="Frutiger 75 Black" pitchFamily="2" charset="0"/>
              </a:rPr>
              <a:t>I Risultati Economici del Gruppo Comune di Milano</a:t>
            </a:r>
          </a:p>
        </p:txBody>
      </p:sp>
      <p:sp>
        <p:nvSpPr>
          <p:cNvPr id="21507" name="AutoShape 5" descr="😀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252413" y="714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/>
          <a:lstStyle/>
          <a:p>
            <a:endParaRPr lang="it-IT" altLang="it-IT"/>
          </a:p>
        </p:txBody>
      </p:sp>
      <p:sp>
        <p:nvSpPr>
          <p:cNvPr id="4" name="Segnaposto contenuto 2"/>
          <p:cNvSpPr txBox="1">
            <a:spLocks/>
          </p:cNvSpPr>
          <p:nvPr/>
        </p:nvSpPr>
        <p:spPr>
          <a:xfrm>
            <a:off x="647700" y="1295400"/>
            <a:ext cx="8388350" cy="4464967"/>
          </a:xfrm>
          <a:prstGeom prst="rect">
            <a:avLst/>
          </a:prstGeom>
        </p:spPr>
        <p:txBody>
          <a:bodyPr lIns="91431" tIns="45716" rIns="91431" bIns="45716"/>
          <a:lstStyle>
            <a:lvl1pPr marL="342900" indent="-3429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13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0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1pPr>
            <a:lvl2pPr marL="742950" indent="-28575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10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6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2pPr>
            <a:lvl3pPr marL="11430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7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3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3pPr>
            <a:lvl4pPr marL="16002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5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9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4pPr>
            <a:lvl5pPr marL="20574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9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5pPr>
            <a:lvl6pPr marL="25146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itchFamily="16" charset="0"/>
              <a:defRPr sz="1900">
                <a:solidFill>
                  <a:srgbClr val="000000"/>
                </a:solidFill>
                <a:latin typeface="+mn-lt"/>
                <a:cs typeface="+mn-cs"/>
              </a:defRPr>
            </a:lvl6pPr>
            <a:lvl7pPr marL="29718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itchFamily="16" charset="0"/>
              <a:defRPr sz="1900">
                <a:solidFill>
                  <a:srgbClr val="000000"/>
                </a:solidFill>
                <a:latin typeface="+mn-lt"/>
                <a:cs typeface="+mn-cs"/>
              </a:defRPr>
            </a:lvl7pPr>
            <a:lvl8pPr marL="34290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itchFamily="16" charset="0"/>
              <a:defRPr sz="1900">
                <a:solidFill>
                  <a:srgbClr val="000000"/>
                </a:solidFill>
                <a:latin typeface="+mn-lt"/>
                <a:cs typeface="+mn-cs"/>
              </a:defRPr>
            </a:lvl8pPr>
            <a:lvl9pPr marL="38862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itchFamily="16" charset="0"/>
              <a:defRPr sz="1900">
                <a:solidFill>
                  <a:srgbClr val="000000"/>
                </a:solidFill>
                <a:latin typeface="+mn-lt"/>
                <a:cs typeface="+mn-cs"/>
              </a:defRPr>
            </a:lvl9pPr>
          </a:lstStyle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it-IT" sz="2000" kern="0" dirty="0">
                <a:solidFill>
                  <a:srgbClr val="002060"/>
                </a:solidFill>
                <a:latin typeface="Calibri" panose="020F0502020204030204" pitchFamily="34" charset="0"/>
              </a:rPr>
              <a:t>Il </a:t>
            </a:r>
            <a:r>
              <a:rPr lang="it-IT" sz="2000" b="1" kern="0" dirty="0">
                <a:solidFill>
                  <a:srgbClr val="002060"/>
                </a:solidFill>
                <a:latin typeface="Calibri" panose="020F0502020204030204" pitchFamily="34" charset="0"/>
              </a:rPr>
              <a:t>Risultato operativo </a:t>
            </a:r>
            <a:r>
              <a:rPr lang="it-IT" sz="2000" kern="0" dirty="0">
                <a:solidFill>
                  <a:srgbClr val="002060"/>
                </a:solidFill>
                <a:latin typeface="Calibri" panose="020F0502020204030204" pitchFamily="34" charset="0"/>
              </a:rPr>
              <a:t>della gestione caratteristica è positivo per</a:t>
            </a:r>
            <a:r>
              <a:rPr lang="it-IT" sz="2000" b="1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it-IT" sz="2000" b="1" kern="0" dirty="0">
                <a:solidFill>
                  <a:srgbClr val="002060"/>
                </a:solidFill>
                <a:latin typeface="Calibri" panose="020F0502020204030204" pitchFamily="34" charset="0"/>
              </a:rPr>
              <a:t>125,54</a:t>
            </a:r>
            <a:r>
              <a:rPr lang="it-IT" sz="2000" b="1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it-IT" sz="2000" kern="0" dirty="0">
                <a:solidFill>
                  <a:srgbClr val="002060"/>
                </a:solidFill>
                <a:latin typeface="Calibri" panose="020F0502020204030204" pitchFamily="34" charset="0"/>
              </a:rPr>
              <a:t>milioni di euro</a:t>
            </a:r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it-IT" altLang="it-IT" sz="2000" kern="0" dirty="0">
                <a:solidFill>
                  <a:srgbClr val="002060"/>
                </a:solidFill>
                <a:latin typeface="Calibri" panose="020F0502020204030204" pitchFamily="34" charset="0"/>
              </a:rPr>
              <a:t>Il </a:t>
            </a:r>
            <a:r>
              <a:rPr lang="it-IT" altLang="it-IT" sz="2000" b="1" kern="0" dirty="0">
                <a:solidFill>
                  <a:srgbClr val="002060"/>
                </a:solidFill>
                <a:latin typeface="Calibri" panose="020F0502020204030204" pitchFamily="34" charset="0"/>
              </a:rPr>
              <a:t>Risultato ante imposte </a:t>
            </a:r>
            <a:r>
              <a:rPr lang="it-IT" altLang="it-IT" sz="2000" kern="0" dirty="0">
                <a:solidFill>
                  <a:srgbClr val="002060"/>
                </a:solidFill>
                <a:latin typeface="Calibri" panose="020F0502020204030204" pitchFamily="34" charset="0"/>
              </a:rPr>
              <a:t>è positivo per </a:t>
            </a:r>
            <a:r>
              <a:rPr lang="it-IT" altLang="it-IT" sz="2000" b="1" kern="0" dirty="0">
                <a:solidFill>
                  <a:srgbClr val="002060"/>
                </a:solidFill>
                <a:latin typeface="Calibri" panose="020F0502020204030204" pitchFamily="34" charset="0"/>
              </a:rPr>
              <a:t>171,7</a:t>
            </a:r>
            <a:r>
              <a:rPr lang="it-IT" altLang="it-IT" sz="2000" kern="0" dirty="0">
                <a:solidFill>
                  <a:srgbClr val="002060"/>
                </a:solidFill>
                <a:latin typeface="Calibri" panose="020F0502020204030204" pitchFamily="34" charset="0"/>
              </a:rPr>
              <a:t> milioni di euro; Il </a:t>
            </a:r>
            <a:r>
              <a:rPr lang="it-IT" altLang="it-IT" sz="2000" b="1" kern="0" dirty="0">
                <a:solidFill>
                  <a:srgbClr val="002060"/>
                </a:solidFill>
                <a:latin typeface="Calibri" panose="020F0502020204030204" pitchFamily="34" charset="0"/>
              </a:rPr>
              <a:t>carico fiscale (</a:t>
            </a:r>
            <a:r>
              <a:rPr lang="it-IT" altLang="it-IT" sz="2000" kern="0" dirty="0">
                <a:solidFill>
                  <a:srgbClr val="002060"/>
                </a:solidFill>
                <a:latin typeface="Calibri" panose="020F0502020204030204" pitchFamily="34" charset="0"/>
              </a:rPr>
              <a:t>somma imposte pagate dal </a:t>
            </a:r>
            <a:r>
              <a:rPr lang="it-IT" altLang="it-IT" sz="2000" kern="0" dirty="0" err="1">
                <a:solidFill>
                  <a:srgbClr val="002060"/>
                </a:solidFill>
                <a:latin typeface="Calibri" panose="020F0502020204030204" pitchFamily="34" charset="0"/>
              </a:rPr>
              <a:t>CdM</a:t>
            </a:r>
            <a:r>
              <a:rPr lang="it-IT" altLang="it-IT" sz="2000" kern="0" dirty="0">
                <a:solidFill>
                  <a:srgbClr val="002060"/>
                </a:solidFill>
                <a:latin typeface="Calibri" panose="020F0502020204030204" pitchFamily="34" charset="0"/>
              </a:rPr>
              <a:t> e le attività dei soggetti consolidati), è pari a  </a:t>
            </a:r>
            <a:r>
              <a:rPr lang="it-IT" altLang="it-IT" sz="2000" b="1" kern="0" dirty="0">
                <a:solidFill>
                  <a:srgbClr val="002060"/>
                </a:solidFill>
                <a:latin typeface="Calibri" panose="020F0502020204030204" pitchFamily="34" charset="0"/>
              </a:rPr>
              <a:t>26,56</a:t>
            </a:r>
            <a:r>
              <a:rPr lang="it-IT" altLang="it-IT" sz="2000" kern="0" dirty="0">
                <a:solidFill>
                  <a:srgbClr val="002060"/>
                </a:solidFill>
                <a:latin typeface="Calibri" panose="020F0502020204030204" pitchFamily="34" charset="0"/>
              </a:rPr>
              <a:t> milioni di euro </a:t>
            </a:r>
          </a:p>
          <a:p>
            <a:pPr algn="just">
              <a:buFont typeface="Arial" panose="020B0604020202020204" pitchFamily="34" charset="0"/>
              <a:buChar char="•"/>
              <a:defRPr/>
            </a:pPr>
            <a:endParaRPr lang="it-IT" altLang="it-IT" sz="2000" kern="0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algn="just">
              <a:buFont typeface="Arial" panose="020B0604020202020204" pitchFamily="34" charset="0"/>
              <a:buChar char="•"/>
              <a:defRPr/>
            </a:pPr>
            <a:endParaRPr lang="it-IT" altLang="it-IT" sz="2000" kern="0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0" indent="0" algn="just">
              <a:defRPr/>
            </a:pPr>
            <a:r>
              <a:rPr lang="it-IT" altLang="it-IT" sz="2000" b="1" kern="0" dirty="0">
                <a:solidFill>
                  <a:srgbClr val="002060"/>
                </a:solidFill>
                <a:latin typeface="Calibri" panose="020F0502020204030204" pitchFamily="34" charset="0"/>
              </a:rPr>
              <a:t>Il Risultato  complessivo al netto delle imposte </a:t>
            </a:r>
            <a:r>
              <a:rPr lang="it-IT" altLang="it-IT" sz="2000" kern="0" dirty="0">
                <a:solidFill>
                  <a:srgbClr val="002060"/>
                </a:solidFill>
                <a:latin typeface="Calibri" panose="020F0502020204030204" pitchFamily="34" charset="0"/>
              </a:rPr>
              <a:t>è pari a </a:t>
            </a:r>
            <a:r>
              <a:rPr lang="it-IT" altLang="it-IT" sz="2000" b="1" kern="0" dirty="0">
                <a:solidFill>
                  <a:srgbClr val="002060"/>
                </a:solidFill>
                <a:latin typeface="Calibri" panose="020F0502020204030204" pitchFamily="34" charset="0"/>
              </a:rPr>
              <a:t>145,1</a:t>
            </a:r>
            <a:r>
              <a:rPr lang="it-IT" altLang="it-IT" sz="2000" kern="0" dirty="0">
                <a:solidFill>
                  <a:srgbClr val="002060"/>
                </a:solidFill>
                <a:latin typeface="Calibri" panose="020F0502020204030204" pitchFamily="34" charset="0"/>
              </a:rPr>
              <a:t> milioni di euro (di cui oltre </a:t>
            </a:r>
            <a:r>
              <a:rPr lang="it-IT" altLang="it-IT" sz="2000" b="1" kern="0" dirty="0">
                <a:solidFill>
                  <a:srgbClr val="002060"/>
                </a:solidFill>
                <a:latin typeface="Calibri" panose="020F0502020204030204" pitchFamily="34" charset="0"/>
              </a:rPr>
              <a:t>137</a:t>
            </a:r>
            <a:r>
              <a:rPr lang="it-IT" altLang="it-IT" sz="2000" kern="0" dirty="0">
                <a:solidFill>
                  <a:srgbClr val="002060"/>
                </a:solidFill>
                <a:latin typeface="Calibri" panose="020F0502020204030204" pitchFamily="34" charset="0"/>
              </a:rPr>
              <a:t> milioni di euro dal </a:t>
            </a:r>
            <a:r>
              <a:rPr lang="it-IT" altLang="it-IT" sz="2000" i="1" kern="0" dirty="0">
                <a:solidFill>
                  <a:srgbClr val="002060"/>
                </a:solidFill>
                <a:latin typeface="Calibri" panose="020F0502020204030204" pitchFamily="34" charset="0"/>
              </a:rPr>
              <a:t>Gruppo A2A).</a:t>
            </a:r>
            <a:r>
              <a:rPr lang="it-IT" altLang="it-IT" sz="2000" kern="0" dirty="0">
                <a:solidFill>
                  <a:srgbClr val="002060"/>
                </a:solidFill>
                <a:latin typeface="Calibri" panose="020F0502020204030204" pitchFamily="34" charset="0"/>
              </a:rPr>
              <a:t> La pandemia da COVID-19 ha ancora influito sul risultato di gruppo, soprattutto (  risultato negativo di </a:t>
            </a:r>
            <a:r>
              <a:rPr lang="it-IT" altLang="it-IT" sz="2000" i="1" kern="0" dirty="0">
                <a:solidFill>
                  <a:srgbClr val="002060"/>
                </a:solidFill>
                <a:latin typeface="Calibri" panose="020F0502020204030204" pitchFamily="34" charset="0"/>
              </a:rPr>
              <a:t>SEA</a:t>
            </a:r>
            <a:r>
              <a:rPr lang="it-IT" altLang="it-IT" sz="2000" kern="0" dirty="0">
                <a:solidFill>
                  <a:srgbClr val="002060"/>
                </a:solidFill>
                <a:latin typeface="Calibri" panose="020F0502020204030204" pitchFamily="34" charset="0"/>
              </a:rPr>
              <a:t> e </a:t>
            </a:r>
            <a:r>
              <a:rPr lang="it-IT" altLang="it-IT" sz="2000" i="1" kern="0" dirty="0">
                <a:solidFill>
                  <a:srgbClr val="002060"/>
                </a:solidFill>
                <a:latin typeface="Calibri" panose="020F0502020204030204" pitchFamily="34" charset="0"/>
              </a:rPr>
              <a:t>ATM)</a:t>
            </a:r>
          </a:p>
        </p:txBody>
      </p:sp>
      <p:sp>
        <p:nvSpPr>
          <p:cNvPr id="5" name="Rettangolo 4"/>
          <p:cNvSpPr/>
          <p:nvPr/>
        </p:nvSpPr>
        <p:spPr bwMode="auto">
          <a:xfrm>
            <a:off x="557213" y="3744143"/>
            <a:ext cx="8893868" cy="155549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Calibri" pitchFamily="32" charset="0"/>
              <a:cs typeface="Arial Unicode MS" charset="0"/>
            </a:endParaRP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5999" y="3057838"/>
            <a:ext cx="926672" cy="451143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1"/>
          <p:cNvSpPr txBox="1">
            <a:spLocks noChangeArrowheads="1"/>
          </p:cNvSpPr>
          <p:nvPr/>
        </p:nvSpPr>
        <p:spPr bwMode="auto">
          <a:xfrm>
            <a:off x="900113" y="376238"/>
            <a:ext cx="8208962" cy="63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9pPr>
          </a:lstStyle>
          <a:p>
            <a:pPr eaLnBrk="1" hangingPunct="1">
              <a:buSzPct val="100000"/>
            </a:pPr>
            <a:r>
              <a:rPr lang="it-IT" altLang="it-IT" sz="2400" dirty="0">
                <a:solidFill>
                  <a:srgbClr val="FF0000"/>
                </a:solidFill>
                <a:latin typeface="Frutiger 75 Black" pitchFamily="2" charset="0"/>
              </a:rPr>
              <a:t>Stato Patrimoniale Attivo di Gruppo – 2021 </a:t>
            </a:r>
            <a:r>
              <a:rPr lang="it-IT" altLang="it-IT" sz="2400" i="1" dirty="0">
                <a:solidFill>
                  <a:srgbClr val="FF0000"/>
                </a:solidFill>
                <a:latin typeface="Frutiger 75 Black" pitchFamily="2" charset="0"/>
              </a:rPr>
              <a:t>vs</a:t>
            </a:r>
            <a:r>
              <a:rPr lang="it-IT" altLang="it-IT" sz="2400" dirty="0">
                <a:solidFill>
                  <a:srgbClr val="FF0000"/>
                </a:solidFill>
                <a:latin typeface="Frutiger 75 Black" pitchFamily="2" charset="0"/>
              </a:rPr>
              <a:t> 2020</a:t>
            </a:r>
            <a:endParaRPr lang="it-IT" altLang="it-IT" sz="2400" i="1" dirty="0">
              <a:solidFill>
                <a:srgbClr val="FF0000"/>
              </a:solidFill>
              <a:latin typeface="Frutiger 75 Black" pitchFamily="2" charset="0"/>
            </a:endParaRPr>
          </a:p>
          <a:p>
            <a:pPr eaLnBrk="1" hangingPunct="1">
              <a:buSzPct val="100000"/>
            </a:pPr>
            <a:endParaRPr lang="it-IT" altLang="it-IT" sz="2400" dirty="0">
              <a:solidFill>
                <a:srgbClr val="FF0000"/>
              </a:solidFill>
              <a:latin typeface="Frutiger 75 Black" pitchFamily="2" charset="0"/>
            </a:endParaRPr>
          </a:p>
          <a:p>
            <a:pPr algn="r" eaLnBrk="1" hangingPunct="1">
              <a:buSzPct val="100000"/>
            </a:pPr>
            <a:r>
              <a:rPr lang="it-IT" altLang="it-IT" sz="1200" dirty="0">
                <a:solidFill>
                  <a:schemeClr val="tx1"/>
                </a:solidFill>
              </a:rPr>
              <a:t>(dati in milioni di euro)</a:t>
            </a:r>
          </a:p>
        </p:txBody>
      </p:sp>
      <p:sp>
        <p:nvSpPr>
          <p:cNvPr id="25603" name="AutoShape 5" descr="😀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252413" y="714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/>
          <a:lstStyle/>
          <a:p>
            <a:endParaRPr lang="it-IT" altLang="it-IT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41083" y="1625801"/>
            <a:ext cx="6038095" cy="3228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1601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1"/>
          <p:cNvSpPr txBox="1">
            <a:spLocks noChangeArrowheads="1"/>
          </p:cNvSpPr>
          <p:nvPr/>
        </p:nvSpPr>
        <p:spPr bwMode="auto">
          <a:xfrm>
            <a:off x="755650" y="376238"/>
            <a:ext cx="8064500" cy="77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9pPr>
          </a:lstStyle>
          <a:p>
            <a:pPr algn="just" eaLnBrk="1" hangingPunct="1">
              <a:buSzPct val="100000"/>
            </a:pPr>
            <a:r>
              <a:rPr lang="it-IT" altLang="it-IT" sz="2400" dirty="0">
                <a:solidFill>
                  <a:srgbClr val="FF0000"/>
                </a:solidFill>
                <a:latin typeface="Frutiger 75 Black" pitchFamily="2" charset="0"/>
              </a:rPr>
              <a:t>Stato Patrimoniale – Passivo e Patrimonio Netto di Gruppo – 2021 </a:t>
            </a:r>
            <a:r>
              <a:rPr lang="it-IT" altLang="it-IT" sz="2400" i="1" dirty="0">
                <a:solidFill>
                  <a:srgbClr val="FF0000"/>
                </a:solidFill>
                <a:latin typeface="Frutiger 75 Black" pitchFamily="2" charset="0"/>
              </a:rPr>
              <a:t>vs</a:t>
            </a:r>
            <a:r>
              <a:rPr lang="it-IT" altLang="it-IT" sz="2400" dirty="0">
                <a:solidFill>
                  <a:srgbClr val="FF0000"/>
                </a:solidFill>
                <a:latin typeface="Frutiger 75 Black" pitchFamily="2" charset="0"/>
              </a:rPr>
              <a:t> 2020</a:t>
            </a:r>
            <a:endParaRPr lang="it-IT" altLang="it-IT" sz="2400" i="1" dirty="0">
              <a:solidFill>
                <a:srgbClr val="FF0000"/>
              </a:solidFill>
              <a:latin typeface="Frutiger 75 Black" pitchFamily="2" charset="0"/>
            </a:endParaRPr>
          </a:p>
          <a:p>
            <a:pPr algn="just" eaLnBrk="1" hangingPunct="1">
              <a:buSzPct val="100000"/>
            </a:pPr>
            <a:endParaRPr lang="it-IT" altLang="it-IT" sz="2400" i="1" dirty="0">
              <a:solidFill>
                <a:srgbClr val="FF0000"/>
              </a:solidFill>
              <a:latin typeface="Frutiger 75 Black" pitchFamily="2" charset="0"/>
            </a:endParaRPr>
          </a:p>
          <a:p>
            <a:pPr algn="r" eaLnBrk="1" hangingPunct="1">
              <a:buSzPct val="100000"/>
            </a:pPr>
            <a:r>
              <a:rPr lang="it-IT" altLang="it-IT" sz="1400" dirty="0">
                <a:solidFill>
                  <a:schemeClr val="tx1"/>
                </a:solidFill>
              </a:rPr>
              <a:t>(dati in milioni di euro)</a:t>
            </a:r>
            <a:endParaRPr lang="it-IT" altLang="it-IT" sz="1400" dirty="0">
              <a:solidFill>
                <a:srgbClr val="FF0000"/>
              </a:solidFill>
            </a:endParaRPr>
          </a:p>
        </p:txBody>
      </p:sp>
      <p:sp>
        <p:nvSpPr>
          <p:cNvPr id="27651" name="AutoShape 5" descr="😀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252413" y="714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/>
          <a:lstStyle/>
          <a:p>
            <a:endParaRPr lang="it-IT" altLang="it-IT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79811" y="2159967"/>
            <a:ext cx="6028571" cy="246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38831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"/>
          <p:cNvSpPr txBox="1">
            <a:spLocks noChangeArrowheads="1"/>
          </p:cNvSpPr>
          <p:nvPr/>
        </p:nvSpPr>
        <p:spPr bwMode="auto">
          <a:xfrm>
            <a:off x="755650" y="376238"/>
            <a:ext cx="8208963" cy="703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9pPr>
          </a:lstStyle>
          <a:p>
            <a:pPr eaLnBrk="1" hangingPunct="1">
              <a:buSzPct val="100000"/>
            </a:pPr>
            <a:r>
              <a:rPr lang="it-IT" altLang="it-IT" sz="2400" dirty="0">
                <a:solidFill>
                  <a:srgbClr val="FF0000"/>
                </a:solidFill>
                <a:latin typeface="Frutiger 75 Black" pitchFamily="2" charset="0"/>
              </a:rPr>
              <a:t>Il Conto Economico di Gruppo - 2021 </a:t>
            </a:r>
            <a:r>
              <a:rPr lang="it-IT" altLang="it-IT" sz="2400" i="1" dirty="0">
                <a:solidFill>
                  <a:srgbClr val="FF0000"/>
                </a:solidFill>
                <a:latin typeface="Frutiger 75 Black" pitchFamily="2" charset="0"/>
              </a:rPr>
              <a:t>vs</a:t>
            </a:r>
            <a:r>
              <a:rPr lang="it-IT" altLang="it-IT" sz="2400" dirty="0">
                <a:solidFill>
                  <a:srgbClr val="FF0000"/>
                </a:solidFill>
                <a:latin typeface="Frutiger 75 Black" pitchFamily="2" charset="0"/>
              </a:rPr>
              <a:t> 2020</a:t>
            </a:r>
            <a:endParaRPr lang="it-IT" altLang="it-IT" sz="2400" i="1" dirty="0">
              <a:solidFill>
                <a:srgbClr val="FF0000"/>
              </a:solidFill>
              <a:latin typeface="Frutiger 75 Black" pitchFamily="2" charset="0"/>
            </a:endParaRPr>
          </a:p>
          <a:p>
            <a:pPr algn="r" eaLnBrk="1" hangingPunct="1">
              <a:buSzPct val="100000"/>
            </a:pPr>
            <a:r>
              <a:rPr lang="it-IT" altLang="it-IT" sz="1400" dirty="0">
                <a:solidFill>
                  <a:schemeClr val="tx1"/>
                </a:solidFill>
              </a:rPr>
              <a:t>(dati in milioni di euro)</a:t>
            </a:r>
          </a:p>
        </p:txBody>
      </p:sp>
      <p:sp>
        <p:nvSpPr>
          <p:cNvPr id="19459" name="AutoShape 5" descr="😀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252413" y="714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/>
          <a:lstStyle/>
          <a:p>
            <a:endParaRPr lang="it-IT" altLang="it-IT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7750" y="1516277"/>
            <a:ext cx="5904762" cy="34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03081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"/>
          <p:cNvSpPr txBox="1">
            <a:spLocks noChangeArrowheads="1"/>
          </p:cNvSpPr>
          <p:nvPr/>
        </p:nvSpPr>
        <p:spPr bwMode="auto">
          <a:xfrm>
            <a:off x="1125538" y="315913"/>
            <a:ext cx="7439025" cy="547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9pPr>
          </a:lstStyle>
          <a:p>
            <a:pPr eaLnBrk="1" hangingPunct="1">
              <a:buSzPct val="100000"/>
            </a:pPr>
            <a:r>
              <a:rPr lang="it-IT" altLang="it-IT" sz="2400">
                <a:solidFill>
                  <a:srgbClr val="FF0000"/>
                </a:solidFill>
                <a:latin typeface="Frutiger 75 Black" pitchFamily="2" charset="0"/>
              </a:rPr>
              <a:t>Elementi e Contenuti</a:t>
            </a:r>
          </a:p>
        </p:txBody>
      </p:sp>
      <p:sp>
        <p:nvSpPr>
          <p:cNvPr id="7171" name="AutoShape 5" descr="😀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252413" y="714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/>
          <a:lstStyle/>
          <a:p>
            <a:endParaRPr lang="it-IT" altLang="it-IT"/>
          </a:p>
        </p:txBody>
      </p:sp>
      <p:sp>
        <p:nvSpPr>
          <p:cNvPr id="5" name="Segnaposto contenuto 2"/>
          <p:cNvSpPr txBox="1">
            <a:spLocks/>
          </p:cNvSpPr>
          <p:nvPr/>
        </p:nvSpPr>
        <p:spPr>
          <a:xfrm>
            <a:off x="628650" y="863600"/>
            <a:ext cx="8335963" cy="5256213"/>
          </a:xfrm>
          <a:prstGeom prst="rect">
            <a:avLst/>
          </a:prstGeom>
        </p:spPr>
        <p:txBody>
          <a:bodyPr lIns="91431" tIns="45716" rIns="91431" bIns="45716"/>
          <a:lstStyle>
            <a:lvl1pPr marL="342900" indent="-3429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13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0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1pPr>
            <a:lvl2pPr marL="742950" indent="-28575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10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6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2pPr>
            <a:lvl3pPr marL="11430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7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3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3pPr>
            <a:lvl4pPr marL="16002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5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9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4pPr>
            <a:lvl5pPr marL="20574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9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5pPr>
            <a:lvl6pPr marL="25146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itchFamily="16" charset="0"/>
              <a:defRPr sz="1900">
                <a:solidFill>
                  <a:srgbClr val="000000"/>
                </a:solidFill>
                <a:latin typeface="+mn-lt"/>
                <a:cs typeface="+mn-cs"/>
              </a:defRPr>
            </a:lvl6pPr>
            <a:lvl7pPr marL="29718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itchFamily="16" charset="0"/>
              <a:defRPr sz="1900">
                <a:solidFill>
                  <a:srgbClr val="000000"/>
                </a:solidFill>
                <a:latin typeface="+mn-lt"/>
                <a:cs typeface="+mn-cs"/>
              </a:defRPr>
            </a:lvl7pPr>
            <a:lvl8pPr marL="34290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itchFamily="16" charset="0"/>
              <a:defRPr sz="1900">
                <a:solidFill>
                  <a:srgbClr val="000000"/>
                </a:solidFill>
                <a:latin typeface="+mn-lt"/>
                <a:cs typeface="+mn-cs"/>
              </a:defRPr>
            </a:lvl8pPr>
            <a:lvl9pPr marL="38862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itchFamily="16" charset="0"/>
              <a:defRPr sz="1900">
                <a:solidFill>
                  <a:srgbClr val="000000"/>
                </a:solidFill>
                <a:latin typeface="+mn-lt"/>
                <a:cs typeface="+mn-cs"/>
              </a:defRPr>
            </a:lvl9pPr>
          </a:lstStyle>
          <a:p>
            <a:pPr marL="285722" indent="-285722" algn="just">
              <a:buFont typeface="Arial" panose="020B0604020202020204" pitchFamily="34" charset="0"/>
              <a:buChar char="•"/>
              <a:defRPr/>
            </a:pPr>
            <a:r>
              <a:rPr lang="it-IT" altLang="it-IT" sz="2200" kern="0" dirty="0">
                <a:solidFill>
                  <a:srgbClr val="002060"/>
                </a:solidFill>
                <a:latin typeface="Calibri" panose="020F0502020204030204" pitchFamily="34" charset="0"/>
              </a:rPr>
              <a:t>Bilancio Consolidato </a:t>
            </a:r>
            <a:r>
              <a:rPr lang="it-IT" altLang="it-IT" sz="2200" kern="0" dirty="0">
                <a:solidFill>
                  <a:srgbClr val="00206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 </a:t>
            </a:r>
            <a:r>
              <a:rPr lang="it-IT" altLang="it-IT" sz="2200" kern="0" dirty="0">
                <a:solidFill>
                  <a:srgbClr val="002060"/>
                </a:solidFill>
                <a:latin typeface="Calibri" panose="020F0502020204030204" pitchFamily="34" charset="0"/>
              </a:rPr>
              <a:t>aggregazione Stato Patrimoniale e Conto Economico del Bilancio dell’Ente +   bilanci dei soggetti inclusi nell’area di consolidamento </a:t>
            </a:r>
          </a:p>
          <a:p>
            <a:pPr marL="685772" lvl="1" indent="-285722" algn="just">
              <a:buFont typeface="Arial" panose="020B0604020202020204" pitchFamily="34" charset="0"/>
              <a:buChar char="•"/>
              <a:defRPr/>
            </a:pPr>
            <a:r>
              <a:rPr lang="it-IT" altLang="it-IT" sz="1800" kern="0" dirty="0">
                <a:solidFill>
                  <a:srgbClr val="002060"/>
                </a:solidFill>
                <a:latin typeface="Calibri" panose="020F0502020204030204" pitchFamily="34" charset="0"/>
              </a:rPr>
              <a:t> La chiusura dell’esercizio deve essere al 31/12</a:t>
            </a:r>
          </a:p>
          <a:p>
            <a:pPr marL="285722" indent="-285722" algn="just">
              <a:buFont typeface="Arial" panose="020B0604020202020204" pitchFamily="34" charset="0"/>
              <a:buChar char="•"/>
              <a:defRPr/>
            </a:pPr>
            <a:r>
              <a:rPr lang="it-IT" altLang="it-IT" sz="2200" b="1" kern="0" dirty="0">
                <a:solidFill>
                  <a:srgbClr val="002060"/>
                </a:solidFill>
                <a:latin typeface="Calibri" panose="020F0502020204030204" pitchFamily="34" charset="0"/>
              </a:rPr>
              <a:t>società/enti controllati</a:t>
            </a:r>
            <a:r>
              <a:rPr lang="it-IT" altLang="it-IT" sz="2200" kern="0" dirty="0">
                <a:solidFill>
                  <a:srgbClr val="00206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</a:t>
            </a:r>
            <a:r>
              <a:rPr lang="it-IT" altLang="it-IT" sz="2200" kern="0" dirty="0">
                <a:solidFill>
                  <a:srgbClr val="002060"/>
                </a:solidFill>
                <a:latin typeface="Calibri" panose="020F0502020204030204" pitchFamily="34" charset="0"/>
              </a:rPr>
              <a:t> consolidamento con </a:t>
            </a:r>
            <a:r>
              <a:rPr lang="it-IT" altLang="it-IT" sz="2200" i="1" kern="0" dirty="0">
                <a:solidFill>
                  <a:srgbClr val="002060"/>
                </a:solidFill>
                <a:latin typeface="Calibri" panose="020F0502020204030204" pitchFamily="34" charset="0"/>
              </a:rPr>
              <a:t>metodo integrale: </a:t>
            </a:r>
            <a:r>
              <a:rPr lang="it-IT" altLang="it-IT" sz="2200" kern="0" dirty="0">
                <a:solidFill>
                  <a:srgbClr val="002060"/>
                </a:solidFill>
                <a:latin typeface="Calibri" panose="020F0502020204030204" pitchFamily="34" charset="0"/>
              </a:rPr>
              <a:t>attrazione di tutte le attività e passività, componenti positivi e negativi di reddito dei bilanci del gruppo con eliminazione dei valori </a:t>
            </a:r>
            <a:r>
              <a:rPr lang="it-IT" altLang="it-IT" sz="2200" i="1" kern="0" dirty="0" err="1">
                <a:solidFill>
                  <a:srgbClr val="002060"/>
                </a:solidFill>
                <a:latin typeface="Calibri" panose="020F0502020204030204" pitchFamily="34" charset="0"/>
              </a:rPr>
              <a:t>intercompany</a:t>
            </a:r>
            <a:endParaRPr lang="it-IT" altLang="it-IT" sz="2200" i="1" kern="0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285722" indent="-285722" algn="just">
              <a:buFont typeface="Arial" panose="020B0604020202020204" pitchFamily="34" charset="0"/>
              <a:buChar char="•"/>
              <a:defRPr/>
            </a:pPr>
            <a:r>
              <a:rPr lang="it-IT" altLang="it-IT" sz="2200" b="1" kern="0" dirty="0">
                <a:solidFill>
                  <a:srgbClr val="002060"/>
                </a:solidFill>
                <a:latin typeface="Calibri" panose="020F0502020204030204" pitchFamily="34" charset="0"/>
              </a:rPr>
              <a:t>società / enti partecipati non controllati</a:t>
            </a:r>
            <a:r>
              <a:rPr lang="it-IT" altLang="it-IT" sz="2200" b="1" kern="0" dirty="0">
                <a:solidFill>
                  <a:srgbClr val="00206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</a:t>
            </a:r>
            <a:r>
              <a:rPr lang="it-IT" altLang="it-IT" sz="2200" b="1" kern="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it-IT" altLang="it-IT" sz="2200" kern="0" dirty="0">
                <a:solidFill>
                  <a:srgbClr val="002060"/>
                </a:solidFill>
                <a:latin typeface="Calibri" panose="020F0502020204030204" pitchFamily="34" charset="0"/>
              </a:rPr>
              <a:t>consolidamento con </a:t>
            </a:r>
            <a:r>
              <a:rPr lang="it-IT" altLang="it-IT" sz="2200" i="1" kern="0" dirty="0">
                <a:solidFill>
                  <a:srgbClr val="002060"/>
                </a:solidFill>
                <a:latin typeface="Calibri" panose="020F0502020204030204" pitchFamily="34" charset="0"/>
              </a:rPr>
              <a:t>metodo proporzionale, </a:t>
            </a:r>
            <a:r>
              <a:rPr lang="it-IT" altLang="it-IT" sz="2200" kern="0" dirty="0">
                <a:solidFill>
                  <a:srgbClr val="002060"/>
                </a:solidFill>
                <a:latin typeface="Calibri" panose="020F0502020204030204" pitchFamily="34" charset="0"/>
              </a:rPr>
              <a:t>in </a:t>
            </a:r>
            <a:r>
              <a:rPr lang="it-IT" sz="2200" kern="0" dirty="0">
                <a:solidFill>
                  <a:srgbClr val="002060"/>
                </a:solidFill>
                <a:latin typeface="Calibri" panose="020F0502020204030204" pitchFamily="34" charset="0"/>
              </a:rPr>
              <a:t>proporzione alla partecipazione detenuta</a:t>
            </a:r>
          </a:p>
          <a:p>
            <a:pPr marL="285722" indent="-285722" algn="just">
              <a:buFont typeface="Arial" panose="020B0604020202020204" pitchFamily="34" charset="0"/>
              <a:buChar char="•"/>
              <a:defRPr/>
            </a:pPr>
            <a:endParaRPr lang="it-IT" sz="2200" kern="0" dirty="0">
              <a:latin typeface="Calibri" panose="020F0502020204030204" pitchFamily="34" charset="0"/>
            </a:endParaRPr>
          </a:p>
          <a:p>
            <a:pPr marL="0" indent="0" algn="just">
              <a:defRPr/>
            </a:pPr>
            <a:r>
              <a:rPr lang="it-IT" altLang="it-IT" sz="2200" kern="0" dirty="0">
                <a:latin typeface="Calibri" panose="020F0502020204030204" pitchFamily="34" charset="0"/>
              </a:rPr>
              <a:t> </a:t>
            </a:r>
            <a:r>
              <a:rPr lang="it-IT" altLang="it-IT" sz="2200" kern="0" dirty="0">
                <a:solidFill>
                  <a:srgbClr val="002060"/>
                </a:solidFill>
                <a:latin typeface="Calibri" panose="020F0502020204030204" pitchFamily="34" charset="0"/>
              </a:rPr>
              <a:t>L’esito del processo di consolidamento: </a:t>
            </a:r>
            <a:r>
              <a:rPr lang="it-IT" altLang="it-IT" sz="2200" b="1" kern="0" dirty="0">
                <a:solidFill>
                  <a:srgbClr val="002060"/>
                </a:solidFill>
                <a:latin typeface="Calibri" panose="020F0502020204030204" pitchFamily="34" charset="0"/>
              </a:rPr>
              <a:t>rappresentazione del capitale di funzionamento e del reddito del Gruppo</a:t>
            </a:r>
          </a:p>
          <a:p>
            <a:pPr marL="285722" indent="-285722" algn="just">
              <a:buFont typeface="Arial" panose="020B0604020202020204" pitchFamily="34" charset="0"/>
              <a:buChar char="•"/>
              <a:defRPr/>
            </a:pPr>
            <a:endParaRPr lang="it-IT" altLang="it-IT" sz="2200" i="1" kern="0" dirty="0">
              <a:latin typeface="Calibri" panose="020F0502020204030204" pitchFamily="34" charset="0"/>
            </a:endParaRPr>
          </a:p>
        </p:txBody>
      </p:sp>
      <p:sp>
        <p:nvSpPr>
          <p:cNvPr id="2" name="Freccia in giù 1"/>
          <p:cNvSpPr/>
          <p:nvPr/>
        </p:nvSpPr>
        <p:spPr bwMode="auto">
          <a:xfrm>
            <a:off x="4140051" y="4536825"/>
            <a:ext cx="864096" cy="432048"/>
          </a:xfrm>
          <a:prstGeom prst="down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Calibri" pitchFamily="32" charset="0"/>
              <a:cs typeface="Arial Unicode MS" charset="0"/>
            </a:endParaRPr>
          </a:p>
        </p:txBody>
      </p:sp>
      <p:sp>
        <p:nvSpPr>
          <p:cNvPr id="3" name="Rettangolo 2"/>
          <p:cNvSpPr/>
          <p:nvPr/>
        </p:nvSpPr>
        <p:spPr bwMode="auto">
          <a:xfrm>
            <a:off x="557213" y="5040287"/>
            <a:ext cx="8695406" cy="100811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Calibri" pitchFamily="32" charset="0"/>
              <a:cs typeface="Arial Unicode MS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"/>
          <p:cNvSpPr txBox="1">
            <a:spLocks noChangeArrowheads="1"/>
          </p:cNvSpPr>
          <p:nvPr/>
        </p:nvSpPr>
        <p:spPr bwMode="auto">
          <a:xfrm>
            <a:off x="1042988" y="376238"/>
            <a:ext cx="7439025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9pPr>
          </a:lstStyle>
          <a:p>
            <a:pPr eaLnBrk="1" hangingPunct="1">
              <a:buSzPct val="100000"/>
            </a:pPr>
            <a:r>
              <a:rPr lang="it-IT" altLang="it-IT" sz="2400" dirty="0">
                <a:solidFill>
                  <a:srgbClr val="FF0000"/>
                </a:solidFill>
                <a:latin typeface="Frutiger 75 Black" pitchFamily="2" charset="0"/>
              </a:rPr>
              <a:t>La Formazione del Bilancio Consolidato 2021</a:t>
            </a:r>
          </a:p>
        </p:txBody>
      </p:sp>
      <p:sp>
        <p:nvSpPr>
          <p:cNvPr id="11267" name="AutoShape 5" descr="😀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252413" y="714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/>
          <a:lstStyle/>
          <a:p>
            <a:endParaRPr lang="it-IT" altLang="it-IT"/>
          </a:p>
        </p:txBody>
      </p:sp>
      <p:sp>
        <p:nvSpPr>
          <p:cNvPr id="5" name="Segnaposto contenuto 2"/>
          <p:cNvSpPr txBox="1">
            <a:spLocks/>
          </p:cNvSpPr>
          <p:nvPr/>
        </p:nvSpPr>
        <p:spPr>
          <a:xfrm>
            <a:off x="900113" y="1079500"/>
            <a:ext cx="7920037" cy="4464050"/>
          </a:xfrm>
          <a:prstGeom prst="rect">
            <a:avLst/>
          </a:prstGeom>
        </p:spPr>
        <p:txBody>
          <a:bodyPr lIns="91431" tIns="45716" rIns="91431" bIns="45716"/>
          <a:lstStyle>
            <a:lvl1pPr marL="342900" indent="-3429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13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0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1pPr>
            <a:lvl2pPr marL="742950" indent="-28575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10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6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2pPr>
            <a:lvl3pPr marL="11430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7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3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3pPr>
            <a:lvl4pPr marL="16002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5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9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4pPr>
            <a:lvl5pPr marL="20574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9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5pPr>
            <a:lvl6pPr marL="25146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itchFamily="16" charset="0"/>
              <a:defRPr sz="1900">
                <a:solidFill>
                  <a:srgbClr val="000000"/>
                </a:solidFill>
                <a:latin typeface="+mn-lt"/>
                <a:cs typeface="+mn-cs"/>
              </a:defRPr>
            </a:lvl6pPr>
            <a:lvl7pPr marL="29718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itchFamily="16" charset="0"/>
              <a:defRPr sz="1900">
                <a:solidFill>
                  <a:srgbClr val="000000"/>
                </a:solidFill>
                <a:latin typeface="+mn-lt"/>
                <a:cs typeface="+mn-cs"/>
              </a:defRPr>
            </a:lvl7pPr>
            <a:lvl8pPr marL="34290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itchFamily="16" charset="0"/>
              <a:defRPr sz="1900">
                <a:solidFill>
                  <a:srgbClr val="000000"/>
                </a:solidFill>
                <a:latin typeface="+mn-lt"/>
                <a:cs typeface="+mn-cs"/>
              </a:defRPr>
            </a:lvl8pPr>
            <a:lvl9pPr marL="38862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itchFamily="16" charset="0"/>
              <a:defRPr sz="1900">
                <a:solidFill>
                  <a:srgbClr val="000000"/>
                </a:solidFill>
                <a:latin typeface="+mn-lt"/>
                <a:cs typeface="+mn-cs"/>
              </a:defRPr>
            </a:lvl9pPr>
          </a:lstStyle>
          <a:p>
            <a:pPr marL="285722" indent="-285722" algn="just">
              <a:buFont typeface="Arial" panose="020B0604020202020204" pitchFamily="34" charset="0"/>
              <a:buChar char="•"/>
              <a:defRPr/>
            </a:pPr>
            <a:r>
              <a:rPr lang="it-IT" altLang="it-IT" sz="2200" kern="0" dirty="0">
                <a:solidFill>
                  <a:srgbClr val="002060"/>
                </a:solidFill>
                <a:latin typeface="Calibri" panose="020F0502020204030204" pitchFamily="34" charset="0"/>
              </a:rPr>
              <a:t>Il Gruppo Comune di Milano</a:t>
            </a:r>
            <a:r>
              <a:rPr lang="it-IT" altLang="it-IT" sz="2200" kern="0" dirty="0">
                <a:solidFill>
                  <a:srgbClr val="00206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 </a:t>
            </a:r>
            <a:r>
              <a:rPr lang="it-IT" altLang="it-IT" sz="2200" kern="0" dirty="0">
                <a:solidFill>
                  <a:srgbClr val="002060"/>
                </a:solidFill>
                <a:latin typeface="Calibri" panose="020F0502020204030204" pitchFamily="34" charset="0"/>
              </a:rPr>
              <a:t>rappresentato come unica entità economico – patrimoniale; non deve contenere elementi relativi ai rapporti contrattuali, economici, finanziari e patrimoniali interni </a:t>
            </a:r>
            <a:r>
              <a:rPr lang="it-IT" altLang="it-IT" sz="1600" kern="0" dirty="0">
                <a:solidFill>
                  <a:srgbClr val="002060"/>
                </a:solidFill>
                <a:latin typeface="Calibri" panose="020F0502020204030204" pitchFamily="34" charset="0"/>
              </a:rPr>
              <a:t>(tra tutti i soggetti giuridici che rientrano nell’area di consolidamento: Comune di Milano, società ed enti strumentali)</a:t>
            </a:r>
          </a:p>
          <a:p>
            <a:pPr marL="285722" indent="-285722" algn="just">
              <a:buFont typeface="Arial" panose="020B0604020202020204" pitchFamily="34" charset="0"/>
              <a:buChar char="•"/>
              <a:defRPr/>
            </a:pPr>
            <a:r>
              <a:rPr lang="it-IT" altLang="it-IT" sz="2200" kern="0" dirty="0">
                <a:solidFill>
                  <a:srgbClr val="002060"/>
                </a:solidFill>
                <a:latin typeface="Calibri" panose="020F0502020204030204" pitchFamily="34" charset="0"/>
              </a:rPr>
              <a:t>Da Stato Patrimoniale e Conto Economico 2021 del </a:t>
            </a:r>
            <a:r>
              <a:rPr lang="it-IT" altLang="it-IT" sz="2200" kern="0" dirty="0" err="1">
                <a:solidFill>
                  <a:srgbClr val="002060"/>
                </a:solidFill>
                <a:latin typeface="Calibri" panose="020F0502020204030204" pitchFamily="34" charset="0"/>
              </a:rPr>
              <a:t>CdM</a:t>
            </a:r>
            <a:r>
              <a:rPr lang="it-IT" altLang="it-IT" sz="2200" kern="0" dirty="0">
                <a:solidFill>
                  <a:srgbClr val="002060"/>
                </a:solidFill>
                <a:latin typeface="Calibri" panose="020F0502020204030204" pitchFamily="34" charset="0"/>
              </a:rPr>
              <a:t>, approvati con del. CC n. 36/2022 </a:t>
            </a:r>
          </a:p>
          <a:p>
            <a:pPr marL="285722" indent="-285722" algn="just">
              <a:buFont typeface="Arial" panose="020B0604020202020204" pitchFamily="34" charset="0"/>
              <a:buChar char="•"/>
              <a:defRPr/>
            </a:pPr>
            <a:r>
              <a:rPr lang="it-IT" altLang="it-IT" sz="2200" kern="0" dirty="0">
                <a:solidFill>
                  <a:srgbClr val="002060"/>
                </a:solidFill>
                <a:latin typeface="Calibri" panose="020F0502020204030204" pitchFamily="34" charset="0"/>
              </a:rPr>
              <a:t>… aggregate le risultanze dei bilanci 2021 delle società/enti strumentali del perimetro di consolidamento ( del. GC n. 1646/2021)</a:t>
            </a:r>
          </a:p>
          <a:p>
            <a:pPr marL="285722" indent="-285722" algn="just">
              <a:buFont typeface="Arial" panose="020B0604020202020204" pitchFamily="34" charset="0"/>
              <a:buChar char="•"/>
              <a:defRPr/>
            </a:pPr>
            <a:r>
              <a:rPr lang="it-IT" altLang="it-IT" sz="2200" kern="0" dirty="0">
                <a:solidFill>
                  <a:srgbClr val="002060"/>
                </a:solidFill>
                <a:latin typeface="Calibri" panose="020F0502020204030204" pitchFamily="34" charset="0"/>
              </a:rPr>
              <a:t>Nel 2021: uscita dal perimetro di Fondazione Teatro alla Scala e inserimento di CSI Piemonte ente strumentale partecipato titolare di affidamento diretto in </a:t>
            </a:r>
            <a:r>
              <a:rPr lang="it-IT" altLang="it-IT" sz="2200" kern="0" dirty="0" err="1">
                <a:solidFill>
                  <a:srgbClr val="002060"/>
                </a:solidFill>
                <a:latin typeface="Calibri" panose="020F0502020204030204" pitchFamily="34" charset="0"/>
              </a:rPr>
              <a:t>house</a:t>
            </a:r>
            <a:endParaRPr lang="it-IT" altLang="it-IT" sz="2200" kern="0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6195" y="3085953"/>
            <a:ext cx="926672" cy="451143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1"/>
          <p:cNvSpPr txBox="1">
            <a:spLocks noChangeArrowheads="1"/>
          </p:cNvSpPr>
          <p:nvPr/>
        </p:nvSpPr>
        <p:spPr bwMode="auto">
          <a:xfrm>
            <a:off x="684213" y="180975"/>
            <a:ext cx="7439025" cy="395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9pPr>
          </a:lstStyle>
          <a:p>
            <a:pPr eaLnBrk="1" hangingPunct="1">
              <a:buSzPct val="100000"/>
            </a:pPr>
            <a:r>
              <a:rPr lang="it-IT" altLang="it-IT" sz="2400" dirty="0">
                <a:solidFill>
                  <a:srgbClr val="FF0000"/>
                </a:solidFill>
                <a:latin typeface="Frutiger 75 Black" pitchFamily="2" charset="0"/>
              </a:rPr>
              <a:t>Area di Consolidamento 2021</a:t>
            </a:r>
          </a:p>
        </p:txBody>
      </p:sp>
      <p:sp>
        <p:nvSpPr>
          <p:cNvPr id="13315" name="AutoShape 5" descr="😀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252413" y="714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/>
          <a:lstStyle/>
          <a:p>
            <a:endParaRPr lang="it-IT" altLang="it-IT"/>
          </a:p>
        </p:txBody>
      </p:sp>
      <p:pic>
        <p:nvPicPr>
          <p:cNvPr id="39" name="Immagine 3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787" y="719807"/>
            <a:ext cx="5658623" cy="5184304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egnaposto numero diapositiva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D2B46857-D07C-4285-865C-9FC7B1C997C1}" type="slidenum">
              <a:rPr lang="it-IT" altLang="it-IT"/>
              <a:pPr/>
              <a:t>5</a:t>
            </a:fld>
            <a:endParaRPr lang="it-IT" alt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252413" y="887413"/>
            <a:ext cx="9251950" cy="5324526"/>
          </a:xfrm>
          <a:prstGeom prst="rect">
            <a:avLst/>
          </a:prstGeom>
          <a:noFill/>
        </p:spPr>
        <p:txBody>
          <a:bodyPr lIns="91431" tIns="45716" rIns="91431" bIns="45716">
            <a:spAutoFit/>
          </a:bodyPr>
          <a:lstStyle/>
          <a:p>
            <a:pPr algn="just" defTabSz="449218">
              <a:defRPr/>
            </a:pPr>
            <a:r>
              <a:rPr lang="it-IT" sz="2000" dirty="0">
                <a:solidFill>
                  <a:srgbClr val="002060"/>
                </a:solidFill>
              </a:rPr>
              <a:t>Nel GRUPPO DELL’AMMINISTRAZIONE PUBBLICA (GAP) vengono inserite:</a:t>
            </a:r>
          </a:p>
          <a:p>
            <a:pPr marL="342900" indent="-342900" algn="just" defTabSz="449218">
              <a:buFont typeface="Wingdings" panose="05000000000000000000" pitchFamily="2" charset="2"/>
              <a:buChar char="ü"/>
              <a:defRPr/>
            </a:pPr>
            <a:r>
              <a:rPr lang="it-IT" sz="2000" dirty="0">
                <a:solidFill>
                  <a:srgbClr val="002060"/>
                </a:solidFill>
              </a:rPr>
              <a:t>le Società e gli Enti strumentali controllati; </a:t>
            </a:r>
          </a:p>
          <a:p>
            <a:pPr marL="342900" indent="-342900" algn="just" defTabSz="449218">
              <a:buFont typeface="Wingdings" panose="05000000000000000000" pitchFamily="2" charset="2"/>
              <a:buChar char="ü"/>
              <a:defRPr/>
            </a:pPr>
            <a:r>
              <a:rPr lang="it-IT" sz="2000" dirty="0">
                <a:solidFill>
                  <a:srgbClr val="002060"/>
                </a:solidFill>
              </a:rPr>
              <a:t>le Società partecipate nelle quali l’ente dispone di una quota di diritti di voto esercitabili in Assemblea pari o superiore al 20%; </a:t>
            </a:r>
          </a:p>
          <a:p>
            <a:pPr marL="342900" indent="-342900" algn="just" defTabSz="449218">
              <a:buFont typeface="Wingdings" panose="05000000000000000000" pitchFamily="2" charset="2"/>
              <a:buChar char="ü"/>
              <a:defRPr/>
            </a:pPr>
            <a:r>
              <a:rPr lang="it-IT" sz="2000" dirty="0">
                <a:solidFill>
                  <a:srgbClr val="002060"/>
                </a:solidFill>
              </a:rPr>
              <a:t>in caso di partecipazione &lt; 20%, le Società partecipate a totale partecipazione pubblica affidatarie dirette di servizi pubblici locali da parte del comune capogruppo;</a:t>
            </a:r>
          </a:p>
          <a:p>
            <a:pPr marL="342900" indent="-342900" algn="just" defTabSz="449218">
              <a:buFont typeface="Wingdings" panose="05000000000000000000" pitchFamily="2" charset="2"/>
              <a:buChar char="ü"/>
              <a:defRPr/>
            </a:pPr>
            <a:r>
              <a:rPr lang="it-IT" sz="2000" dirty="0">
                <a:solidFill>
                  <a:srgbClr val="002060"/>
                </a:solidFill>
              </a:rPr>
              <a:t>gli Enti strumentali partecipati, di diritto pubblico o privato, soggetti al controllo pubblico;</a:t>
            </a:r>
          </a:p>
          <a:p>
            <a:pPr marL="342900" indent="-342900" algn="just" defTabSz="449218">
              <a:buFont typeface="Arial" panose="020B0604020202020204" pitchFamily="34" charset="0"/>
              <a:buChar char="•"/>
              <a:defRPr/>
            </a:pPr>
            <a:endParaRPr lang="it-IT" sz="2000" dirty="0">
              <a:solidFill>
                <a:srgbClr val="002060"/>
              </a:solidFill>
            </a:endParaRPr>
          </a:p>
          <a:p>
            <a:pPr algn="just" defTabSz="449218">
              <a:defRPr/>
            </a:pPr>
            <a:r>
              <a:rPr lang="it-IT" sz="2000" dirty="0">
                <a:solidFill>
                  <a:srgbClr val="002060"/>
                </a:solidFill>
              </a:rPr>
              <a:t>Dal GAP all’AREA DI CONSOLIDAMENTO: vengono fatte transitare nell’Area di Consolidamento:</a:t>
            </a:r>
          </a:p>
          <a:p>
            <a:pPr marL="1084263" lvl="1" indent="-342900" algn="just" defTabSz="449218">
              <a:buFont typeface="Wingdings" panose="05000000000000000000" pitchFamily="2" charset="2"/>
              <a:buChar char="ü"/>
              <a:defRPr/>
            </a:pPr>
            <a:r>
              <a:rPr lang="it-IT" sz="2000" dirty="0">
                <a:solidFill>
                  <a:srgbClr val="002060"/>
                </a:solidFill>
              </a:rPr>
              <a:t>gli Enti e le Società totalmente partecipati dall’Amministrazione capogruppo; </a:t>
            </a:r>
          </a:p>
          <a:p>
            <a:pPr marL="1084263" lvl="1" indent="-342900" algn="just" defTabSz="449218">
              <a:buFont typeface="Wingdings" panose="05000000000000000000" pitchFamily="2" charset="2"/>
              <a:buChar char="ü"/>
              <a:defRPr/>
            </a:pPr>
            <a:r>
              <a:rPr lang="it-IT" sz="2000" dirty="0">
                <a:solidFill>
                  <a:srgbClr val="002060"/>
                </a:solidFill>
              </a:rPr>
              <a:t>le Società </a:t>
            </a:r>
            <a:r>
              <a:rPr lang="it-IT" sz="2000" i="1" dirty="0">
                <a:solidFill>
                  <a:srgbClr val="002060"/>
                </a:solidFill>
              </a:rPr>
              <a:t>in </a:t>
            </a:r>
            <a:r>
              <a:rPr lang="it-IT" sz="2000" i="1" dirty="0" err="1">
                <a:solidFill>
                  <a:srgbClr val="002060"/>
                </a:solidFill>
              </a:rPr>
              <a:t>house</a:t>
            </a:r>
            <a:r>
              <a:rPr lang="it-IT" sz="2000" i="1" dirty="0">
                <a:solidFill>
                  <a:srgbClr val="002060"/>
                </a:solidFill>
              </a:rPr>
              <a:t>;</a:t>
            </a:r>
            <a:r>
              <a:rPr lang="it-IT" sz="2000" dirty="0">
                <a:solidFill>
                  <a:srgbClr val="002060"/>
                </a:solidFill>
              </a:rPr>
              <a:t> </a:t>
            </a:r>
          </a:p>
          <a:p>
            <a:pPr marL="1084263" lvl="1" indent="-342900" algn="just" defTabSz="449218">
              <a:buFont typeface="Wingdings" panose="05000000000000000000" pitchFamily="2" charset="2"/>
              <a:buChar char="ü"/>
              <a:defRPr/>
            </a:pPr>
            <a:r>
              <a:rPr lang="it-IT" sz="2000" dirty="0">
                <a:solidFill>
                  <a:srgbClr val="002060"/>
                </a:solidFill>
              </a:rPr>
              <a:t>gli Enti partecipati titolari di affidamento diretto da parte dei componenti del Gruppo, a prescindere dalla quota di partecipazione;</a:t>
            </a:r>
          </a:p>
          <a:p>
            <a:pPr marL="1084263" lvl="1" indent="-342900" algn="just" defTabSz="449218">
              <a:buFont typeface="Wingdings" panose="05000000000000000000" pitchFamily="2" charset="2"/>
              <a:buChar char="ü"/>
              <a:defRPr/>
            </a:pPr>
            <a:r>
              <a:rPr lang="it-IT" sz="2000" dirty="0">
                <a:solidFill>
                  <a:srgbClr val="002060"/>
                </a:solidFill>
              </a:rPr>
              <a:t>le società e gli enti </a:t>
            </a:r>
            <a:r>
              <a:rPr lang="it-IT" sz="2000" i="1" dirty="0">
                <a:solidFill>
                  <a:srgbClr val="002060"/>
                </a:solidFill>
              </a:rPr>
              <a:t>rilevanti</a:t>
            </a:r>
            <a:r>
              <a:rPr lang="it-IT" sz="2000" dirty="0">
                <a:solidFill>
                  <a:srgbClr val="002060"/>
                </a:solidFill>
              </a:rPr>
              <a:t> sotto il profilo economico – patrimoniale.</a:t>
            </a:r>
          </a:p>
        </p:txBody>
      </p:sp>
      <p:sp>
        <p:nvSpPr>
          <p:cNvPr id="15364" name="Titolo 1"/>
          <p:cNvSpPr txBox="1">
            <a:spLocks/>
          </p:cNvSpPr>
          <p:nvPr/>
        </p:nvSpPr>
        <p:spPr bwMode="auto">
          <a:xfrm>
            <a:off x="767648" y="368351"/>
            <a:ext cx="8748713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/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it-IT" altLang="it-IT" sz="2400">
                <a:solidFill>
                  <a:srgbClr val="FF0000"/>
                </a:solidFill>
                <a:latin typeface="Frutiger 75 Black" pitchFamily="2" charset="0"/>
              </a:rPr>
              <a:t>Area di Consolidamento: criteri di inclusione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1"/>
          <p:cNvSpPr txBox="1">
            <a:spLocks noChangeArrowheads="1"/>
          </p:cNvSpPr>
          <p:nvPr/>
        </p:nvSpPr>
        <p:spPr bwMode="auto">
          <a:xfrm>
            <a:off x="900113" y="376238"/>
            <a:ext cx="8208962" cy="63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9pPr>
          </a:lstStyle>
          <a:p>
            <a:pPr eaLnBrk="1" hangingPunct="1">
              <a:buSzPct val="100000"/>
            </a:pPr>
            <a:r>
              <a:rPr lang="it-IT" altLang="it-IT" sz="2400" dirty="0">
                <a:solidFill>
                  <a:srgbClr val="FF0000"/>
                </a:solidFill>
                <a:latin typeface="Frutiger 75 Black" pitchFamily="2" charset="0"/>
              </a:rPr>
              <a:t>Stato Patrimoniale Attivo di Gruppo in confronto a  quello del Comune di Milano </a:t>
            </a:r>
            <a:r>
              <a:rPr lang="it-IT" altLang="it-IT" sz="2400" i="1" dirty="0">
                <a:solidFill>
                  <a:srgbClr val="FF0000"/>
                </a:solidFill>
                <a:latin typeface="Frutiger 75 Black" pitchFamily="2" charset="0"/>
              </a:rPr>
              <a:t>stand alone</a:t>
            </a:r>
          </a:p>
          <a:p>
            <a:pPr eaLnBrk="1" hangingPunct="1">
              <a:buSzPct val="100000"/>
            </a:pPr>
            <a:endParaRPr lang="it-IT" altLang="it-IT" sz="2400" dirty="0">
              <a:solidFill>
                <a:srgbClr val="FF0000"/>
              </a:solidFill>
              <a:latin typeface="Frutiger 75 Black" pitchFamily="2" charset="0"/>
            </a:endParaRPr>
          </a:p>
          <a:p>
            <a:pPr algn="r" eaLnBrk="1" hangingPunct="1">
              <a:buSzPct val="100000"/>
            </a:pPr>
            <a:r>
              <a:rPr lang="it-IT" altLang="it-IT" sz="1200" dirty="0">
                <a:solidFill>
                  <a:schemeClr val="tx1"/>
                </a:solidFill>
              </a:rPr>
              <a:t>(dati in milioni di euro)</a:t>
            </a:r>
          </a:p>
        </p:txBody>
      </p:sp>
      <p:sp>
        <p:nvSpPr>
          <p:cNvPr id="25603" name="AutoShape 5" descr="😀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252413" y="714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/>
          <a:lstStyle/>
          <a:p>
            <a:endParaRPr lang="it-IT" altLang="it-IT"/>
          </a:p>
        </p:txBody>
      </p:sp>
      <p:graphicFrame>
        <p:nvGraphicFramePr>
          <p:cNvPr id="4" name="Oggetto 3"/>
          <p:cNvGraphicFramePr>
            <a:graphicFrameLocks noChangeAspect="1"/>
          </p:cNvGraphicFramePr>
          <p:nvPr/>
        </p:nvGraphicFramePr>
        <p:xfrm>
          <a:off x="2594769" y="1583903"/>
          <a:ext cx="4819650" cy="346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4819745" imgH="3467179" progId="Excel.Sheet.12">
                  <p:embed/>
                </p:oleObj>
              </mc:Choice>
              <mc:Fallback>
                <p:oleObj name="Worksheet" r:id="rId4" imgW="4819745" imgH="3467179" progId="Excel.Sheet.12">
                  <p:embed/>
                  <p:pic>
                    <p:nvPicPr>
                      <p:cNvPr id="4" name="Oggetto 3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94769" y="1583903"/>
                        <a:ext cx="4819650" cy="3467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700177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1"/>
          <p:cNvSpPr txBox="1">
            <a:spLocks noChangeArrowheads="1"/>
          </p:cNvSpPr>
          <p:nvPr/>
        </p:nvSpPr>
        <p:spPr bwMode="auto">
          <a:xfrm>
            <a:off x="755650" y="376238"/>
            <a:ext cx="8064500" cy="77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9pPr>
          </a:lstStyle>
          <a:p>
            <a:pPr algn="just" eaLnBrk="1" hangingPunct="1">
              <a:buSzPct val="100000"/>
            </a:pPr>
            <a:r>
              <a:rPr lang="it-IT" altLang="it-IT" sz="2400" dirty="0">
                <a:solidFill>
                  <a:srgbClr val="FF0000"/>
                </a:solidFill>
                <a:latin typeface="Frutiger 75 Black" pitchFamily="2" charset="0"/>
              </a:rPr>
              <a:t>Stato Patrimoniale – Passivo e Patrimonio Netto di Gruppo in confronto a  quello del Comune di Milano </a:t>
            </a:r>
            <a:r>
              <a:rPr lang="it-IT" altLang="it-IT" sz="2400" i="1" dirty="0">
                <a:solidFill>
                  <a:srgbClr val="FF0000"/>
                </a:solidFill>
                <a:latin typeface="Frutiger 75 Black" pitchFamily="2" charset="0"/>
              </a:rPr>
              <a:t>stand alone</a:t>
            </a:r>
          </a:p>
          <a:p>
            <a:pPr eaLnBrk="1" hangingPunct="1">
              <a:buSzPct val="100000"/>
            </a:pPr>
            <a:endParaRPr lang="it-IT" altLang="it-IT" sz="2400" dirty="0">
              <a:solidFill>
                <a:srgbClr val="FF0000"/>
              </a:solidFill>
              <a:latin typeface="Frutiger 75 Black" pitchFamily="2" charset="0"/>
            </a:endParaRPr>
          </a:p>
          <a:p>
            <a:pPr eaLnBrk="1" hangingPunct="1">
              <a:buSzPct val="100000"/>
            </a:pPr>
            <a:endParaRPr lang="it-IT" altLang="it-IT" sz="1200" dirty="0">
              <a:solidFill>
                <a:srgbClr val="FF0000"/>
              </a:solidFill>
              <a:latin typeface="Frutiger 75 Black" pitchFamily="2" charset="0"/>
            </a:endParaRPr>
          </a:p>
          <a:p>
            <a:pPr algn="r" eaLnBrk="1" hangingPunct="1">
              <a:buSzPct val="100000"/>
            </a:pPr>
            <a:r>
              <a:rPr lang="it-IT" altLang="it-IT" sz="1400" dirty="0">
                <a:solidFill>
                  <a:schemeClr val="tx1"/>
                </a:solidFill>
              </a:rPr>
              <a:t>(dati in milioni di euro)</a:t>
            </a:r>
            <a:endParaRPr lang="it-IT" altLang="it-IT" sz="1400" dirty="0">
              <a:solidFill>
                <a:srgbClr val="FF0000"/>
              </a:solidFill>
            </a:endParaRPr>
          </a:p>
        </p:txBody>
      </p:sp>
      <p:sp>
        <p:nvSpPr>
          <p:cNvPr id="27651" name="AutoShape 5" descr="😀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252413" y="714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/>
          <a:lstStyle/>
          <a:p>
            <a:endParaRPr lang="it-IT" altLang="it-IT"/>
          </a:p>
        </p:txBody>
      </p:sp>
      <p:graphicFrame>
        <p:nvGraphicFramePr>
          <p:cNvPr id="2" name="Oggetto 1"/>
          <p:cNvGraphicFramePr>
            <a:graphicFrameLocks noChangeAspect="1"/>
          </p:cNvGraphicFramePr>
          <p:nvPr/>
        </p:nvGraphicFramePr>
        <p:xfrm>
          <a:off x="2378075" y="2285280"/>
          <a:ext cx="4819650" cy="2466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4819745" imgH="2466880" progId="Excel.Sheet.12">
                  <p:embed/>
                </p:oleObj>
              </mc:Choice>
              <mc:Fallback>
                <p:oleObj name="Worksheet" r:id="rId4" imgW="4819745" imgH="2466880" progId="Excel.Sheet.12">
                  <p:embed/>
                  <p:pic>
                    <p:nvPicPr>
                      <p:cNvPr id="2" name="Oggetto 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378075" y="2285280"/>
                        <a:ext cx="4819650" cy="2466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1503507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1"/>
          <p:cNvSpPr txBox="1">
            <a:spLocks noChangeArrowheads="1"/>
          </p:cNvSpPr>
          <p:nvPr/>
        </p:nvSpPr>
        <p:spPr bwMode="auto">
          <a:xfrm>
            <a:off x="1043707" y="178594"/>
            <a:ext cx="7439025" cy="395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9pPr>
          </a:lstStyle>
          <a:p>
            <a:pPr eaLnBrk="1" hangingPunct="1">
              <a:buSzPct val="100000"/>
            </a:pPr>
            <a:r>
              <a:rPr lang="it-IT" altLang="it-IT" sz="2400" dirty="0">
                <a:solidFill>
                  <a:srgbClr val="FF0000"/>
                </a:solidFill>
                <a:latin typeface="Frutiger 75 Black" pitchFamily="2" charset="0"/>
              </a:rPr>
              <a:t>I Principali Valori dello Stato Patrimoniale</a:t>
            </a:r>
          </a:p>
        </p:txBody>
      </p:sp>
      <p:sp>
        <p:nvSpPr>
          <p:cNvPr id="29699" name="AutoShape 5" descr="😀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252413" y="714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/>
          <a:lstStyle/>
          <a:p>
            <a:endParaRPr lang="it-IT" altLang="it-IT"/>
          </a:p>
        </p:txBody>
      </p:sp>
      <p:sp>
        <p:nvSpPr>
          <p:cNvPr id="4" name="Segnaposto contenuto 2"/>
          <p:cNvSpPr txBox="1">
            <a:spLocks/>
          </p:cNvSpPr>
          <p:nvPr/>
        </p:nvSpPr>
        <p:spPr>
          <a:xfrm>
            <a:off x="557213" y="1223864"/>
            <a:ext cx="8983662" cy="3888432"/>
          </a:xfrm>
          <a:prstGeom prst="rect">
            <a:avLst/>
          </a:prstGeom>
        </p:spPr>
        <p:txBody>
          <a:bodyPr lIns="91431" tIns="45716" rIns="91431" bIns="45716"/>
          <a:lstStyle>
            <a:lvl1pPr marL="342900" indent="-3429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13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0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1pPr>
            <a:lvl2pPr marL="742950" indent="-28575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10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6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2pPr>
            <a:lvl3pPr marL="11430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7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3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3pPr>
            <a:lvl4pPr marL="16002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5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9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4pPr>
            <a:lvl5pPr marL="20574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900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+mn-cs"/>
              </a:defRPr>
            </a:lvl5pPr>
            <a:lvl6pPr marL="25146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itchFamily="16" charset="0"/>
              <a:defRPr sz="1900">
                <a:solidFill>
                  <a:srgbClr val="000000"/>
                </a:solidFill>
                <a:latin typeface="+mn-lt"/>
                <a:cs typeface="+mn-cs"/>
              </a:defRPr>
            </a:lvl6pPr>
            <a:lvl7pPr marL="29718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itchFamily="16" charset="0"/>
              <a:defRPr sz="1900">
                <a:solidFill>
                  <a:srgbClr val="000000"/>
                </a:solidFill>
                <a:latin typeface="+mn-lt"/>
                <a:cs typeface="+mn-cs"/>
              </a:defRPr>
            </a:lvl7pPr>
            <a:lvl8pPr marL="34290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itchFamily="16" charset="0"/>
              <a:defRPr sz="1900">
                <a:solidFill>
                  <a:srgbClr val="000000"/>
                </a:solidFill>
                <a:latin typeface="+mn-lt"/>
                <a:cs typeface="+mn-cs"/>
              </a:defRPr>
            </a:lvl8pPr>
            <a:lvl9pPr marL="38862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75"/>
              </a:spcAft>
              <a:buClr>
                <a:srgbClr val="000000"/>
              </a:buClr>
              <a:buSzPct val="100000"/>
              <a:buFont typeface="Times New Roman" pitchFamily="16" charset="0"/>
              <a:defRPr sz="1900">
                <a:solidFill>
                  <a:srgbClr val="000000"/>
                </a:solidFill>
                <a:latin typeface="+mn-lt"/>
                <a:cs typeface="+mn-cs"/>
              </a:defRPr>
            </a:lvl9pPr>
          </a:lstStyle>
          <a:p>
            <a:pPr marL="285722" indent="-285722" algn="just">
              <a:buFont typeface="Arial" panose="020B0604020202020204" pitchFamily="34" charset="0"/>
              <a:buChar char="•"/>
              <a:defRPr/>
            </a:pPr>
            <a:r>
              <a:rPr lang="it-IT" altLang="it-IT" sz="1800" kern="0" dirty="0">
                <a:solidFill>
                  <a:srgbClr val="002060"/>
                </a:solidFill>
                <a:latin typeface="Calibri" panose="020F0502020204030204" pitchFamily="34" charset="0"/>
              </a:rPr>
              <a:t>Il capitale investito in </a:t>
            </a:r>
            <a:r>
              <a:rPr lang="it-IT" altLang="it-IT" sz="1800" b="1" kern="0" dirty="0">
                <a:solidFill>
                  <a:srgbClr val="002060"/>
                </a:solidFill>
                <a:latin typeface="Calibri" panose="020F0502020204030204" pitchFamily="34" charset="0"/>
              </a:rPr>
              <a:t>Immobilizzazioni</a:t>
            </a:r>
            <a:r>
              <a:rPr lang="it-IT" altLang="it-IT" sz="1800" kern="0" dirty="0">
                <a:solidFill>
                  <a:srgbClr val="002060"/>
                </a:solidFill>
                <a:latin typeface="Calibri" panose="020F0502020204030204" pitchFamily="34" charset="0"/>
              </a:rPr>
              <a:t> è pari a 16.726,99 milioni di euro, con un incremento di oltre 4.495 milioni di euro rispetto al Bilancio del Comune</a:t>
            </a:r>
          </a:p>
          <a:p>
            <a:pPr marL="285722" indent="-285722" algn="just">
              <a:buFont typeface="Arial" panose="020B0604020202020204" pitchFamily="34" charset="0"/>
              <a:buChar char="•"/>
              <a:defRPr/>
            </a:pPr>
            <a:r>
              <a:rPr lang="it-IT" altLang="it-IT" sz="1800" kern="0" dirty="0">
                <a:solidFill>
                  <a:srgbClr val="002060"/>
                </a:solidFill>
                <a:latin typeface="Calibri" panose="020F0502020204030204" pitchFamily="34" charset="0"/>
              </a:rPr>
              <a:t>Il</a:t>
            </a:r>
            <a:r>
              <a:rPr lang="it-IT" altLang="it-IT" sz="1800" b="1" kern="0" dirty="0">
                <a:solidFill>
                  <a:srgbClr val="002060"/>
                </a:solidFill>
                <a:latin typeface="Calibri" panose="020F0502020204030204" pitchFamily="34" charset="0"/>
              </a:rPr>
              <a:t> Patrimonio Netto </a:t>
            </a:r>
          </a:p>
          <a:p>
            <a:pPr marL="685772" lvl="1" indent="-285722" algn="just">
              <a:buFont typeface="Arial" panose="020B0604020202020204" pitchFamily="34" charset="0"/>
              <a:buChar char="•"/>
              <a:defRPr/>
            </a:pPr>
            <a:r>
              <a:rPr lang="it-IT" altLang="it-IT" sz="1400" kern="0" dirty="0">
                <a:solidFill>
                  <a:srgbClr val="002060"/>
                </a:solidFill>
                <a:latin typeface="Calibri" panose="020F0502020204030204" pitchFamily="34" charset="0"/>
              </a:rPr>
              <a:t>è di 9</a:t>
            </a:r>
            <a:r>
              <a:rPr lang="it-IT" sz="1400" kern="0" dirty="0">
                <a:solidFill>
                  <a:srgbClr val="002060"/>
                </a:solidFill>
                <a:latin typeface="Calibri" panose="020F0502020204030204" pitchFamily="34" charset="0"/>
              </a:rPr>
              <a:t>.779,86</a:t>
            </a:r>
            <a:r>
              <a:rPr lang="it-IT" sz="1400" b="1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it-IT" altLang="it-IT" sz="1400" kern="0" dirty="0">
                <a:solidFill>
                  <a:srgbClr val="002060"/>
                </a:solidFill>
                <a:latin typeface="Calibri" panose="020F0502020204030204" pitchFamily="34" charset="0"/>
              </a:rPr>
              <a:t>milioni di euro, di cui 347,7 milioni di competenza di terzi (soggetti che detengono quote di partecipazione in SEA S.p.A. e SPV M4 S.p.A. e nelle società controllate dai Gruppi ATM, A2A e SEA).</a:t>
            </a:r>
          </a:p>
          <a:p>
            <a:pPr marL="685772" lvl="1" indent="-285722" algn="just">
              <a:buFont typeface="Arial" panose="020B0604020202020204" pitchFamily="34" charset="0"/>
              <a:buChar char="•"/>
              <a:defRPr/>
            </a:pPr>
            <a:r>
              <a:rPr lang="it-IT" altLang="it-IT" sz="1400" kern="0" dirty="0">
                <a:solidFill>
                  <a:srgbClr val="002060"/>
                </a:solidFill>
                <a:latin typeface="Calibri" panose="020F0502020204030204" pitchFamily="34" charset="0"/>
              </a:rPr>
              <a:t>Il </a:t>
            </a:r>
            <a:r>
              <a:rPr lang="it-IT" altLang="it-IT" sz="1400" b="1" kern="0" dirty="0">
                <a:solidFill>
                  <a:srgbClr val="002060"/>
                </a:solidFill>
                <a:latin typeface="Calibri" panose="020F0502020204030204" pitchFamily="34" charset="0"/>
              </a:rPr>
              <a:t>Patrimonio Netto </a:t>
            </a:r>
            <a:r>
              <a:rPr lang="it-IT" altLang="it-IT" sz="1400" kern="0" dirty="0">
                <a:solidFill>
                  <a:srgbClr val="002060"/>
                </a:solidFill>
                <a:latin typeface="Calibri" panose="020F0502020204030204" pitchFamily="34" charset="0"/>
              </a:rPr>
              <a:t>finanzia il 58,4% dell’attivo immobilizzato (tale rapporto nel 2020 era pari a 58,5%).</a:t>
            </a:r>
          </a:p>
          <a:p>
            <a:pPr marL="285722" indent="-285722" algn="just">
              <a:buFont typeface="Arial" panose="020B0604020202020204" pitchFamily="34" charset="0"/>
              <a:buChar char="•"/>
              <a:defRPr/>
            </a:pPr>
            <a:r>
              <a:rPr lang="it-IT" altLang="it-IT" sz="1800" kern="0" dirty="0">
                <a:solidFill>
                  <a:srgbClr val="002060"/>
                </a:solidFill>
                <a:latin typeface="Calibri" panose="020F0502020204030204" pitchFamily="34" charset="0"/>
              </a:rPr>
              <a:t>I </a:t>
            </a:r>
            <a:r>
              <a:rPr lang="it-IT" altLang="it-IT" sz="1800" b="1" kern="0" dirty="0">
                <a:solidFill>
                  <a:srgbClr val="002060"/>
                </a:solidFill>
                <a:latin typeface="Calibri" panose="020F0502020204030204" pitchFamily="34" charset="0"/>
              </a:rPr>
              <a:t>debiti complessivi </a:t>
            </a:r>
            <a:r>
              <a:rPr lang="it-IT" altLang="it-IT" sz="1800" kern="0" dirty="0">
                <a:solidFill>
                  <a:srgbClr val="002060"/>
                </a:solidFill>
                <a:latin typeface="Calibri" panose="020F0502020204030204" pitchFamily="34" charset="0"/>
              </a:rPr>
              <a:t>passano da 5.185,8</a:t>
            </a:r>
            <a:r>
              <a:rPr lang="it-IT" sz="1800" b="1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it-IT" altLang="it-IT" sz="1800" kern="0" dirty="0">
                <a:solidFill>
                  <a:srgbClr val="002060"/>
                </a:solidFill>
                <a:latin typeface="Calibri" panose="020F0502020204030204" pitchFamily="34" charset="0"/>
              </a:rPr>
              <a:t>milioni di euro del Comune di Milano a 10.879,28 milioni di euro del Bilancio Consolidato. </a:t>
            </a:r>
          </a:p>
          <a:p>
            <a:pPr marL="285722" indent="-285722" algn="just">
              <a:buFont typeface="Arial" panose="020B0604020202020204" pitchFamily="34" charset="0"/>
              <a:buChar char="•"/>
              <a:defRPr/>
            </a:pPr>
            <a:r>
              <a:rPr lang="it-IT" altLang="it-IT" sz="1800" kern="0" dirty="0">
                <a:solidFill>
                  <a:srgbClr val="002060"/>
                </a:solidFill>
                <a:latin typeface="Calibri" panose="020F0502020204030204" pitchFamily="34" charset="0"/>
              </a:rPr>
              <a:t>Le </a:t>
            </a:r>
            <a:r>
              <a:rPr lang="it-IT" altLang="it-IT" sz="1800" b="1" kern="0" dirty="0">
                <a:solidFill>
                  <a:srgbClr val="002060"/>
                </a:solidFill>
                <a:latin typeface="Calibri" panose="020F0502020204030204" pitchFamily="34" charset="0"/>
              </a:rPr>
              <a:t>disponibilità liquide</a:t>
            </a:r>
            <a:r>
              <a:rPr lang="it-IT" altLang="it-IT" sz="1800" kern="0" dirty="0">
                <a:solidFill>
                  <a:srgbClr val="002060"/>
                </a:solidFill>
                <a:latin typeface="Calibri" panose="020F0502020204030204" pitchFamily="34" charset="0"/>
              </a:rPr>
              <a:t>, per un totale di 3.162,7 milioni di euro, sono pari al 29,1% dei debiti complessivi e al 91,1% dei debiti non derivanti da finanziamento.</a:t>
            </a:r>
          </a:p>
          <a:p>
            <a:pPr marL="0" indent="0">
              <a:defRPr/>
            </a:pPr>
            <a:endParaRPr lang="it-IT" sz="1800" kern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857176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"/>
          <p:cNvSpPr txBox="1">
            <a:spLocks noChangeArrowheads="1"/>
          </p:cNvSpPr>
          <p:nvPr/>
        </p:nvSpPr>
        <p:spPr bwMode="auto">
          <a:xfrm>
            <a:off x="755650" y="376238"/>
            <a:ext cx="8208963" cy="703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 pitchFamily="34" charset="-128"/>
              </a:defRPr>
            </a:lvl9pPr>
          </a:lstStyle>
          <a:p>
            <a:pPr eaLnBrk="1" hangingPunct="1">
              <a:buSzPct val="100000"/>
            </a:pPr>
            <a:r>
              <a:rPr lang="it-IT" altLang="it-IT" sz="2400" dirty="0">
                <a:solidFill>
                  <a:srgbClr val="FF0000"/>
                </a:solidFill>
                <a:latin typeface="Frutiger 75 Black" pitchFamily="2" charset="0"/>
              </a:rPr>
              <a:t>Il Conto Economico di Gruppo in confronto a  quello del Comune di Milano </a:t>
            </a:r>
            <a:r>
              <a:rPr lang="it-IT" altLang="it-IT" sz="2400" i="1" dirty="0">
                <a:solidFill>
                  <a:srgbClr val="FF0000"/>
                </a:solidFill>
                <a:latin typeface="Frutiger 75 Black" pitchFamily="2" charset="0"/>
              </a:rPr>
              <a:t>stand alone</a:t>
            </a:r>
          </a:p>
          <a:p>
            <a:pPr algn="r" eaLnBrk="1" hangingPunct="1">
              <a:buSzPct val="100000"/>
            </a:pPr>
            <a:r>
              <a:rPr lang="it-IT" altLang="it-IT" sz="1400" dirty="0">
                <a:solidFill>
                  <a:schemeClr val="tx1"/>
                </a:solidFill>
              </a:rPr>
              <a:t>(dati in milioni di euro)</a:t>
            </a:r>
          </a:p>
        </p:txBody>
      </p:sp>
      <p:sp>
        <p:nvSpPr>
          <p:cNvPr id="19459" name="AutoShape 5" descr="😀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252413" y="714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6" rIns="91431" bIns="45716"/>
          <a:lstStyle/>
          <a:p>
            <a:endParaRPr lang="it-IT" altLang="it-IT"/>
          </a:p>
        </p:txBody>
      </p:sp>
      <p:graphicFrame>
        <p:nvGraphicFramePr>
          <p:cNvPr id="2" name="Ogget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437872"/>
              </p:ext>
            </p:extLst>
          </p:nvPr>
        </p:nvGraphicFramePr>
        <p:xfrm>
          <a:off x="2449513" y="1655763"/>
          <a:ext cx="4819650" cy="344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4819745" imgH="3448145" progId="Excel.Sheet.12">
                  <p:embed/>
                </p:oleObj>
              </mc:Choice>
              <mc:Fallback>
                <p:oleObj name="Worksheet" r:id="rId4" imgW="4819745" imgH="3448145" progId="Excel.Sheet.12">
                  <p:embed/>
                  <p:pic>
                    <p:nvPicPr>
                      <p:cNvPr id="2" name="Oggetto 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449513" y="1655763"/>
                        <a:ext cx="4819650" cy="3448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i Office">
  <a:themeElements>
    <a:clrScheme name="Tema di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i Office">
      <a:majorFont>
        <a:latin typeface="Arial"/>
        <a:ea typeface=""/>
        <a:cs typeface="Arial Unicode MS"/>
      </a:majorFont>
      <a:minorFont>
        <a:latin typeface="Arial"/>
        <a:ea typeface="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it-IT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2" charset="0"/>
            <a:cs typeface="Arial Unicode M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it-IT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2" charset="0"/>
            <a:cs typeface="Arial Unicode MS" charset="0"/>
          </a:defRPr>
        </a:defPPr>
      </a:lstStyle>
    </a:lnDef>
  </a:objectDefaults>
  <a:extraClrSchemeLst>
    <a:extraClrScheme>
      <a:clrScheme name="Tema di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i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4754</TotalTime>
  <Words>797</Words>
  <Application>Microsoft Office PowerPoint</Application>
  <PresentationFormat>Personalizzato</PresentationFormat>
  <Paragraphs>85</Paragraphs>
  <Slides>13</Slides>
  <Notes>12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21" baseType="lpstr">
      <vt:lpstr>Arial</vt:lpstr>
      <vt:lpstr>Calibri</vt:lpstr>
      <vt:lpstr>Frutiger</vt:lpstr>
      <vt:lpstr>Frutiger 75 Black</vt:lpstr>
      <vt:lpstr>Times New Roman</vt:lpstr>
      <vt:lpstr>Wingdings</vt:lpstr>
      <vt:lpstr>Tema di Office</vt:lpstr>
      <vt:lpstr>Worksheet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Fabio Famoso</dc:creator>
  <cp:lastModifiedBy>Giovanna Luigia Aprigliano</cp:lastModifiedBy>
  <cp:revision>317</cp:revision>
  <cp:lastPrinted>2022-09-15T10:16:23Z</cp:lastPrinted>
  <dcterms:created xsi:type="dcterms:W3CDTF">2015-12-16T11:13:48Z</dcterms:created>
  <dcterms:modified xsi:type="dcterms:W3CDTF">2022-09-26T14:45:05Z</dcterms:modified>
</cp:coreProperties>
</file>