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323" r:id="rId2"/>
    <p:sldId id="324" r:id="rId3"/>
    <p:sldId id="332" r:id="rId4"/>
    <p:sldId id="333" r:id="rId5"/>
    <p:sldId id="334" r:id="rId6"/>
  </p:sldIdLst>
  <p:sldSz cx="9720263" cy="6480175"/>
  <p:notesSz cx="6808788" cy="99409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4" userDrawn="1">
          <p15:clr>
            <a:srgbClr val="A4A3A4"/>
          </p15:clr>
        </p15:guide>
        <p15:guide id="2" pos="216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Gusman" initials="MG" lastIdx="3" clrIdx="0">
    <p:extLst>
      <p:ext uri="{19B8F6BF-5375-455C-9EA6-DF929625EA0E}">
        <p15:presenceInfo xmlns:p15="http://schemas.microsoft.com/office/powerpoint/2012/main" userId="S-1-5-21-2098356685-686584317-925700815-13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705" autoAdjust="0"/>
  </p:normalViewPr>
  <p:slideViewPr>
    <p:cSldViewPr>
      <p:cViewPr varScale="1">
        <p:scale>
          <a:sx n="63" d="100"/>
          <a:sy n="63" d="100"/>
        </p:scale>
        <p:origin x="1212" y="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4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7C5A75F7-2092-45F3-8775-1C55C55C60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45B64BF-C30C-414B-9710-87C96A4B4B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69CBCCAC-69E3-4362-BF42-3E4C62B12B2F}" type="datetimeFigureOut">
              <a:rPr lang="it-IT" altLang="it-IT"/>
              <a:pPr>
                <a:defRPr/>
              </a:pPr>
              <a:t>21/11/2024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D67FC09-7E85-40AB-B744-95196A0C301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1733"/>
            <a:ext cx="2951217" cy="49760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D8878CD-2046-4328-9BED-D2535B1830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981" y="9441733"/>
            <a:ext cx="2951217" cy="497602"/>
          </a:xfrm>
          <a:prstGeom prst="rect">
            <a:avLst/>
          </a:prstGeom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ea typeface="Arial Unicode MS" charset="-128"/>
              </a:defRPr>
            </a:lvl1pPr>
          </a:lstStyle>
          <a:p>
            <a:fld id="{FAFE7C1B-4775-44C3-8B7C-93FADD4952C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">
            <a:extLst>
              <a:ext uri="{FF2B5EF4-FFF2-40B4-BE49-F238E27FC236}">
                <a16:creationId xmlns:a16="http://schemas.microsoft.com/office/drawing/2014/main" id="{9C488BFE-C94C-4547-AFDC-1B2166F49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195" name="AutoShape 2">
            <a:extLst>
              <a:ext uri="{FF2B5EF4-FFF2-40B4-BE49-F238E27FC236}">
                <a16:creationId xmlns:a16="http://schemas.microsoft.com/office/drawing/2014/main" id="{1D62F715-DC5D-4124-B04A-CEB1D14DE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196" name="AutoShape 3">
            <a:extLst>
              <a:ext uri="{FF2B5EF4-FFF2-40B4-BE49-F238E27FC236}">
                <a16:creationId xmlns:a16="http://schemas.microsoft.com/office/drawing/2014/main" id="{12BD9463-B1BC-4863-AE7D-5C2AC1994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197" name="AutoShape 4">
            <a:extLst>
              <a:ext uri="{FF2B5EF4-FFF2-40B4-BE49-F238E27FC236}">
                <a16:creationId xmlns:a16="http://schemas.microsoft.com/office/drawing/2014/main" id="{8EE319AD-105B-4B3D-9EBB-3364D08DD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198" name="AutoShape 5">
            <a:extLst>
              <a:ext uri="{FF2B5EF4-FFF2-40B4-BE49-F238E27FC236}">
                <a16:creationId xmlns:a16="http://schemas.microsoft.com/office/drawing/2014/main" id="{4C5414E0-7052-4A83-A21C-3A169CD51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199" name="AutoShape 6">
            <a:extLst>
              <a:ext uri="{FF2B5EF4-FFF2-40B4-BE49-F238E27FC236}">
                <a16:creationId xmlns:a16="http://schemas.microsoft.com/office/drawing/2014/main" id="{1445DA5D-1AD4-4907-8A95-A05C26A65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200" name="AutoShape 7">
            <a:extLst>
              <a:ext uri="{FF2B5EF4-FFF2-40B4-BE49-F238E27FC236}">
                <a16:creationId xmlns:a16="http://schemas.microsoft.com/office/drawing/2014/main" id="{29D622EC-3FEC-41FB-B670-D64B611AE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201" name="AutoShape 8">
            <a:extLst>
              <a:ext uri="{FF2B5EF4-FFF2-40B4-BE49-F238E27FC236}">
                <a16:creationId xmlns:a16="http://schemas.microsoft.com/office/drawing/2014/main" id="{60F4F843-7A37-4D53-8DDC-4BC3857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0"/>
            <a:ext cx="6808788" cy="9940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202" name="Rectangle 9">
            <a:extLst>
              <a:ext uri="{FF2B5EF4-FFF2-40B4-BE49-F238E27FC236}">
                <a16:creationId xmlns:a16="http://schemas.microsoft.com/office/drawing/2014/main" id="{009548EF-EF1C-4F3C-8F1A-7F023CA7813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14363" y="755650"/>
            <a:ext cx="5567362" cy="371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0CA1597C-F722-42F4-8AF5-BEE6EE6CCCA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0561" y="4721661"/>
            <a:ext cx="5433356" cy="4459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8204" name="Text Box 11">
            <a:extLst>
              <a:ext uri="{FF2B5EF4-FFF2-40B4-BE49-F238E27FC236}">
                <a16:creationId xmlns:a16="http://schemas.microsoft.com/office/drawing/2014/main" id="{E159836D-2B46-4870-AC50-4D7468A89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"/>
            <a:ext cx="2946447" cy="488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205" name="Text Box 12">
            <a:extLst>
              <a:ext uri="{FF2B5EF4-FFF2-40B4-BE49-F238E27FC236}">
                <a16:creationId xmlns:a16="http://schemas.microsoft.com/office/drawing/2014/main" id="{7A3B9AEE-1520-4496-A7E5-2E08D6327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1"/>
            <a:ext cx="2946446" cy="488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8206" name="Text Box 13">
            <a:extLst>
              <a:ext uri="{FF2B5EF4-FFF2-40B4-BE49-F238E27FC236}">
                <a16:creationId xmlns:a16="http://schemas.microsoft.com/office/drawing/2014/main" id="{01EEFABF-8C2D-4B43-BAFA-D94498F06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444912"/>
            <a:ext cx="2946447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586" tIns="45794" rIns="91586" bIns="4579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it-IT">
              <a:latin typeface="Calibri" charset="0"/>
              <a:ea typeface="ＭＳ Ｐゴシック" charset="0"/>
              <a:cs typeface="Arial Unicode MS" charset="0"/>
            </a:endParaRPr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7A4CDE86-5385-47C2-8911-1EFECCC3EFB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55982" y="9444912"/>
            <a:ext cx="2940086" cy="481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charset="-128"/>
              </a:defRPr>
            </a:lvl1pPr>
          </a:lstStyle>
          <a:p>
            <a:fld id="{12CBCED5-AC4E-42D1-AF1B-BA811C15AF3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>
            <a:extLst>
              <a:ext uri="{FF2B5EF4-FFF2-40B4-BE49-F238E27FC236}">
                <a16:creationId xmlns:a16="http://schemas.microsoft.com/office/drawing/2014/main" id="{E3EBAA9E-52E2-4FD9-BF9E-8F238F633A9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4834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defTabSz="44834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defTabSz="44834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defTabSz="44834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defTabSz="448347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8372" indent="-228943" defTabSz="44834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6258" indent="-228943" defTabSz="44834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4144" indent="-228943" defTabSz="44834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029" indent="-228943" defTabSz="44834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F2B2F0-15A5-4735-A759-31466641B795}" type="slidenum">
              <a:rPr lang="it-IT" altLang="it-IT" sz="1400">
                <a:ea typeface="Arial Unicode MS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6D10AC09-4918-478E-A0E6-FB7F6197F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9444912"/>
            <a:ext cx="2946446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SzTx/>
              <a:buFontTx/>
              <a:buNone/>
            </a:pPr>
            <a:fld id="{00E45946-8363-4BC8-9F14-73E4C864C640}" type="slidenum">
              <a:rPr lang="it-IT" altLang="it-IT" sz="1400">
                <a:ea typeface="Arial Unicode MS" charset="-128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D2CC1B60-AE2A-4297-A9C4-23D66C39C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9600" y="746125"/>
            <a:ext cx="5591175" cy="3727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AFEDC1EB-1CB2-4F62-BA8D-0B4DD38FA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561" y="4721661"/>
            <a:ext cx="5438126" cy="446411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>
            <a:extLst>
              <a:ext uri="{FF2B5EF4-FFF2-40B4-BE49-F238E27FC236}">
                <a16:creationId xmlns:a16="http://schemas.microsoft.com/office/drawing/2014/main" id="{F2BC65B5-8FBC-4C1C-86D5-DB85A276ACB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8372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6258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4144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029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C99E21-6C5A-49A0-8811-6A811CA38FE4}" type="slidenum">
              <a:rPr lang="it-IT" altLang="it-IT" sz="1400">
                <a:ea typeface="Arial Unicode MS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3B9877ED-677A-4D11-A126-9465694FC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9444912"/>
            <a:ext cx="2946446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4E081D2-00FE-4426-82AF-97C5E6D2DEE1}" type="slidenum">
              <a:rPr lang="it-IT" altLang="it-IT" sz="1400">
                <a:ea typeface="Arial Unicode MS" charset="-128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4A1EA5F-EA4B-46D4-9F67-00281ABE99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9600" y="746125"/>
            <a:ext cx="5591175" cy="3727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3D317160-E4BC-477A-B072-D90E4F2FF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561" y="4721661"/>
            <a:ext cx="5438126" cy="446411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>
            <a:extLst>
              <a:ext uri="{FF2B5EF4-FFF2-40B4-BE49-F238E27FC236}">
                <a16:creationId xmlns:a16="http://schemas.microsoft.com/office/drawing/2014/main" id="{F2BC65B5-8FBC-4C1C-86D5-DB85A276ACB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8372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6258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4144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029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C99E21-6C5A-49A0-8811-6A811CA38FE4}" type="slidenum">
              <a:rPr lang="it-IT" altLang="it-IT" sz="1400">
                <a:ea typeface="Arial Unicode MS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3B9877ED-677A-4D11-A126-9465694FC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9444912"/>
            <a:ext cx="2946446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4E081D2-00FE-4426-82AF-97C5E6D2DEE1}" type="slidenum">
              <a:rPr lang="it-IT" altLang="it-IT" sz="1400">
                <a:ea typeface="Arial Unicode MS" charset="-128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4A1EA5F-EA4B-46D4-9F67-00281ABE99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9600" y="746125"/>
            <a:ext cx="5591175" cy="3727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3D317160-E4BC-477A-B072-D90E4F2FF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561" y="4721661"/>
            <a:ext cx="5438126" cy="446411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49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>
            <a:extLst>
              <a:ext uri="{FF2B5EF4-FFF2-40B4-BE49-F238E27FC236}">
                <a16:creationId xmlns:a16="http://schemas.microsoft.com/office/drawing/2014/main" id="{F2BC65B5-8FBC-4C1C-86D5-DB85A276ACB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8372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6258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4144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029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C99E21-6C5A-49A0-8811-6A811CA38FE4}" type="slidenum">
              <a:rPr lang="it-IT" altLang="it-IT" sz="1400">
                <a:ea typeface="Arial Unicode MS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3B9877ED-677A-4D11-A126-9465694FC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9444912"/>
            <a:ext cx="2946446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4E081D2-00FE-4426-82AF-97C5E6D2DEE1}" type="slidenum">
              <a:rPr lang="it-IT" altLang="it-IT" sz="1400">
                <a:ea typeface="Arial Unicode MS" charset="-128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4A1EA5F-EA4B-46D4-9F67-00281ABE99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9600" y="746125"/>
            <a:ext cx="5591175" cy="3727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3D317160-E4BC-477A-B072-D90E4F2FF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561" y="4721661"/>
            <a:ext cx="5438126" cy="446411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57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>
            <a:extLst>
              <a:ext uri="{FF2B5EF4-FFF2-40B4-BE49-F238E27FC236}">
                <a16:creationId xmlns:a16="http://schemas.microsoft.com/office/drawing/2014/main" id="{F2BC65B5-8FBC-4C1C-86D5-DB85A276ACB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8372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6258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34144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2029" indent="-228943" defTabSz="449937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8347" algn="l"/>
                <a:tab pos="898283" algn="l"/>
                <a:tab pos="1348219" algn="l"/>
                <a:tab pos="1798156" algn="l"/>
                <a:tab pos="2248092" algn="l"/>
                <a:tab pos="2698029" algn="l"/>
                <a:tab pos="3147965" algn="l"/>
                <a:tab pos="3597902" algn="l"/>
                <a:tab pos="4047838" algn="l"/>
                <a:tab pos="4497775" algn="l"/>
                <a:tab pos="4947710" algn="l"/>
                <a:tab pos="5397647" algn="l"/>
                <a:tab pos="5847583" algn="l"/>
                <a:tab pos="6297520" algn="l"/>
                <a:tab pos="6747456" algn="l"/>
                <a:tab pos="7197393" algn="l"/>
                <a:tab pos="7647329" algn="l"/>
                <a:tab pos="8097266" algn="l"/>
                <a:tab pos="8547202" algn="l"/>
                <a:tab pos="899713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C99E21-6C5A-49A0-8811-6A811CA38FE4}" type="slidenum">
              <a:rPr lang="it-IT" altLang="it-IT" sz="1400">
                <a:ea typeface="Arial Unicode MS" charset="-128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3B9877ED-677A-4D11-A126-9465694FC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5982" y="9444912"/>
            <a:ext cx="2946446" cy="48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4E081D2-00FE-4426-82AF-97C5E6D2DEE1}" type="slidenum">
              <a:rPr lang="it-IT" altLang="it-IT" sz="1400">
                <a:ea typeface="Arial Unicode MS" charset="-128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 sz="1400">
              <a:ea typeface="Arial Unicode MS" charset="-128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4A1EA5F-EA4B-46D4-9F67-00281ABE99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09600" y="746125"/>
            <a:ext cx="5591175" cy="3727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3D317160-E4BC-477A-B072-D90E4F2FF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0561" y="4721661"/>
            <a:ext cx="5438126" cy="446411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125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29020" y="2013055"/>
            <a:ext cx="8262224" cy="1389038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58040" y="3672099"/>
            <a:ext cx="6804184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6BE1C5-1E13-485E-96F4-7554C4F2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DD0BF-F3AA-4AA2-8741-8E53A885262C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544D48-674A-4698-B9B5-4AF912ACA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120AB7-74D9-4EA1-995B-8A9651932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34DC6-223C-4268-A157-141B7586D9C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663426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B7604D-7540-403D-9884-3146E98F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3797F-1FB4-46C5-BDFE-2225C097E546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C21A29-ABFE-471B-A4FA-3D72A08DB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5371E5-5E7A-4CAD-A40D-443BC5069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460D8-2328-4142-87DC-BB73DDF739D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2241740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47191" y="259508"/>
            <a:ext cx="2187059" cy="552914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86013" y="259508"/>
            <a:ext cx="6399173" cy="5529149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6CAEDA-1AC5-4F00-BB80-27E23DC8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04038-AA85-4FA8-AD01-15BA9D6F027A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6AF6AF-6C15-4661-BF77-43EC8D15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2D4C14-0D09-4098-88F6-EA51FB70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FF22-85B0-45A6-A8D5-1609E61B366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92788404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3AAAA5-DC6D-4CAF-BA69-447B36E2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82E76-CD6E-4CA7-93B9-52E81C41CD24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38B664-7E46-4331-B03C-FC57406C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3C5DAE-EB5B-4762-A3BB-F8863644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3F91E-2E10-49EC-A384-59B991B7544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871667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7834" y="4164113"/>
            <a:ext cx="8262224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67834" y="2746575"/>
            <a:ext cx="8262224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ABEDCB-AA62-478A-91BF-E240C65FB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69AB6-F99D-4B19-BEB1-B09767453217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B79C3F-873C-444B-AA63-1A818C3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5E10F0-963E-4D9B-ADB1-8F891DA71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23F19-23B8-4DB0-8F77-CBF065C75EB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1320509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86013" y="1512041"/>
            <a:ext cx="42931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41134" y="1512041"/>
            <a:ext cx="42931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6F24D36-604F-4DA1-9806-7B0D221E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6E014-6FFD-484D-ACEC-A4473E656FE9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880BA49F-5C81-4C4F-8775-1FEC6F0C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2E0725F1-6BDF-4E41-88F4-3B66FF20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E9934-8DD7-475C-A764-6236DAE2957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1362535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86013" y="1450540"/>
            <a:ext cx="4294804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6013" y="2055056"/>
            <a:ext cx="4294804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937759" y="1450540"/>
            <a:ext cx="4296491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937759" y="2055056"/>
            <a:ext cx="4296491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86373AF4-0F89-44B8-926C-41E3EFB2D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5AA50-5168-4344-9469-F52E9081D1D2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252DA82-FE08-4668-9459-7DE015DD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4736C89D-489F-480B-97A3-70C648533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3F5CB-C540-4CAD-B5AA-EC64A98C9F2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9175789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D209883C-763B-4426-BC90-8EBFA597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33672-39CB-4798-818B-1AD5884707BB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CDF968CE-FAED-491C-B6A6-EC3CDA84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9F31AB85-BB44-4396-83F9-93916B2D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F5B0B-2CF1-4473-B4CA-57D3E693F72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154159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803F050C-7F17-4ADE-930E-A0A63D32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C6D0-A54B-47BE-96FC-0C077A53BB30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6547E8E0-C657-43A2-8E5E-A73B9D9DE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4C2CBD00-C813-4CD1-A1BF-D4493A24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B456A-5FC4-4451-865C-61E95B09D7C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1835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6013" y="258007"/>
            <a:ext cx="3197900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00353" y="258007"/>
            <a:ext cx="5433897" cy="5530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86013" y="1356037"/>
            <a:ext cx="3197900" cy="4432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8FA6A2C2-0989-4F07-B423-07D291B2C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637D9-127E-4C68-B992-A614F18EB368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335BA49E-7E36-4ADC-B019-CAD7A2CE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F360593D-9F35-4B4F-807B-D9A8F7126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7C5BB-0BF0-45BF-9915-6B646D6129B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3113520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5239" y="4536122"/>
            <a:ext cx="5832158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05239" y="579016"/>
            <a:ext cx="5832158" cy="388810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05239" y="5071637"/>
            <a:ext cx="5832158" cy="7605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47F7C8A-D82F-474E-858D-BA5B155FA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0B4C8-5A83-49FC-ACC6-2D42AC115901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2259D38-2E95-4B01-832D-DF0F63BE2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FE49E63-9FE0-48D0-837E-782B1F26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5AC3F-1030-43CA-917D-6CF61263C02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3575432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60E8DC37-754C-44C1-BB81-3667F1BD0F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5775" y="258763"/>
            <a:ext cx="8748713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8DED19F4-A8EE-4166-B4AE-2994EE7EC4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85775" y="1511300"/>
            <a:ext cx="8748713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3199B6-B0D0-4284-99B4-B3F544F78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5775" y="6005513"/>
            <a:ext cx="2268538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Calibri" pitchFamily="32" charset="0"/>
                <a:cs typeface="+mn-cs"/>
              </a:defRPr>
            </a:lvl1pPr>
          </a:lstStyle>
          <a:p>
            <a:pPr>
              <a:defRPr/>
            </a:pPr>
            <a:fld id="{622C8E04-13A1-40F7-BCF9-48B324F2DD4C}" type="datetimeFigureOut">
              <a:rPr lang="it-IT"/>
              <a:pPr>
                <a:defRPr/>
              </a:pPr>
              <a:t>21/11/2024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B81175-97A1-4E88-8631-CF8A66740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1050" y="6005513"/>
            <a:ext cx="3078163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Calibri" pitchFamily="32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F5FFB2-3B1C-4E8B-817A-255292052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65950" y="6005513"/>
            <a:ext cx="2268538" cy="3460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Arial Unicode MS" charset="-128"/>
              </a:defRPr>
            </a:lvl1pPr>
          </a:lstStyle>
          <a:p>
            <a:fld id="{122DFEFF-914D-4280-B91F-F895CDDE025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po 1">
            <a:extLst>
              <a:ext uri="{FF2B5EF4-FFF2-40B4-BE49-F238E27FC236}">
                <a16:creationId xmlns:a16="http://schemas.microsoft.com/office/drawing/2014/main" id="{0B792384-225C-4538-9EE1-54FFB9977C65}"/>
              </a:ext>
            </a:extLst>
          </p:cNvPr>
          <p:cNvGrpSpPr>
            <a:grpSpLocks/>
          </p:cNvGrpSpPr>
          <p:nvPr/>
        </p:nvGrpSpPr>
        <p:grpSpPr bwMode="auto">
          <a:xfrm>
            <a:off x="-53975" y="-215900"/>
            <a:ext cx="9939338" cy="6831013"/>
            <a:chOff x="-86434" y="0"/>
            <a:chExt cx="9806581" cy="6756629"/>
          </a:xfrm>
        </p:grpSpPr>
        <p:sp>
          <p:nvSpPr>
            <p:cNvPr id="4101" name="Rettangolo 1">
              <a:extLst>
                <a:ext uri="{FF2B5EF4-FFF2-40B4-BE49-F238E27FC236}">
                  <a16:creationId xmlns:a16="http://schemas.microsoft.com/office/drawing/2014/main" id="{28E7CFC0-AD96-499A-A66F-40AE10713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6434" y="2909549"/>
              <a:ext cx="9749759" cy="3847080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t-IT" altLang="it-IT"/>
            </a:p>
          </p:txBody>
        </p:sp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460C5D4F-1465-4E81-A3F0-8D4A2FB51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0"/>
              <a:ext cx="9718868" cy="287977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pPr defTabSz="509322" eaLnBrk="1" hangingPunct="1">
                <a:defRPr/>
              </a:pPr>
              <a:endParaRPr lang="it-IT" altLang="it-IT">
                <a:latin typeface="Calibri" pitchFamily="32" charset="0"/>
                <a:ea typeface="+mn-ea"/>
              </a:endParaRPr>
            </a:p>
          </p:txBody>
        </p:sp>
      </p:grpSp>
      <p:sp>
        <p:nvSpPr>
          <p:cNvPr id="4099" name="Text Box 2">
            <a:extLst>
              <a:ext uri="{FF2B5EF4-FFF2-40B4-BE49-F238E27FC236}">
                <a16:creationId xmlns:a16="http://schemas.microsoft.com/office/drawing/2014/main" id="{43DAD4AC-46D4-41D2-9E29-A3BCBC1C3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3455988"/>
            <a:ext cx="8015288" cy="1953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02032" tIns="53056" rIns="102032" bIns="53056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4000" dirty="0">
                <a:latin typeface="Lato Black" pitchFamily="34" charset="0"/>
              </a:rPr>
              <a:t>DIREZIONE WELFARE E SALUTE</a:t>
            </a:r>
          </a:p>
          <a:p>
            <a:pPr algn="ctr" eaLnBrk="1" hangingPunct="1"/>
            <a:endParaRPr lang="it-IT" altLang="it-IT" sz="4000" dirty="0">
              <a:latin typeface="Lato Black" pitchFamily="34" charset="0"/>
            </a:endParaRPr>
          </a:p>
          <a:p>
            <a:pPr algn="ctr" eaLnBrk="1" hangingPunct="1"/>
            <a:r>
              <a:rPr lang="it-IT" altLang="it-IT" sz="4000" dirty="0">
                <a:latin typeface="Lato Black" pitchFamily="34" charset="0"/>
              </a:rPr>
              <a:t>BILANCIO 2025</a:t>
            </a:r>
            <a:endParaRPr lang="it-IT" altLang="it-IT" sz="4000" dirty="0">
              <a:latin typeface="Lato Medium" pitchFamily="34" charset="0"/>
            </a:endParaRPr>
          </a:p>
        </p:txBody>
      </p:sp>
      <p:pic>
        <p:nvPicPr>
          <p:cNvPr id="4100" name="Immagine 2">
            <a:extLst>
              <a:ext uri="{FF2B5EF4-FFF2-40B4-BE49-F238E27FC236}">
                <a16:creationId xmlns:a16="http://schemas.microsoft.com/office/drawing/2014/main" id="{A15FB23F-1019-4BE7-9C50-F06DDD566D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0" y="-946150"/>
            <a:ext cx="2544763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EEC74B4-B12C-4C42-8B81-4DCCAC365C08}"/>
              </a:ext>
            </a:extLst>
          </p:cNvPr>
          <p:cNvSpPr txBox="1"/>
          <p:nvPr/>
        </p:nvSpPr>
        <p:spPr>
          <a:xfrm>
            <a:off x="906463" y="115888"/>
            <a:ext cx="7921625" cy="46196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2400" dirty="0">
                <a:solidFill>
                  <a:srgbClr val="C00000"/>
                </a:solidFill>
                <a:latin typeface="Lato Black"/>
              </a:rPr>
              <a:t>Quadro generale</a:t>
            </a:r>
          </a:p>
        </p:txBody>
      </p:sp>
      <p:pic>
        <p:nvPicPr>
          <p:cNvPr id="6148" name="Immagine 7">
            <a:extLst>
              <a:ext uri="{FF2B5EF4-FFF2-40B4-BE49-F238E27FC236}">
                <a16:creationId xmlns:a16="http://schemas.microsoft.com/office/drawing/2014/main" id="{0C653D35-8676-4846-AF3C-9A28DF38A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4775"/>
            <a:ext cx="7635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26388"/>
              </p:ext>
            </p:extLst>
          </p:nvPr>
        </p:nvGraphicFramePr>
        <p:xfrm>
          <a:off x="1475755" y="907822"/>
          <a:ext cx="6048672" cy="3925324"/>
        </p:xfrm>
        <a:graphic>
          <a:graphicData uri="http://schemas.openxmlformats.org/drawingml/2006/table">
            <a:tbl>
              <a:tblPr/>
              <a:tblGrid>
                <a:gridCol w="923721">
                  <a:extLst>
                    <a:ext uri="{9D8B030D-6E8A-4147-A177-3AD203B41FA5}">
                      <a16:colId xmlns:a16="http://schemas.microsoft.com/office/drawing/2014/main" val="3404227134"/>
                    </a:ext>
                  </a:extLst>
                </a:gridCol>
                <a:gridCol w="1411877">
                  <a:extLst>
                    <a:ext uri="{9D8B030D-6E8A-4147-A177-3AD203B41FA5}">
                      <a16:colId xmlns:a16="http://schemas.microsoft.com/office/drawing/2014/main" val="669926697"/>
                    </a:ext>
                  </a:extLst>
                </a:gridCol>
                <a:gridCol w="1408818">
                  <a:extLst>
                    <a:ext uri="{9D8B030D-6E8A-4147-A177-3AD203B41FA5}">
                      <a16:colId xmlns:a16="http://schemas.microsoft.com/office/drawing/2014/main" val="54474483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7057749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22360739"/>
                    </a:ext>
                  </a:extLst>
                </a:gridCol>
              </a:tblGrid>
              <a:tr h="70747"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Target</a:t>
                      </a:r>
                    </a:p>
                  </a:txBody>
                  <a:tcPr marL="8749" marR="8749" marT="8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Tipologia di finanziamento</a:t>
                      </a:r>
                    </a:p>
                  </a:txBody>
                  <a:tcPr marL="8749" marR="8749" marT="87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Iniziale 2023</a:t>
                      </a:r>
                    </a:p>
                  </a:txBody>
                  <a:tcPr marL="8749" marR="8749" marT="87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Iniziale 2024</a:t>
                      </a:r>
                    </a:p>
                  </a:txBody>
                  <a:tcPr marL="8749" marR="8749" marT="87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Proposta 2025</a:t>
                      </a:r>
                    </a:p>
                  </a:txBody>
                  <a:tcPr marL="8749" marR="8749" marT="87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995697"/>
                  </a:ext>
                </a:extLst>
              </a:tr>
              <a:tr h="1487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900" b="0" i="1" u="none" strike="noStrike">
                          <a:effectLst/>
                          <a:latin typeface="Arial" panose="020B0604020202020204" pitchFamily="34" charset="0"/>
                        </a:rPr>
                        <a:t>Adulti</a:t>
                      </a:r>
                    </a:p>
                  </a:txBody>
                  <a:tcPr marL="8749" marR="8749" marT="8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11.350.800 €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7.167.650 €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7.280.700 €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67819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64.011.110 €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59.320.421 €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61.101.020 €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524126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75.361.910 €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66.488.071 €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68.381.720 €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01272"/>
                  </a:ext>
                </a:extLst>
              </a:tr>
              <a:tr h="1487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900" b="0" i="1" u="none" strike="noStrike">
                          <a:effectLst/>
                          <a:latin typeface="Arial" panose="020B0604020202020204" pitchFamily="34" charset="0"/>
                        </a:rPr>
                        <a:t>Anziani</a:t>
                      </a:r>
                    </a:p>
                  </a:txBody>
                  <a:tcPr marL="8749" marR="8749" marT="8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43.900.990 €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47.339.360 €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45.082.330 €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002333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4.546.500 €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  5.200.000 €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4.800.000 €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02110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48.447.490 €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52.539.360 €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49.882.330 €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991313"/>
                  </a:ext>
                </a:extLst>
              </a:tr>
              <a:tr h="14872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900" b="0" i="1" u="none" strike="noStrike" dirty="0">
                          <a:effectLst/>
                          <a:latin typeface="Arial" panose="020B0604020202020204" pitchFamily="34" charset="0"/>
                        </a:rPr>
                        <a:t>Persone con disabilità</a:t>
                      </a:r>
                    </a:p>
                  </a:txBody>
                  <a:tcPr marL="8749" marR="8749" marT="8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42.552.220 €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44.362.970 €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45.941.720 €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10848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8.795.450 €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7.620.000 €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8.117.887 €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417288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51.347.670 €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51.982.970 €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54.059.607 €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270207"/>
                  </a:ext>
                </a:extLst>
              </a:tr>
              <a:tr h="12163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900" b="0" i="1" u="none" strike="noStrike" dirty="0">
                          <a:effectLst/>
                          <a:latin typeface="Arial" panose="020B0604020202020204" pitchFamily="34" charset="0"/>
                        </a:rPr>
                        <a:t>Minori</a:t>
                      </a:r>
                    </a:p>
                  </a:txBody>
                  <a:tcPr marL="8749" marR="8749" marT="8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32.750.570 €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34.474.360 €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39.724.610 €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026859"/>
                  </a:ext>
                </a:extLst>
              </a:tr>
              <a:tr h="12660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40.725.500 €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52.707.500 €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50.667.040 €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84419"/>
                  </a:ext>
                </a:extLst>
              </a:tr>
              <a:tr h="1963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73.476.070 €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87.181.860 €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90.391.650 €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149503"/>
                  </a:ext>
                </a:extLst>
              </a:tr>
              <a:tr h="14872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it-IT" sz="900" b="0" i="1" u="none" strike="noStrike" dirty="0">
                          <a:effectLst/>
                          <a:latin typeface="Arial" panose="020B0604020202020204" pitchFamily="34" charset="0"/>
                        </a:rPr>
                        <a:t>Associazionismo e volontariato</a:t>
                      </a:r>
                    </a:p>
                  </a:txBody>
                  <a:tcPr marL="8749" marR="8749" marT="8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464.890 €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154.500 €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114.500 €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182169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      -  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      -  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   -  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089118"/>
                  </a:ext>
                </a:extLst>
              </a:tr>
              <a:tr h="1800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464.890 €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154.500 €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114.500 €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553940"/>
                  </a:ext>
                </a:extLst>
              </a:tr>
              <a:tr h="14872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it-IT" sz="900" b="0" i="1" u="none" strike="noStrike" dirty="0">
                          <a:effectLst/>
                          <a:latin typeface="Arial" panose="020B0604020202020204" pitchFamily="34" charset="0"/>
                        </a:rPr>
                        <a:t>Spese a rilevanza generale</a:t>
                      </a:r>
                    </a:p>
                  </a:txBody>
                  <a:tcPr marL="8749" marR="8749" marT="8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825.750 €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  1.175.250 €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1.119.750 €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448027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6.026.150 €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  4.085.500 €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4.085.500 €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87528"/>
                  </a:ext>
                </a:extLst>
              </a:tr>
              <a:tr h="14872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   6.851.900 €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    5.260.750 €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 5.205.250 €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623907"/>
                  </a:ext>
                </a:extLst>
              </a:tr>
              <a:tr h="189318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49" marR="8749" marT="8749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748099"/>
                  </a:ext>
                </a:extLst>
              </a:tr>
              <a:tr h="148728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comunali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131.845.220 €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effectLst/>
                          <a:latin typeface="Arial" panose="020B0604020202020204" pitchFamily="34" charset="0"/>
                        </a:rPr>
                        <a:t>    134.674.090 €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139.263.610 €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945570"/>
                  </a:ext>
                </a:extLst>
              </a:tr>
              <a:tr h="148728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effectLst/>
                          <a:latin typeface="Arial" panose="020B0604020202020204" pitchFamily="34" charset="0"/>
                        </a:rPr>
                        <a:t>Risorse Finanziate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124.104.710 €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   128.933.421 €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 dirty="0">
                          <a:effectLst/>
                          <a:latin typeface="Arial" panose="020B0604020202020204" pitchFamily="34" charset="0"/>
                        </a:rPr>
                        <a:t> 128.771.447 €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81734"/>
                  </a:ext>
                </a:extLst>
              </a:tr>
              <a:tr h="148728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49" marR="8749" marT="87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1" i="0" u="none" strike="noStrike">
                          <a:effectLst/>
                          <a:latin typeface="Arial" panose="020B0604020202020204" pitchFamily="34" charset="0"/>
                        </a:rPr>
                        <a:t>Totale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  255.949.930 €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  263.607.511 €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i="0" u="none" strike="noStrike" dirty="0">
                          <a:effectLst/>
                          <a:latin typeface="Arial" panose="020B0604020202020204" pitchFamily="34" charset="0"/>
                        </a:rPr>
                        <a:t> 268.035.057 € </a:t>
                      </a:r>
                    </a:p>
                  </a:txBody>
                  <a:tcPr marL="8749" marR="8749" marT="87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853734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827683" y="5874766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chemeClr val="tx1"/>
                </a:solidFill>
              </a:rPr>
              <a:t>Le risorse comunali sono soggette ad incremento in corso d’anno. In sede di assestamento, rispetto al Bilancio di previsione iniziale, vi è stato un aumento di risorse di 12 mln € nel 2022; di 16 mln € nel 2023 e di 16 mln € nel 2024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827683" y="5298702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chemeClr val="tx1"/>
                </a:solidFill>
              </a:rPr>
              <a:t>Continua il percorso di investimento sugli spazi per i servizi di Welfare: nel triennio 2019-2021 avevamo avuto somme impegnate per circa 2 mln €. Nel 2023 sono stati impegnati 22,1 mln €, nel 2024 sono stati impegnati 28,8 mln 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>
            <a:extLst>
              <a:ext uri="{FF2B5EF4-FFF2-40B4-BE49-F238E27FC236}">
                <a16:creationId xmlns:a16="http://schemas.microsoft.com/office/drawing/2014/main" id="{06659BA9-D6A8-4162-8C91-38D01FFA6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577850"/>
            <a:ext cx="7366000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>
              <a:solidFill>
                <a:srgbClr val="FF0000"/>
              </a:solidFill>
              <a:latin typeface="Frutiger 75 Black" panose="02000A03050000020004" pitchFamily="2" charset="0"/>
              <a:cs typeface="Arial Unicode MS" panose="020B0604020202020204" pitchFamily="34" charset="-128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EEC74B4-B12C-4C42-8B81-4DCCAC365C08}"/>
              </a:ext>
            </a:extLst>
          </p:cNvPr>
          <p:cNvSpPr txBox="1"/>
          <p:nvPr/>
        </p:nvSpPr>
        <p:spPr>
          <a:xfrm>
            <a:off x="982662" y="502607"/>
            <a:ext cx="7921625" cy="46196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2400" dirty="0">
                <a:solidFill>
                  <a:srgbClr val="C00000"/>
                </a:solidFill>
                <a:latin typeface="Lato Black"/>
              </a:rPr>
              <a:t>Principali dati utenza</a:t>
            </a:r>
          </a:p>
        </p:txBody>
      </p:sp>
      <p:pic>
        <p:nvPicPr>
          <p:cNvPr id="6148" name="Immagine 7">
            <a:extLst>
              <a:ext uri="{FF2B5EF4-FFF2-40B4-BE49-F238E27FC236}">
                <a16:creationId xmlns:a16="http://schemas.microsoft.com/office/drawing/2014/main" id="{0C653D35-8676-4846-AF3C-9A28DF38A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4775"/>
            <a:ext cx="7635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">
            <a:extLst>
              <a:ext uri="{FF2B5EF4-FFF2-40B4-BE49-F238E27FC236}">
                <a16:creationId xmlns:a16="http://schemas.microsoft.com/office/drawing/2014/main" id="{14FE6C78-D403-4F62-BF9E-AEF23FEA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691" y="1292090"/>
            <a:ext cx="8208912" cy="4324261"/>
          </a:xfrm>
          <a:prstGeom prst="rect">
            <a:avLst/>
          </a:prstGeom>
          <a:noFill/>
          <a:ln w="1587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casi in carico ai Servizi Sociali Professionali: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32.865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				casi assistiti dall’Ufficio Tutele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 566</a:t>
            </a:r>
            <a:endParaRPr lang="it-IT" altLang="it-IT" sz="1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Misure di sostegno al reddito: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1.945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				Ospiti casa accoglienza Jannacci: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317 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Persone accolte nel piano freddo 2023/24</a:t>
            </a:r>
            <a:r>
              <a:rPr lang="it-IT" altLang="it-IT" sz="1000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787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di cui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571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nuovi accessi	Docce pubbliche: circa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23.000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accessi;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Registrazioni Centro Sammartini: circa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8.946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accessi				Unità mobili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: 1.776 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segnalazioni raccolte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it-IT" altLang="it-IT" sz="1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it-IT" altLang="it-IT" sz="1000" dirty="0" err="1">
                <a:latin typeface="Tahoma" panose="020B0604030504040204" pitchFamily="34" charset="0"/>
                <a:cs typeface="Tahoma" panose="020B0604030504040204" pitchFamily="34" charset="0"/>
              </a:rPr>
              <a:t>Ce.lav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.: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416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tirocini attivati	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Anziani ricoverati in RSA: 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1.586						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Persone raggiunte dal servizio di custodia sociale: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3.152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Anziani con intervento di assistenza domiciliare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: 1.988 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           			Teleassistenza: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1.041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utenti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Anziani frequentanti centri diurni: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115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				Pasti a domicilio: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1.275 utenti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Anziani Frequentanti Centri socio ricreativi: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12.000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it-IT" altLang="it-IT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Persone con disabilità ricoverate in strutture: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780				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Progetti di assistenza domiciliare persone con disabilità: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616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Persone frequentanti SFA, CSE, CAD: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380					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Persone frequentanti Centri Disabili Diurni: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850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Minori beneficiari di intervento residenziale: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1.389   d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i cui Minori Stranieri non accompagnati accolti: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348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SAI Minori accolti: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708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								SAI Adulti accolti: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572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Minori con progetti di assistenza domiciliare: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1.096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				Minori frequentanti centri diurni: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471</a:t>
            </a:r>
            <a:endParaRPr lang="it-IT" altLang="it-IT" sz="1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Minori presso RST: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438							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Minori in affido: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338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						donne accolte nei centri anti violenza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: 2.471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Nuclei seguiti dal GEA: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174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Utenti spazio neutro: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1.001			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Pronto intervento minori: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678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Famiglie beneficiarie di sostegno al reddito: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532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Unità d’offerta beneficiarie del Fondo Sociale Regionale: </a:t>
            </a:r>
            <a:r>
              <a:rPr lang="it-IT" altLang="it-IT" sz="1000" b="1" dirty="0">
                <a:latin typeface="Tahoma" panose="020B0604030504040204" pitchFamily="34" charset="0"/>
                <a:cs typeface="Tahoma" panose="020B0604030504040204" pitchFamily="34" charset="0"/>
              </a:rPr>
              <a:t>310</a:t>
            </a:r>
            <a:r>
              <a:rPr lang="it-IT" altLang="it-IT" sz="10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it-IT" altLang="it-IT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Elemento grafico 8" descr="Utenti con riempimento a tinta unita">
            <a:extLst>
              <a:ext uri="{FF2B5EF4-FFF2-40B4-BE49-F238E27FC236}">
                <a16:creationId xmlns:a16="http://schemas.microsoft.com/office/drawing/2014/main" id="{6673DCF4-85FA-4354-A2F0-E475875A142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83867" y="35990"/>
            <a:ext cx="559298" cy="54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1923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Immagine 7">
            <a:extLst>
              <a:ext uri="{FF2B5EF4-FFF2-40B4-BE49-F238E27FC236}">
                <a16:creationId xmlns:a16="http://schemas.microsoft.com/office/drawing/2014/main" id="{0C653D35-8676-4846-AF3C-9A28DF38A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4775"/>
            <a:ext cx="7635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22CADB74-88B1-4A71-A0FD-4DE7A8B19E7F}"/>
              </a:ext>
            </a:extLst>
          </p:cNvPr>
          <p:cNvSpPr txBox="1"/>
          <p:nvPr/>
        </p:nvSpPr>
        <p:spPr>
          <a:xfrm>
            <a:off x="611659" y="1079847"/>
            <a:ext cx="8424936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Passaggio da CSRC e Spazi </a:t>
            </a:r>
            <a:r>
              <a:rPr lang="it-IT" sz="2000" dirty="0" err="1">
                <a:solidFill>
                  <a:srgbClr val="C00000"/>
                </a:solidFill>
                <a:latin typeface="Lato Black"/>
              </a:rPr>
              <a:t>Wemi</a:t>
            </a:r>
            <a:r>
              <a:rPr lang="it-IT" sz="2000" dirty="0">
                <a:solidFill>
                  <a:srgbClr val="C00000"/>
                </a:solidFill>
                <a:latin typeface="Lato Black"/>
              </a:rPr>
              <a:t> a Case di Quartiere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Accoglienza ed integrazione MSNA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Conseguimento obiettivi PNRR (conclusione lavori e trasferimento servizi)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Integrazione socio-sanitaria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Innovazione servizi </a:t>
            </a:r>
            <a:r>
              <a:rPr lang="it-IT" sz="2000" dirty="0" err="1">
                <a:solidFill>
                  <a:srgbClr val="C00000"/>
                </a:solidFill>
                <a:latin typeface="Lato Black"/>
              </a:rPr>
              <a:t>Ce.Lav</a:t>
            </a:r>
            <a:r>
              <a:rPr lang="it-IT" sz="2000" dirty="0">
                <a:solidFill>
                  <a:srgbClr val="C00000"/>
                </a:solidFill>
                <a:latin typeface="Lato Black"/>
              </a:rPr>
              <a:t>.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Ampliamento alloggi per neomaggiorenni e genitori-figli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Consolidamento </a:t>
            </a:r>
            <a:r>
              <a:rPr lang="it-IT" sz="2000" dirty="0" err="1">
                <a:solidFill>
                  <a:srgbClr val="C00000"/>
                </a:solidFill>
                <a:latin typeface="Lato Black"/>
              </a:rPr>
              <a:t>coprogettazioni</a:t>
            </a:r>
            <a:r>
              <a:rPr lang="it-IT" sz="2000" dirty="0">
                <a:solidFill>
                  <a:srgbClr val="C00000"/>
                </a:solidFill>
                <a:latin typeface="Lato Black"/>
              </a:rPr>
              <a:t>:</a:t>
            </a: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SAI</a:t>
            </a: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Grave marginalità</a:t>
            </a: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 err="1">
                <a:solidFill>
                  <a:srgbClr val="C00000"/>
                </a:solidFill>
                <a:latin typeface="Lato Black"/>
              </a:rPr>
              <a:t>QuBì</a:t>
            </a:r>
            <a:endParaRPr lang="it-IT" sz="2000" dirty="0">
              <a:solidFill>
                <a:srgbClr val="C00000"/>
              </a:solidFill>
              <a:latin typeface="Lato Black"/>
            </a:endParaRP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Casa Jannacci</a:t>
            </a: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Diritti</a:t>
            </a:r>
          </a:p>
          <a:p>
            <a:pPr marL="1085850" lvl="1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Salute mentale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EEC74B4-B12C-4C42-8B81-4DCCAC365C08}"/>
              </a:ext>
            </a:extLst>
          </p:cNvPr>
          <p:cNvSpPr txBox="1"/>
          <p:nvPr/>
        </p:nvSpPr>
        <p:spPr>
          <a:xfrm>
            <a:off x="906463" y="115888"/>
            <a:ext cx="7921625" cy="46196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it-IT" sz="2400" dirty="0">
                <a:solidFill>
                  <a:srgbClr val="C00000"/>
                </a:solidFill>
                <a:latin typeface="Lato Black"/>
              </a:rPr>
              <a:t>Le sfide principali</a:t>
            </a:r>
          </a:p>
        </p:txBody>
      </p:sp>
    </p:spTree>
    <p:extLst>
      <p:ext uri="{BB962C8B-B14F-4D97-AF65-F5344CB8AC3E}">
        <p14:creationId xmlns:p14="http://schemas.microsoft.com/office/powerpoint/2010/main" val="8863877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Immagine 7">
            <a:extLst>
              <a:ext uri="{FF2B5EF4-FFF2-40B4-BE49-F238E27FC236}">
                <a16:creationId xmlns:a16="http://schemas.microsoft.com/office/drawing/2014/main" id="{0C653D35-8676-4846-AF3C-9A28DF38AF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4775"/>
            <a:ext cx="7635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2CADB74-88B1-4A71-A0FD-4DE7A8B19E7F}"/>
              </a:ext>
            </a:extLst>
          </p:cNvPr>
          <p:cNvSpPr txBox="1"/>
          <p:nvPr/>
        </p:nvSpPr>
        <p:spPr>
          <a:xfrm>
            <a:off x="827683" y="1471825"/>
            <a:ext cx="7921625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Difficoltà nel reperimento di posti per minori soli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Nuovo CCNL cooperative, con conseguente impatto sui costi dei servizi</a:t>
            </a:r>
          </a:p>
          <a:p>
            <a:pPr marL="342900" indent="-342900" eaLnBrk="1" hangingPunct="1"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it-IT" sz="2000" dirty="0">
                <a:solidFill>
                  <a:srgbClr val="C00000"/>
                </a:solidFill>
                <a:latin typeface="Lato Black"/>
              </a:rPr>
              <a:t>Crisi del mercato del lavoro sociale, con necessità di ripensare anche i criteri/requisiti per l’accreditamento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EEC74B4-B12C-4C42-8B81-4DCCAC365C08}"/>
              </a:ext>
            </a:extLst>
          </p:cNvPr>
          <p:cNvSpPr txBox="1"/>
          <p:nvPr/>
        </p:nvSpPr>
        <p:spPr>
          <a:xfrm>
            <a:off x="906463" y="115888"/>
            <a:ext cx="7921625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it-IT" sz="2400" dirty="0">
                <a:solidFill>
                  <a:srgbClr val="C00000"/>
                </a:solidFill>
                <a:latin typeface="Lato Black"/>
              </a:rPr>
              <a:t>Principali punti di attenzione che ci aspettano</a:t>
            </a:r>
          </a:p>
        </p:txBody>
      </p:sp>
    </p:spTree>
    <p:extLst>
      <p:ext uri="{BB962C8B-B14F-4D97-AF65-F5344CB8AC3E}">
        <p14:creationId xmlns:p14="http://schemas.microsoft.com/office/powerpoint/2010/main" val="11607710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</TotalTime>
  <Words>775</Words>
  <Application>Microsoft Office PowerPoint</Application>
  <PresentationFormat>Personalizzato</PresentationFormat>
  <Paragraphs>149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5" baseType="lpstr">
      <vt:lpstr>Arial</vt:lpstr>
      <vt:lpstr>Arial Unicode MS</vt:lpstr>
      <vt:lpstr>Calibri</vt:lpstr>
      <vt:lpstr>Frutiger 75 Black</vt:lpstr>
      <vt:lpstr>Lato Black</vt:lpstr>
      <vt:lpstr>Lato Medium</vt:lpstr>
      <vt:lpstr>Tahoma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Famoso</dc:creator>
  <cp:lastModifiedBy>Michele Petrelli</cp:lastModifiedBy>
  <cp:revision>375</cp:revision>
  <cp:lastPrinted>2024-11-20T12:56:48Z</cp:lastPrinted>
  <dcterms:created xsi:type="dcterms:W3CDTF">2015-12-16T11:13:48Z</dcterms:created>
  <dcterms:modified xsi:type="dcterms:W3CDTF">2024-11-21T08:28:46Z</dcterms:modified>
</cp:coreProperties>
</file>