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9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4" r:id="rId1"/>
  </p:sldMasterIdLst>
  <p:notesMasterIdLst>
    <p:notesMasterId r:id="rId12"/>
  </p:notesMasterIdLst>
  <p:sldIdLst>
    <p:sldId id="330" r:id="rId2"/>
    <p:sldId id="326" r:id="rId3"/>
    <p:sldId id="324" r:id="rId4"/>
    <p:sldId id="327" r:id="rId5"/>
    <p:sldId id="331" r:id="rId6"/>
    <p:sldId id="332" r:id="rId7"/>
    <p:sldId id="334" r:id="rId8"/>
    <p:sldId id="340" r:id="rId9"/>
    <p:sldId id="339" r:id="rId10"/>
    <p:sldId id="341" r:id="rId11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2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4">
  <dgm:title val=""/>
  <dgm:desc val=""/>
  <dgm:catLst>
    <dgm:cat type="accent1" pri="11400"/>
  </dgm:catLst>
  <dgm:styleLbl name="node0">
    <dgm:fillClrLst meth="cycle">
      <a:schemeClr val="accent1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1">
        <a:shade val="50000"/>
      </a:schemeClr>
      <a:schemeClr val="accent1">
        <a:tint val="55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1">
        <a:shade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1">
        <a:shade val="80000"/>
        <a:alpha val="50000"/>
      </a:schemeClr>
      <a:schemeClr val="accent1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1">
        <a:shade val="90000"/>
      </a:schemeClr>
      <a:schemeClr val="accent1">
        <a:tint val="50000"/>
      </a:schemeClr>
    </dgm:fillClrLst>
    <dgm:linClrLst meth="cycle"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1">
        <a:shade val="50000"/>
      </a:schemeClr>
      <a:schemeClr val="accent1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55000"/>
      </a:schemeClr>
    </dgm:fillClrLst>
    <dgm:linClrLst meth="repeat">
      <a:schemeClr val="accent1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55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C4F01F1-2C2C-49B1-87A6-C42FA9632C7E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300C6837-65D5-4BBE-9440-FBD62DCE07BE}">
      <dgm:prSet custT="1"/>
      <dgm:spPr/>
      <dgm:t>
        <a:bodyPr anchor="ctr"/>
        <a:lstStyle/>
        <a:p>
          <a:r>
            <a:rPr lang="it-IT" sz="1800" dirty="0">
              <a:latin typeface="+mn-lt"/>
            </a:rPr>
            <a:t>La </a:t>
          </a:r>
          <a:r>
            <a:rPr lang="it-IT" sz="18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revisione delle partecipazioni societarie</a:t>
          </a:r>
          <a:r>
            <a:rPr lang="it-IT" sz="1800" dirty="0">
              <a:latin typeface="+mn-lt"/>
            </a:rPr>
            <a:t>, dirette ed indirette, detenute dagli Enti Locali, è un obbligo introdotto dal </a:t>
          </a:r>
          <a:r>
            <a:rPr lang="it-IT" sz="1800" dirty="0" err="1">
              <a:latin typeface="+mn-lt"/>
            </a:rPr>
            <a:t>D.Lgs.</a:t>
          </a:r>
          <a:r>
            <a:rPr lang="it-IT" sz="1800" dirty="0">
              <a:latin typeface="+mn-lt"/>
            </a:rPr>
            <a:t> n. 175/2016 (“</a:t>
          </a:r>
          <a:r>
            <a:rPr lang="it-IT" sz="1800" i="1" dirty="0">
              <a:latin typeface="+mn-lt"/>
            </a:rPr>
            <a:t>Testo Unico in materia di società a partecipazione pubblica</a:t>
          </a:r>
          <a:r>
            <a:rPr lang="it-IT" sz="1800" dirty="0">
              <a:latin typeface="+mn-lt"/>
            </a:rPr>
            <a:t>”).</a:t>
          </a:r>
        </a:p>
      </dgm:t>
    </dgm:pt>
    <dgm:pt modelId="{86C67C37-AF43-41A8-A67E-9D43E0B7AE91}" type="parTrans" cxnId="{4DF020D6-C19C-48A2-B3A9-F33D1BBA5CDB}">
      <dgm:prSet/>
      <dgm:spPr/>
      <dgm:t>
        <a:bodyPr/>
        <a:lstStyle/>
        <a:p>
          <a:endParaRPr lang="it-IT"/>
        </a:p>
      </dgm:t>
    </dgm:pt>
    <dgm:pt modelId="{77F81181-2BE9-43BA-95D3-7D988958ECD3}" type="sibTrans" cxnId="{4DF020D6-C19C-48A2-B3A9-F33D1BBA5CDB}">
      <dgm:prSet/>
      <dgm:spPr/>
      <dgm:t>
        <a:bodyPr/>
        <a:lstStyle/>
        <a:p>
          <a:endParaRPr lang="it-IT"/>
        </a:p>
      </dgm:t>
    </dgm:pt>
    <dgm:pt modelId="{710950F9-0783-4D99-96CA-1205CC07DD0D}">
      <dgm:prSet custT="1"/>
      <dgm:spPr/>
      <dgm:t>
        <a:bodyPr anchor="ctr"/>
        <a:lstStyle/>
        <a:p>
          <a:r>
            <a:rPr lang="it-IT" sz="1800" dirty="0">
              <a:latin typeface="+mn-lt"/>
            </a:rPr>
            <a:t>Il processo si articola nelle </a:t>
          </a:r>
          <a:r>
            <a:rPr lang="it-IT" sz="1800" b="1" dirty="0">
              <a:latin typeface="+mn-lt"/>
            </a:rPr>
            <a:t>revisioni:</a:t>
          </a:r>
          <a:endParaRPr lang="it-IT" sz="1800" dirty="0">
            <a:latin typeface="+mn-lt"/>
          </a:endParaRPr>
        </a:p>
      </dgm:t>
    </dgm:pt>
    <dgm:pt modelId="{21107508-4218-4FBA-A926-4977C9731779}" type="parTrans" cxnId="{28ADF656-B9F4-40EE-9F6E-1E73FFEBF76C}">
      <dgm:prSet/>
      <dgm:spPr/>
      <dgm:t>
        <a:bodyPr/>
        <a:lstStyle/>
        <a:p>
          <a:endParaRPr lang="it-IT"/>
        </a:p>
      </dgm:t>
    </dgm:pt>
    <dgm:pt modelId="{77D480B8-7171-411D-B7E0-5E2D52DE690A}" type="sibTrans" cxnId="{28ADF656-B9F4-40EE-9F6E-1E73FFEBF76C}">
      <dgm:prSet/>
      <dgm:spPr/>
      <dgm:t>
        <a:bodyPr/>
        <a:lstStyle/>
        <a:p>
          <a:endParaRPr lang="it-IT"/>
        </a:p>
      </dgm:t>
    </dgm:pt>
    <dgm:pt modelId="{8D82E78C-0E18-4597-86EB-D2A35A41AC52}">
      <dgm:prSet custT="1"/>
      <dgm:spPr/>
      <dgm:t>
        <a:bodyPr anchor="ctr"/>
        <a:lstStyle/>
        <a:p>
          <a:pPr algn="just"/>
          <a:r>
            <a:rPr lang="it-IT" sz="1400" b="1" dirty="0"/>
            <a:t>straordinaria </a:t>
          </a:r>
          <a:r>
            <a:rPr lang="it-IT" sz="1400" dirty="0"/>
            <a:t>(art. 24 del Decreto), che si è conclusa il 3.09.2017 e ha riguardato le partecipazioni detenute al 23.09.2016. </a:t>
          </a:r>
        </a:p>
      </dgm:t>
    </dgm:pt>
    <dgm:pt modelId="{92283ED9-B0B9-4A79-AAED-647CA86E86BE}" type="parTrans" cxnId="{988CD0D9-F725-4030-BAAA-5147332FC480}">
      <dgm:prSet/>
      <dgm:spPr/>
      <dgm:t>
        <a:bodyPr/>
        <a:lstStyle/>
        <a:p>
          <a:endParaRPr lang="it-IT"/>
        </a:p>
      </dgm:t>
    </dgm:pt>
    <dgm:pt modelId="{35C7E6F7-2F52-4F82-9BC2-6B2C6FA83B81}" type="sibTrans" cxnId="{988CD0D9-F725-4030-BAAA-5147332FC480}">
      <dgm:prSet/>
      <dgm:spPr/>
      <dgm:t>
        <a:bodyPr/>
        <a:lstStyle/>
        <a:p>
          <a:endParaRPr lang="it-IT"/>
        </a:p>
      </dgm:t>
    </dgm:pt>
    <dgm:pt modelId="{5F2800BA-3715-4A17-A088-5D18634F4CBE}">
      <dgm:prSet custT="1"/>
      <dgm:spPr/>
      <dgm:t>
        <a:bodyPr anchor="ctr"/>
        <a:lstStyle/>
        <a:p>
          <a:pPr algn="just"/>
          <a:r>
            <a:rPr lang="it-IT" sz="1400" b="1" dirty="0"/>
            <a:t>periodica ordinaria </a:t>
          </a:r>
          <a:r>
            <a:rPr lang="it-IT" sz="1400" dirty="0"/>
            <a:t>(art. 20 del Decreto), che consiste in un processo di revisione periodica, con cadenza annuale e scadenza il 31/12.</a:t>
          </a:r>
        </a:p>
      </dgm:t>
    </dgm:pt>
    <dgm:pt modelId="{0CB62F72-C4DA-4BAC-BE13-CA7867C1E6A9}" type="parTrans" cxnId="{41A0310E-F721-4D12-A99D-77FA3BC42CE5}">
      <dgm:prSet/>
      <dgm:spPr/>
      <dgm:t>
        <a:bodyPr/>
        <a:lstStyle/>
        <a:p>
          <a:endParaRPr lang="it-IT"/>
        </a:p>
      </dgm:t>
    </dgm:pt>
    <dgm:pt modelId="{43601E11-37CF-42A4-80E2-9EE895A5F890}" type="sibTrans" cxnId="{41A0310E-F721-4D12-A99D-77FA3BC42CE5}">
      <dgm:prSet/>
      <dgm:spPr/>
      <dgm:t>
        <a:bodyPr/>
        <a:lstStyle/>
        <a:p>
          <a:endParaRPr lang="it-IT"/>
        </a:p>
      </dgm:t>
    </dgm:pt>
    <dgm:pt modelId="{D28829FA-03D8-41A1-B0B0-BE525F844812}">
      <dgm:prSet custT="1"/>
      <dgm:spPr/>
      <dgm:t>
        <a:bodyPr anchor="ctr"/>
        <a:lstStyle/>
        <a:p>
          <a:r>
            <a:rPr lang="it-IT" sz="1800" dirty="0">
              <a:latin typeface="+mn-lt"/>
              <a:ea typeface="+mn-ea"/>
            </a:rPr>
            <a:t>L’esito della revisione è comunicato al MEF e alla Sezione regionale di Controllo della Corte di Conti.</a:t>
          </a:r>
          <a:endParaRPr lang="it-IT" sz="1800" dirty="0">
            <a:latin typeface="+mn-lt"/>
          </a:endParaRPr>
        </a:p>
      </dgm:t>
    </dgm:pt>
    <dgm:pt modelId="{1E3A3C8B-13A4-441B-A4C2-196878DE8150}" type="parTrans" cxnId="{F0AAE6B2-1F68-4686-BDB6-C7030235C92E}">
      <dgm:prSet/>
      <dgm:spPr/>
      <dgm:t>
        <a:bodyPr/>
        <a:lstStyle/>
        <a:p>
          <a:endParaRPr lang="it-IT"/>
        </a:p>
      </dgm:t>
    </dgm:pt>
    <dgm:pt modelId="{C71C2561-6262-4760-AF3F-62B43B60F233}" type="sibTrans" cxnId="{F0AAE6B2-1F68-4686-BDB6-C7030235C92E}">
      <dgm:prSet/>
      <dgm:spPr/>
      <dgm:t>
        <a:bodyPr/>
        <a:lstStyle/>
        <a:p>
          <a:endParaRPr lang="it-IT"/>
        </a:p>
      </dgm:t>
    </dgm:pt>
    <dgm:pt modelId="{97116AE3-810F-452D-B867-D90C79F04F4E}">
      <dgm:prSet custT="1"/>
      <dgm:spPr/>
      <dgm:t>
        <a:bodyPr anchor="ctr"/>
        <a:lstStyle/>
        <a:p>
          <a:r>
            <a:rPr lang="it-IT" sz="1800" dirty="0">
              <a:latin typeface="+mn-lt"/>
              <a:ea typeface="+mn-ea"/>
            </a:rPr>
            <a:t>Sono previste sanzioni (pecuniarie e non pecuniarie) per il caso di mancata adozione dell’atto </a:t>
          </a:r>
          <a:r>
            <a:rPr lang="it-IT" sz="1800" dirty="0" err="1">
              <a:latin typeface="+mn-lt"/>
              <a:ea typeface="+mn-ea"/>
            </a:rPr>
            <a:t>ricognitorio</a:t>
          </a:r>
          <a:r>
            <a:rPr lang="it-IT" sz="1800" dirty="0">
              <a:latin typeface="+mn-lt"/>
              <a:ea typeface="+mn-ea"/>
            </a:rPr>
            <a:t>. </a:t>
          </a:r>
          <a:endParaRPr lang="it-IT" sz="1800" dirty="0">
            <a:latin typeface="+mn-lt"/>
          </a:endParaRPr>
        </a:p>
      </dgm:t>
    </dgm:pt>
    <dgm:pt modelId="{236B4D6A-A046-499D-B449-549ADF243A03}" type="parTrans" cxnId="{C7F28729-CF1F-4260-B463-F91BFB32C970}">
      <dgm:prSet/>
      <dgm:spPr/>
      <dgm:t>
        <a:bodyPr/>
        <a:lstStyle/>
        <a:p>
          <a:endParaRPr lang="it-IT"/>
        </a:p>
      </dgm:t>
    </dgm:pt>
    <dgm:pt modelId="{628CE242-C4D0-4B06-8E98-3923E11709CD}" type="sibTrans" cxnId="{C7F28729-CF1F-4260-B463-F91BFB32C970}">
      <dgm:prSet/>
      <dgm:spPr/>
      <dgm:t>
        <a:bodyPr/>
        <a:lstStyle/>
        <a:p>
          <a:endParaRPr lang="it-IT"/>
        </a:p>
      </dgm:t>
    </dgm:pt>
    <dgm:pt modelId="{F846DA86-472C-4CC4-92B6-9B72F67CB8C6}" type="pres">
      <dgm:prSet presAssocID="{3C4F01F1-2C2C-49B1-87A6-C42FA9632C7E}" presName="linear" presStyleCnt="0">
        <dgm:presLayoutVars>
          <dgm:dir/>
          <dgm:animLvl val="lvl"/>
          <dgm:resizeHandles val="exact"/>
        </dgm:presLayoutVars>
      </dgm:prSet>
      <dgm:spPr/>
    </dgm:pt>
    <dgm:pt modelId="{AF5202E5-91C0-42E9-AD6D-88979435FFC0}" type="pres">
      <dgm:prSet presAssocID="{300C6837-65D5-4BBE-9440-FBD62DCE07BE}" presName="parentLin" presStyleCnt="0"/>
      <dgm:spPr/>
    </dgm:pt>
    <dgm:pt modelId="{B11E462D-D3EA-4C93-9CE4-D5C16987F4B9}" type="pres">
      <dgm:prSet presAssocID="{300C6837-65D5-4BBE-9440-FBD62DCE07BE}" presName="parentLeftMargin" presStyleLbl="node1" presStyleIdx="0" presStyleCnt="4"/>
      <dgm:spPr/>
    </dgm:pt>
    <dgm:pt modelId="{9A44FACB-E949-4024-8DDB-F7D4EA215156}" type="pres">
      <dgm:prSet presAssocID="{300C6837-65D5-4BBE-9440-FBD62DCE07BE}" presName="parentText" presStyleLbl="node1" presStyleIdx="0" presStyleCnt="4" custScaleX="132018" custScaleY="173526">
        <dgm:presLayoutVars>
          <dgm:chMax val="0"/>
          <dgm:bulletEnabled val="1"/>
        </dgm:presLayoutVars>
      </dgm:prSet>
      <dgm:spPr/>
    </dgm:pt>
    <dgm:pt modelId="{F073C930-7210-43DD-88A3-ADCE56679149}" type="pres">
      <dgm:prSet presAssocID="{300C6837-65D5-4BBE-9440-FBD62DCE07BE}" presName="negativeSpace" presStyleCnt="0"/>
      <dgm:spPr/>
    </dgm:pt>
    <dgm:pt modelId="{24010862-1ED8-451C-944C-623908342530}" type="pres">
      <dgm:prSet presAssocID="{300C6837-65D5-4BBE-9440-FBD62DCE07BE}" presName="childText" presStyleLbl="conFgAcc1" presStyleIdx="0" presStyleCnt="4">
        <dgm:presLayoutVars>
          <dgm:bulletEnabled val="1"/>
        </dgm:presLayoutVars>
      </dgm:prSet>
      <dgm:spPr/>
    </dgm:pt>
    <dgm:pt modelId="{9EF3EFA7-F351-43B2-909A-479F924A9A92}" type="pres">
      <dgm:prSet presAssocID="{77F81181-2BE9-43BA-95D3-7D988958ECD3}" presName="spaceBetweenRectangles" presStyleCnt="0"/>
      <dgm:spPr/>
    </dgm:pt>
    <dgm:pt modelId="{17359FCA-EA19-4EF7-B66D-1EA8B06AF9F9}" type="pres">
      <dgm:prSet presAssocID="{710950F9-0783-4D99-96CA-1205CC07DD0D}" presName="parentLin" presStyleCnt="0"/>
      <dgm:spPr/>
    </dgm:pt>
    <dgm:pt modelId="{CFD66CEF-ABEA-4A1F-82C4-3B840D03A542}" type="pres">
      <dgm:prSet presAssocID="{710950F9-0783-4D99-96CA-1205CC07DD0D}" presName="parentLeftMargin" presStyleLbl="node1" presStyleIdx="0" presStyleCnt="4"/>
      <dgm:spPr/>
    </dgm:pt>
    <dgm:pt modelId="{286917D2-1567-471C-BF3E-B2B2E60CA6B5}" type="pres">
      <dgm:prSet presAssocID="{710950F9-0783-4D99-96CA-1205CC07DD0D}" presName="parentText" presStyleLbl="node1" presStyleIdx="1" presStyleCnt="4" custScaleX="132018" custScaleY="80623">
        <dgm:presLayoutVars>
          <dgm:chMax val="0"/>
          <dgm:bulletEnabled val="1"/>
        </dgm:presLayoutVars>
      </dgm:prSet>
      <dgm:spPr/>
    </dgm:pt>
    <dgm:pt modelId="{260CEB48-1C48-48D3-B8CF-0EC57B266B46}" type="pres">
      <dgm:prSet presAssocID="{710950F9-0783-4D99-96CA-1205CC07DD0D}" presName="negativeSpace" presStyleCnt="0"/>
      <dgm:spPr/>
    </dgm:pt>
    <dgm:pt modelId="{A246EC89-B073-4ED4-8B14-F76D763A1417}" type="pres">
      <dgm:prSet presAssocID="{710950F9-0783-4D99-96CA-1205CC07DD0D}" presName="childText" presStyleLbl="conFgAcc1" presStyleIdx="1" presStyleCnt="4">
        <dgm:presLayoutVars>
          <dgm:bulletEnabled val="1"/>
        </dgm:presLayoutVars>
      </dgm:prSet>
      <dgm:spPr/>
    </dgm:pt>
    <dgm:pt modelId="{8B0FB9E0-CB8D-4909-9951-D75AEA03C01F}" type="pres">
      <dgm:prSet presAssocID="{77D480B8-7171-411D-B7E0-5E2D52DE690A}" presName="spaceBetweenRectangles" presStyleCnt="0"/>
      <dgm:spPr/>
    </dgm:pt>
    <dgm:pt modelId="{FD4994AD-A205-4D19-9B01-DD8A8CC2611D}" type="pres">
      <dgm:prSet presAssocID="{D28829FA-03D8-41A1-B0B0-BE525F844812}" presName="parentLin" presStyleCnt="0"/>
      <dgm:spPr/>
    </dgm:pt>
    <dgm:pt modelId="{B50EB9D1-184B-4E50-A17E-962A379CD3B7}" type="pres">
      <dgm:prSet presAssocID="{D28829FA-03D8-41A1-B0B0-BE525F844812}" presName="parentLeftMargin" presStyleLbl="node1" presStyleIdx="1" presStyleCnt="4"/>
      <dgm:spPr/>
    </dgm:pt>
    <dgm:pt modelId="{B03B4856-2D1A-4A2B-8B17-82FA019C8844}" type="pres">
      <dgm:prSet presAssocID="{D28829FA-03D8-41A1-B0B0-BE525F844812}" presName="parentText" presStyleLbl="node1" presStyleIdx="2" presStyleCnt="4" custScaleX="132018" custScaleY="113983">
        <dgm:presLayoutVars>
          <dgm:chMax val="0"/>
          <dgm:bulletEnabled val="1"/>
        </dgm:presLayoutVars>
      </dgm:prSet>
      <dgm:spPr/>
    </dgm:pt>
    <dgm:pt modelId="{09285651-A428-4BDA-8901-5D3699F93F56}" type="pres">
      <dgm:prSet presAssocID="{D28829FA-03D8-41A1-B0B0-BE525F844812}" presName="negativeSpace" presStyleCnt="0"/>
      <dgm:spPr/>
    </dgm:pt>
    <dgm:pt modelId="{175EEB7E-6B9D-4ED8-B2EF-B9D5E4F9394A}" type="pres">
      <dgm:prSet presAssocID="{D28829FA-03D8-41A1-B0B0-BE525F844812}" presName="childText" presStyleLbl="conFgAcc1" presStyleIdx="2" presStyleCnt="4">
        <dgm:presLayoutVars>
          <dgm:bulletEnabled val="1"/>
        </dgm:presLayoutVars>
      </dgm:prSet>
      <dgm:spPr/>
    </dgm:pt>
    <dgm:pt modelId="{2E4006BB-A7BD-4C9B-8972-4ADE3AE3CD82}" type="pres">
      <dgm:prSet presAssocID="{C71C2561-6262-4760-AF3F-62B43B60F233}" presName="spaceBetweenRectangles" presStyleCnt="0"/>
      <dgm:spPr/>
    </dgm:pt>
    <dgm:pt modelId="{A77F52EE-815B-4F76-93B5-2F79A0159C04}" type="pres">
      <dgm:prSet presAssocID="{97116AE3-810F-452D-B867-D90C79F04F4E}" presName="parentLin" presStyleCnt="0"/>
      <dgm:spPr/>
    </dgm:pt>
    <dgm:pt modelId="{FDA05466-ED54-4B22-BDFA-107CD157CE3C}" type="pres">
      <dgm:prSet presAssocID="{97116AE3-810F-452D-B867-D90C79F04F4E}" presName="parentLeftMargin" presStyleLbl="node1" presStyleIdx="2" presStyleCnt="4"/>
      <dgm:spPr/>
    </dgm:pt>
    <dgm:pt modelId="{B87602F9-01CA-4DAD-8E40-D855C3698BE6}" type="pres">
      <dgm:prSet presAssocID="{97116AE3-810F-452D-B867-D90C79F04F4E}" presName="parentText" presStyleLbl="node1" presStyleIdx="3" presStyleCnt="4" custScaleX="132018" custScaleY="113983">
        <dgm:presLayoutVars>
          <dgm:chMax val="0"/>
          <dgm:bulletEnabled val="1"/>
        </dgm:presLayoutVars>
      </dgm:prSet>
      <dgm:spPr/>
    </dgm:pt>
    <dgm:pt modelId="{4C648F5D-336F-4C92-9C67-9ED231A8BD13}" type="pres">
      <dgm:prSet presAssocID="{97116AE3-810F-452D-B867-D90C79F04F4E}" presName="negativeSpace" presStyleCnt="0"/>
      <dgm:spPr/>
    </dgm:pt>
    <dgm:pt modelId="{74B500A0-BCD6-429E-8801-C8D935457E9C}" type="pres">
      <dgm:prSet presAssocID="{97116AE3-810F-452D-B867-D90C79F04F4E}" presName="childText" presStyleLbl="conFgAcc1" presStyleIdx="3" presStyleCnt="4">
        <dgm:presLayoutVars>
          <dgm:bulletEnabled val="1"/>
        </dgm:presLayoutVars>
      </dgm:prSet>
      <dgm:spPr/>
    </dgm:pt>
  </dgm:ptLst>
  <dgm:cxnLst>
    <dgm:cxn modelId="{41A0310E-F721-4D12-A99D-77FA3BC42CE5}" srcId="{710950F9-0783-4D99-96CA-1205CC07DD0D}" destId="{5F2800BA-3715-4A17-A088-5D18634F4CBE}" srcOrd="1" destOrd="0" parTransId="{0CB62F72-C4DA-4BAC-BE13-CA7867C1E6A9}" sibTransId="{43601E11-37CF-42A4-80E2-9EE895A5F890}"/>
    <dgm:cxn modelId="{9EA98712-B806-4F1C-B4EF-59D08DF2B438}" type="presOf" srcId="{8D82E78C-0E18-4597-86EB-D2A35A41AC52}" destId="{A246EC89-B073-4ED4-8B14-F76D763A1417}" srcOrd="0" destOrd="0" presId="urn:microsoft.com/office/officeart/2005/8/layout/list1"/>
    <dgm:cxn modelId="{C7F28729-CF1F-4260-B463-F91BFB32C970}" srcId="{3C4F01F1-2C2C-49B1-87A6-C42FA9632C7E}" destId="{97116AE3-810F-452D-B867-D90C79F04F4E}" srcOrd="3" destOrd="0" parTransId="{236B4D6A-A046-499D-B449-549ADF243A03}" sibTransId="{628CE242-C4D0-4B06-8E98-3923E11709CD}"/>
    <dgm:cxn modelId="{700C0934-C11E-4F11-8071-0D4865522643}" type="presOf" srcId="{300C6837-65D5-4BBE-9440-FBD62DCE07BE}" destId="{B11E462D-D3EA-4C93-9CE4-D5C16987F4B9}" srcOrd="0" destOrd="0" presId="urn:microsoft.com/office/officeart/2005/8/layout/list1"/>
    <dgm:cxn modelId="{0B136E35-8362-4070-814D-D03757515540}" type="presOf" srcId="{710950F9-0783-4D99-96CA-1205CC07DD0D}" destId="{286917D2-1567-471C-BF3E-B2B2E60CA6B5}" srcOrd="1" destOrd="0" presId="urn:microsoft.com/office/officeart/2005/8/layout/list1"/>
    <dgm:cxn modelId="{28ADF656-B9F4-40EE-9F6E-1E73FFEBF76C}" srcId="{3C4F01F1-2C2C-49B1-87A6-C42FA9632C7E}" destId="{710950F9-0783-4D99-96CA-1205CC07DD0D}" srcOrd="1" destOrd="0" parTransId="{21107508-4218-4FBA-A926-4977C9731779}" sibTransId="{77D480B8-7171-411D-B7E0-5E2D52DE690A}"/>
    <dgm:cxn modelId="{F0C7AE90-FD7C-4807-862B-A6998C5461D7}" type="presOf" srcId="{97116AE3-810F-452D-B867-D90C79F04F4E}" destId="{FDA05466-ED54-4B22-BDFA-107CD157CE3C}" srcOrd="0" destOrd="0" presId="urn:microsoft.com/office/officeart/2005/8/layout/list1"/>
    <dgm:cxn modelId="{0C1EA9A5-BBBE-4CAB-B175-7CF594388798}" type="presOf" srcId="{5F2800BA-3715-4A17-A088-5D18634F4CBE}" destId="{A246EC89-B073-4ED4-8B14-F76D763A1417}" srcOrd="0" destOrd="1" presId="urn:microsoft.com/office/officeart/2005/8/layout/list1"/>
    <dgm:cxn modelId="{BDC070B1-A9B2-404E-B31E-2FF99D634736}" type="presOf" srcId="{300C6837-65D5-4BBE-9440-FBD62DCE07BE}" destId="{9A44FACB-E949-4024-8DDB-F7D4EA215156}" srcOrd="1" destOrd="0" presId="urn:microsoft.com/office/officeart/2005/8/layout/list1"/>
    <dgm:cxn modelId="{F0AAE6B2-1F68-4686-BDB6-C7030235C92E}" srcId="{3C4F01F1-2C2C-49B1-87A6-C42FA9632C7E}" destId="{D28829FA-03D8-41A1-B0B0-BE525F844812}" srcOrd="2" destOrd="0" parTransId="{1E3A3C8B-13A4-441B-A4C2-196878DE8150}" sibTransId="{C71C2561-6262-4760-AF3F-62B43B60F233}"/>
    <dgm:cxn modelId="{65E225B8-7212-46B8-A264-4EF361E0A3FD}" type="presOf" srcId="{D28829FA-03D8-41A1-B0B0-BE525F844812}" destId="{B50EB9D1-184B-4E50-A17E-962A379CD3B7}" srcOrd="0" destOrd="0" presId="urn:microsoft.com/office/officeart/2005/8/layout/list1"/>
    <dgm:cxn modelId="{BFAB46D5-DBB6-4B0E-8B35-79F47E1AE067}" type="presOf" srcId="{97116AE3-810F-452D-B867-D90C79F04F4E}" destId="{B87602F9-01CA-4DAD-8E40-D855C3698BE6}" srcOrd="1" destOrd="0" presId="urn:microsoft.com/office/officeart/2005/8/layout/list1"/>
    <dgm:cxn modelId="{4DF020D6-C19C-48A2-B3A9-F33D1BBA5CDB}" srcId="{3C4F01F1-2C2C-49B1-87A6-C42FA9632C7E}" destId="{300C6837-65D5-4BBE-9440-FBD62DCE07BE}" srcOrd="0" destOrd="0" parTransId="{86C67C37-AF43-41A8-A67E-9D43E0B7AE91}" sibTransId="{77F81181-2BE9-43BA-95D3-7D988958ECD3}"/>
    <dgm:cxn modelId="{988CD0D9-F725-4030-BAAA-5147332FC480}" srcId="{710950F9-0783-4D99-96CA-1205CC07DD0D}" destId="{8D82E78C-0E18-4597-86EB-D2A35A41AC52}" srcOrd="0" destOrd="0" parTransId="{92283ED9-B0B9-4A79-AAED-647CA86E86BE}" sibTransId="{35C7E6F7-2F52-4F82-9BC2-6B2C6FA83B81}"/>
    <dgm:cxn modelId="{3668B2E6-BDD2-4BF3-89DE-B36FC0CD7B0C}" type="presOf" srcId="{3C4F01F1-2C2C-49B1-87A6-C42FA9632C7E}" destId="{F846DA86-472C-4CC4-92B6-9B72F67CB8C6}" srcOrd="0" destOrd="0" presId="urn:microsoft.com/office/officeart/2005/8/layout/list1"/>
    <dgm:cxn modelId="{792892EB-CC3E-4E21-9CB7-B1C7D6059C80}" type="presOf" srcId="{710950F9-0783-4D99-96CA-1205CC07DD0D}" destId="{CFD66CEF-ABEA-4A1F-82C4-3B840D03A542}" srcOrd="0" destOrd="0" presId="urn:microsoft.com/office/officeart/2005/8/layout/list1"/>
    <dgm:cxn modelId="{AC6EA6F9-5D9E-4A20-97BD-9B8E8CAD4051}" type="presOf" srcId="{D28829FA-03D8-41A1-B0B0-BE525F844812}" destId="{B03B4856-2D1A-4A2B-8B17-82FA019C8844}" srcOrd="1" destOrd="0" presId="urn:microsoft.com/office/officeart/2005/8/layout/list1"/>
    <dgm:cxn modelId="{222024FB-9791-4191-BD99-B238A5A68BB1}" type="presParOf" srcId="{F846DA86-472C-4CC4-92B6-9B72F67CB8C6}" destId="{AF5202E5-91C0-42E9-AD6D-88979435FFC0}" srcOrd="0" destOrd="0" presId="urn:microsoft.com/office/officeart/2005/8/layout/list1"/>
    <dgm:cxn modelId="{047AA80E-4F76-44F8-BD5B-36EC8C48F616}" type="presParOf" srcId="{AF5202E5-91C0-42E9-AD6D-88979435FFC0}" destId="{B11E462D-D3EA-4C93-9CE4-D5C16987F4B9}" srcOrd="0" destOrd="0" presId="urn:microsoft.com/office/officeart/2005/8/layout/list1"/>
    <dgm:cxn modelId="{D34E7ECC-1814-4813-A85F-A4070549B692}" type="presParOf" srcId="{AF5202E5-91C0-42E9-AD6D-88979435FFC0}" destId="{9A44FACB-E949-4024-8DDB-F7D4EA215156}" srcOrd="1" destOrd="0" presId="urn:microsoft.com/office/officeart/2005/8/layout/list1"/>
    <dgm:cxn modelId="{70D2997B-427C-4A5A-8BA1-CF67A0CE0194}" type="presParOf" srcId="{F846DA86-472C-4CC4-92B6-9B72F67CB8C6}" destId="{F073C930-7210-43DD-88A3-ADCE56679149}" srcOrd="1" destOrd="0" presId="urn:microsoft.com/office/officeart/2005/8/layout/list1"/>
    <dgm:cxn modelId="{985D97A9-E50A-4F9D-A1A8-1B7005A379DA}" type="presParOf" srcId="{F846DA86-472C-4CC4-92B6-9B72F67CB8C6}" destId="{24010862-1ED8-451C-944C-623908342530}" srcOrd="2" destOrd="0" presId="urn:microsoft.com/office/officeart/2005/8/layout/list1"/>
    <dgm:cxn modelId="{215CE3F4-07C3-41D0-B3F4-88E14C04B415}" type="presParOf" srcId="{F846DA86-472C-4CC4-92B6-9B72F67CB8C6}" destId="{9EF3EFA7-F351-43B2-909A-479F924A9A92}" srcOrd="3" destOrd="0" presId="urn:microsoft.com/office/officeart/2005/8/layout/list1"/>
    <dgm:cxn modelId="{756896D1-1F91-47D7-97B6-5E50A8760D30}" type="presParOf" srcId="{F846DA86-472C-4CC4-92B6-9B72F67CB8C6}" destId="{17359FCA-EA19-4EF7-B66D-1EA8B06AF9F9}" srcOrd="4" destOrd="0" presId="urn:microsoft.com/office/officeart/2005/8/layout/list1"/>
    <dgm:cxn modelId="{6A1E823F-2E64-434F-AC7D-23B7B31B6CE2}" type="presParOf" srcId="{17359FCA-EA19-4EF7-B66D-1EA8B06AF9F9}" destId="{CFD66CEF-ABEA-4A1F-82C4-3B840D03A542}" srcOrd="0" destOrd="0" presId="urn:microsoft.com/office/officeart/2005/8/layout/list1"/>
    <dgm:cxn modelId="{D400D529-5BC5-4E5A-9BFA-320F53D3FF4C}" type="presParOf" srcId="{17359FCA-EA19-4EF7-B66D-1EA8B06AF9F9}" destId="{286917D2-1567-471C-BF3E-B2B2E60CA6B5}" srcOrd="1" destOrd="0" presId="urn:microsoft.com/office/officeart/2005/8/layout/list1"/>
    <dgm:cxn modelId="{C620EE80-FFC5-4C1C-932F-D2B0224D313B}" type="presParOf" srcId="{F846DA86-472C-4CC4-92B6-9B72F67CB8C6}" destId="{260CEB48-1C48-48D3-B8CF-0EC57B266B46}" srcOrd="5" destOrd="0" presId="urn:microsoft.com/office/officeart/2005/8/layout/list1"/>
    <dgm:cxn modelId="{B9C03D79-9721-48D4-9E92-068FD04357CF}" type="presParOf" srcId="{F846DA86-472C-4CC4-92B6-9B72F67CB8C6}" destId="{A246EC89-B073-4ED4-8B14-F76D763A1417}" srcOrd="6" destOrd="0" presId="urn:microsoft.com/office/officeart/2005/8/layout/list1"/>
    <dgm:cxn modelId="{7A5490BE-6E8D-4C08-A314-E63DCA3946E1}" type="presParOf" srcId="{F846DA86-472C-4CC4-92B6-9B72F67CB8C6}" destId="{8B0FB9E0-CB8D-4909-9951-D75AEA03C01F}" srcOrd="7" destOrd="0" presId="urn:microsoft.com/office/officeart/2005/8/layout/list1"/>
    <dgm:cxn modelId="{EAB316F4-2568-4661-9213-D967A9B64EC1}" type="presParOf" srcId="{F846DA86-472C-4CC4-92B6-9B72F67CB8C6}" destId="{FD4994AD-A205-4D19-9B01-DD8A8CC2611D}" srcOrd="8" destOrd="0" presId="urn:microsoft.com/office/officeart/2005/8/layout/list1"/>
    <dgm:cxn modelId="{011DB577-C588-4565-A988-ACF58569C8B5}" type="presParOf" srcId="{FD4994AD-A205-4D19-9B01-DD8A8CC2611D}" destId="{B50EB9D1-184B-4E50-A17E-962A379CD3B7}" srcOrd="0" destOrd="0" presId="urn:microsoft.com/office/officeart/2005/8/layout/list1"/>
    <dgm:cxn modelId="{DA1FB282-1D97-4303-83A5-B43DCB1F8429}" type="presParOf" srcId="{FD4994AD-A205-4D19-9B01-DD8A8CC2611D}" destId="{B03B4856-2D1A-4A2B-8B17-82FA019C8844}" srcOrd="1" destOrd="0" presId="urn:microsoft.com/office/officeart/2005/8/layout/list1"/>
    <dgm:cxn modelId="{4AE00B57-C324-4CA7-928F-63212026109A}" type="presParOf" srcId="{F846DA86-472C-4CC4-92B6-9B72F67CB8C6}" destId="{09285651-A428-4BDA-8901-5D3699F93F56}" srcOrd="9" destOrd="0" presId="urn:microsoft.com/office/officeart/2005/8/layout/list1"/>
    <dgm:cxn modelId="{C83E15B4-58B6-4FD3-AE49-DB45FCB2D0DA}" type="presParOf" srcId="{F846DA86-472C-4CC4-92B6-9B72F67CB8C6}" destId="{175EEB7E-6B9D-4ED8-B2EF-B9D5E4F9394A}" srcOrd="10" destOrd="0" presId="urn:microsoft.com/office/officeart/2005/8/layout/list1"/>
    <dgm:cxn modelId="{8D7D5A3C-802D-4813-A9C1-7B5500842A00}" type="presParOf" srcId="{F846DA86-472C-4CC4-92B6-9B72F67CB8C6}" destId="{2E4006BB-A7BD-4C9B-8972-4ADE3AE3CD82}" srcOrd="11" destOrd="0" presId="urn:microsoft.com/office/officeart/2005/8/layout/list1"/>
    <dgm:cxn modelId="{5391A013-80CC-429A-AC33-26FAD4F3483F}" type="presParOf" srcId="{F846DA86-472C-4CC4-92B6-9B72F67CB8C6}" destId="{A77F52EE-815B-4F76-93B5-2F79A0159C04}" srcOrd="12" destOrd="0" presId="urn:microsoft.com/office/officeart/2005/8/layout/list1"/>
    <dgm:cxn modelId="{8DB0CF2F-5BD5-43BF-B6B0-E70BA1D8C7B4}" type="presParOf" srcId="{A77F52EE-815B-4F76-93B5-2F79A0159C04}" destId="{FDA05466-ED54-4B22-BDFA-107CD157CE3C}" srcOrd="0" destOrd="0" presId="urn:microsoft.com/office/officeart/2005/8/layout/list1"/>
    <dgm:cxn modelId="{3DA29330-1171-4EF8-B2AC-22CDFE0F0418}" type="presParOf" srcId="{A77F52EE-815B-4F76-93B5-2F79A0159C04}" destId="{B87602F9-01CA-4DAD-8E40-D855C3698BE6}" srcOrd="1" destOrd="0" presId="urn:microsoft.com/office/officeart/2005/8/layout/list1"/>
    <dgm:cxn modelId="{216A1076-5866-4C2E-84ED-8CD1C0D53139}" type="presParOf" srcId="{F846DA86-472C-4CC4-92B6-9B72F67CB8C6}" destId="{4C648F5D-336F-4C92-9C67-9ED231A8BD13}" srcOrd="13" destOrd="0" presId="urn:microsoft.com/office/officeart/2005/8/layout/list1"/>
    <dgm:cxn modelId="{BF5F9037-194B-4A38-B38F-4B672F5245BD}" type="presParOf" srcId="{F846DA86-472C-4CC4-92B6-9B72F67CB8C6}" destId="{74B500A0-BCD6-429E-8801-C8D935457E9C}" srcOrd="14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C4F01F1-2C2C-49B1-87A6-C42FA9632C7E}" type="doc">
      <dgm:prSet loTypeId="urn:microsoft.com/office/officeart/2005/8/layout/list1" loCatId="list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it-IT"/>
        </a:p>
      </dgm:t>
    </dgm:pt>
    <dgm:pt modelId="{300C6837-65D5-4BBE-9440-FBD62DCE07BE}">
      <dgm:prSet custT="1"/>
      <dgm:spPr/>
      <dgm:t>
        <a:bodyPr anchor="ctr"/>
        <a:lstStyle/>
        <a:p>
          <a:r>
            <a:rPr lang="it-IT" sz="1800" dirty="0">
              <a:latin typeface="+mn-lt"/>
            </a:rPr>
            <a:t>La </a:t>
          </a:r>
          <a:r>
            <a:rPr lang="it-IT" sz="1800" b="1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Verifica periodica sulla situazione gestionale dei servizi pubblici locali</a:t>
          </a:r>
          <a:r>
            <a:rPr lang="it-IT" sz="1800" dirty="0">
              <a:latin typeface="+mn-lt"/>
            </a:rPr>
            <a:t> è un obbligo introdotto dall’art. 30 del </a:t>
          </a:r>
          <a:r>
            <a:rPr lang="it-IT" sz="1800" dirty="0" err="1">
              <a:latin typeface="+mn-lt"/>
            </a:rPr>
            <a:t>D.Lgs.</a:t>
          </a:r>
          <a:r>
            <a:rPr lang="it-IT" sz="1800" dirty="0">
              <a:latin typeface="+mn-lt"/>
            </a:rPr>
            <a:t> n. 201/2022 (“</a:t>
          </a:r>
          <a:r>
            <a:rPr lang="it-IT" sz="1800" i="1" dirty="0">
              <a:latin typeface="+mn-lt"/>
            </a:rPr>
            <a:t>Riordino della disciplina dei servizi pubblici locali di rilevanza economica.</a:t>
          </a:r>
          <a:r>
            <a:rPr lang="it-IT" sz="1800" dirty="0">
              <a:latin typeface="+mn-lt"/>
            </a:rPr>
            <a:t>”).</a:t>
          </a:r>
        </a:p>
      </dgm:t>
    </dgm:pt>
    <dgm:pt modelId="{86C67C37-AF43-41A8-A67E-9D43E0B7AE91}" type="parTrans" cxnId="{4DF020D6-C19C-48A2-B3A9-F33D1BBA5CDB}">
      <dgm:prSet/>
      <dgm:spPr/>
      <dgm:t>
        <a:bodyPr/>
        <a:lstStyle/>
        <a:p>
          <a:endParaRPr lang="it-IT"/>
        </a:p>
      </dgm:t>
    </dgm:pt>
    <dgm:pt modelId="{77F81181-2BE9-43BA-95D3-7D988958ECD3}" type="sibTrans" cxnId="{4DF020D6-C19C-48A2-B3A9-F33D1BBA5CDB}">
      <dgm:prSet/>
      <dgm:spPr/>
      <dgm:t>
        <a:bodyPr/>
        <a:lstStyle/>
        <a:p>
          <a:endParaRPr lang="it-IT"/>
        </a:p>
      </dgm:t>
    </dgm:pt>
    <dgm:pt modelId="{710950F9-0783-4D99-96CA-1205CC07DD0D}">
      <dgm:prSet custT="1"/>
      <dgm:spPr/>
      <dgm:t>
        <a:bodyPr anchor="ctr"/>
        <a:lstStyle/>
        <a:p>
          <a:r>
            <a:rPr lang="it-IT" sz="1800" dirty="0">
              <a:latin typeface="+mn-lt"/>
            </a:rPr>
            <a:t>La prima ricognizione dei servizi pubblici locali di rilevanza economica deve essere effettuata entro il 31/12/2023, contestualmente alla ricognizione delle partecipazioni societarie (art. 20 </a:t>
          </a:r>
          <a:r>
            <a:rPr lang="it-IT" sz="1800" dirty="0" err="1">
              <a:latin typeface="+mn-lt"/>
            </a:rPr>
            <a:t>D.Lgs.</a:t>
          </a:r>
          <a:r>
            <a:rPr lang="it-IT" sz="1800" dirty="0">
              <a:latin typeface="+mn-lt"/>
            </a:rPr>
            <a:t> 175/2016).</a:t>
          </a:r>
        </a:p>
      </dgm:t>
    </dgm:pt>
    <dgm:pt modelId="{21107508-4218-4FBA-A926-4977C9731779}" type="parTrans" cxnId="{28ADF656-B9F4-40EE-9F6E-1E73FFEBF76C}">
      <dgm:prSet/>
      <dgm:spPr/>
      <dgm:t>
        <a:bodyPr/>
        <a:lstStyle/>
        <a:p>
          <a:endParaRPr lang="it-IT"/>
        </a:p>
      </dgm:t>
    </dgm:pt>
    <dgm:pt modelId="{77D480B8-7171-411D-B7E0-5E2D52DE690A}" type="sibTrans" cxnId="{28ADF656-B9F4-40EE-9F6E-1E73FFEBF76C}">
      <dgm:prSet/>
      <dgm:spPr/>
      <dgm:t>
        <a:bodyPr/>
        <a:lstStyle/>
        <a:p>
          <a:endParaRPr lang="it-IT"/>
        </a:p>
      </dgm:t>
    </dgm:pt>
    <dgm:pt modelId="{D28829FA-03D8-41A1-B0B0-BE525F844812}">
      <dgm:prSet custT="1"/>
      <dgm:spPr/>
      <dgm:t>
        <a:bodyPr anchor="ctr"/>
        <a:lstStyle/>
        <a:p>
          <a:r>
            <a:rPr lang="it-IT" sz="1800" b="0" dirty="0"/>
            <a:t>Non rientrano nel perimetro della Relazione ex art. 30 </a:t>
          </a:r>
          <a:r>
            <a:rPr lang="it-IT" sz="1800" dirty="0">
              <a:latin typeface="+mn-lt"/>
            </a:rPr>
            <a:t>del </a:t>
          </a:r>
          <a:r>
            <a:rPr lang="it-IT" sz="1800" dirty="0" err="1">
              <a:latin typeface="+mn-lt"/>
            </a:rPr>
            <a:t>D.Lgs.</a:t>
          </a:r>
          <a:r>
            <a:rPr lang="it-IT" sz="1800" dirty="0">
              <a:latin typeface="+mn-lt"/>
            </a:rPr>
            <a:t> n. 201/2022</a:t>
          </a:r>
          <a:r>
            <a:rPr lang="it-IT" sz="1800" b="0" dirty="0"/>
            <a:t> i seguenti servizi:</a:t>
          </a:r>
          <a:endParaRPr lang="it-IT" sz="1800" b="0" dirty="0">
            <a:latin typeface="+mn-lt"/>
          </a:endParaRPr>
        </a:p>
      </dgm:t>
    </dgm:pt>
    <dgm:pt modelId="{1E3A3C8B-13A4-441B-A4C2-196878DE8150}" type="parTrans" cxnId="{F0AAE6B2-1F68-4686-BDB6-C7030235C92E}">
      <dgm:prSet/>
      <dgm:spPr/>
      <dgm:t>
        <a:bodyPr/>
        <a:lstStyle/>
        <a:p>
          <a:endParaRPr lang="it-IT"/>
        </a:p>
      </dgm:t>
    </dgm:pt>
    <dgm:pt modelId="{C71C2561-6262-4760-AF3F-62B43B60F233}" type="sibTrans" cxnId="{F0AAE6B2-1F68-4686-BDB6-C7030235C92E}">
      <dgm:prSet/>
      <dgm:spPr/>
      <dgm:t>
        <a:bodyPr/>
        <a:lstStyle/>
        <a:p>
          <a:endParaRPr lang="it-IT"/>
        </a:p>
      </dgm:t>
    </dgm:pt>
    <dgm:pt modelId="{8B54FE5B-6A4F-4984-877B-4448DFE92A1D}">
      <dgm:prSet custT="1"/>
      <dgm:spPr/>
      <dgm:t>
        <a:bodyPr/>
        <a:lstStyle/>
        <a:p>
          <a:r>
            <a:rPr lang="it-IT" sz="1300" u="none" dirty="0"/>
            <a:t>Servizi affidati ad enti strumentali</a:t>
          </a:r>
          <a:endParaRPr lang="it-IT" sz="1300" b="0" u="none" dirty="0">
            <a:latin typeface="+mn-lt"/>
          </a:endParaRPr>
        </a:p>
      </dgm:t>
    </dgm:pt>
    <dgm:pt modelId="{460B4F18-D2D4-46A4-958D-802A093CB2C8}" type="parTrans" cxnId="{15CF1BAD-C924-4047-9FFF-40B5FA7D1EE8}">
      <dgm:prSet/>
      <dgm:spPr/>
      <dgm:t>
        <a:bodyPr/>
        <a:lstStyle/>
        <a:p>
          <a:endParaRPr lang="it-IT"/>
        </a:p>
      </dgm:t>
    </dgm:pt>
    <dgm:pt modelId="{5E927E38-9578-47DE-A170-B6DF13C5680C}" type="sibTrans" cxnId="{15CF1BAD-C924-4047-9FFF-40B5FA7D1EE8}">
      <dgm:prSet/>
      <dgm:spPr/>
      <dgm:t>
        <a:bodyPr/>
        <a:lstStyle/>
        <a:p>
          <a:endParaRPr lang="it-IT"/>
        </a:p>
      </dgm:t>
    </dgm:pt>
    <dgm:pt modelId="{DCF580C7-D32D-497A-ACAF-AD5154E137AF}">
      <dgm:prSet custT="1"/>
      <dgm:spPr/>
      <dgm:t>
        <a:bodyPr/>
        <a:lstStyle/>
        <a:p>
          <a:r>
            <a:rPr lang="it-IT" sz="1300" u="none" dirty="0"/>
            <a:t>Servizi gestiti direttamente dal Comune di Milano in economia</a:t>
          </a:r>
          <a:endParaRPr lang="it-IT" sz="1300" b="0" u="none" dirty="0">
            <a:latin typeface="+mn-lt"/>
          </a:endParaRPr>
        </a:p>
      </dgm:t>
    </dgm:pt>
    <dgm:pt modelId="{610F03E2-A374-4C94-A209-944D5A434069}" type="parTrans" cxnId="{A189CC7D-CBC8-4B02-B9F4-7EDC503209DC}">
      <dgm:prSet/>
      <dgm:spPr/>
      <dgm:t>
        <a:bodyPr/>
        <a:lstStyle/>
        <a:p>
          <a:endParaRPr lang="it-IT"/>
        </a:p>
      </dgm:t>
    </dgm:pt>
    <dgm:pt modelId="{B8F00A70-BF11-47F9-8A07-11160F3B5C94}" type="sibTrans" cxnId="{A189CC7D-CBC8-4B02-B9F4-7EDC503209DC}">
      <dgm:prSet/>
      <dgm:spPr/>
      <dgm:t>
        <a:bodyPr/>
        <a:lstStyle/>
        <a:p>
          <a:endParaRPr lang="it-IT"/>
        </a:p>
      </dgm:t>
    </dgm:pt>
    <dgm:pt modelId="{D606F5C0-935A-474B-B832-9D2543CA18DD}">
      <dgm:prSet custT="1"/>
      <dgm:spPr/>
      <dgm:t>
        <a:bodyPr/>
        <a:lstStyle/>
        <a:p>
          <a:r>
            <a:rPr lang="it-IT" sz="1300" u="none" dirty="0"/>
            <a:t>Servizi sottoposti a regolazione ad opera di un’autorità indipendente</a:t>
          </a:r>
          <a:endParaRPr lang="it-IT" sz="1300" b="0" u="none" dirty="0">
            <a:latin typeface="+mn-lt"/>
          </a:endParaRPr>
        </a:p>
      </dgm:t>
    </dgm:pt>
    <dgm:pt modelId="{4F126E02-0095-4475-A6E0-7BEDA5EA6152}" type="parTrans" cxnId="{8C4B6E70-D100-4D7C-A783-DD70559DFB2D}">
      <dgm:prSet/>
      <dgm:spPr/>
      <dgm:t>
        <a:bodyPr/>
        <a:lstStyle/>
        <a:p>
          <a:endParaRPr lang="it-IT"/>
        </a:p>
      </dgm:t>
    </dgm:pt>
    <dgm:pt modelId="{7F01695E-B8E5-4F26-8702-689D73D672D3}" type="sibTrans" cxnId="{8C4B6E70-D100-4D7C-A783-DD70559DFB2D}">
      <dgm:prSet/>
      <dgm:spPr/>
      <dgm:t>
        <a:bodyPr/>
        <a:lstStyle/>
        <a:p>
          <a:endParaRPr lang="it-IT"/>
        </a:p>
      </dgm:t>
    </dgm:pt>
    <dgm:pt modelId="{F846DA86-472C-4CC4-92B6-9B72F67CB8C6}" type="pres">
      <dgm:prSet presAssocID="{3C4F01F1-2C2C-49B1-87A6-C42FA9632C7E}" presName="linear" presStyleCnt="0">
        <dgm:presLayoutVars>
          <dgm:dir/>
          <dgm:animLvl val="lvl"/>
          <dgm:resizeHandles val="exact"/>
        </dgm:presLayoutVars>
      </dgm:prSet>
      <dgm:spPr/>
    </dgm:pt>
    <dgm:pt modelId="{AF5202E5-91C0-42E9-AD6D-88979435FFC0}" type="pres">
      <dgm:prSet presAssocID="{300C6837-65D5-4BBE-9440-FBD62DCE07BE}" presName="parentLin" presStyleCnt="0"/>
      <dgm:spPr/>
    </dgm:pt>
    <dgm:pt modelId="{B11E462D-D3EA-4C93-9CE4-D5C16987F4B9}" type="pres">
      <dgm:prSet presAssocID="{300C6837-65D5-4BBE-9440-FBD62DCE07BE}" presName="parentLeftMargin" presStyleLbl="node1" presStyleIdx="0" presStyleCnt="3"/>
      <dgm:spPr/>
    </dgm:pt>
    <dgm:pt modelId="{9A44FACB-E949-4024-8DDB-F7D4EA215156}" type="pres">
      <dgm:prSet presAssocID="{300C6837-65D5-4BBE-9440-FBD62DCE07BE}" presName="parentText" presStyleLbl="node1" presStyleIdx="0" presStyleCnt="3" custScaleX="132018" custScaleY="173526">
        <dgm:presLayoutVars>
          <dgm:chMax val="0"/>
          <dgm:bulletEnabled val="1"/>
        </dgm:presLayoutVars>
      </dgm:prSet>
      <dgm:spPr/>
    </dgm:pt>
    <dgm:pt modelId="{F073C930-7210-43DD-88A3-ADCE56679149}" type="pres">
      <dgm:prSet presAssocID="{300C6837-65D5-4BBE-9440-FBD62DCE07BE}" presName="negativeSpace" presStyleCnt="0"/>
      <dgm:spPr/>
    </dgm:pt>
    <dgm:pt modelId="{24010862-1ED8-451C-944C-623908342530}" type="pres">
      <dgm:prSet presAssocID="{300C6837-65D5-4BBE-9440-FBD62DCE07BE}" presName="childText" presStyleLbl="conFgAcc1" presStyleIdx="0" presStyleCnt="3">
        <dgm:presLayoutVars>
          <dgm:bulletEnabled val="1"/>
        </dgm:presLayoutVars>
      </dgm:prSet>
      <dgm:spPr/>
    </dgm:pt>
    <dgm:pt modelId="{9EF3EFA7-F351-43B2-909A-479F924A9A92}" type="pres">
      <dgm:prSet presAssocID="{77F81181-2BE9-43BA-95D3-7D988958ECD3}" presName="spaceBetweenRectangles" presStyleCnt="0"/>
      <dgm:spPr/>
    </dgm:pt>
    <dgm:pt modelId="{17359FCA-EA19-4EF7-B66D-1EA8B06AF9F9}" type="pres">
      <dgm:prSet presAssocID="{710950F9-0783-4D99-96CA-1205CC07DD0D}" presName="parentLin" presStyleCnt="0"/>
      <dgm:spPr/>
    </dgm:pt>
    <dgm:pt modelId="{CFD66CEF-ABEA-4A1F-82C4-3B840D03A542}" type="pres">
      <dgm:prSet presAssocID="{710950F9-0783-4D99-96CA-1205CC07DD0D}" presName="parentLeftMargin" presStyleLbl="node1" presStyleIdx="0" presStyleCnt="3"/>
      <dgm:spPr/>
    </dgm:pt>
    <dgm:pt modelId="{286917D2-1567-471C-BF3E-B2B2E60CA6B5}" type="pres">
      <dgm:prSet presAssocID="{710950F9-0783-4D99-96CA-1205CC07DD0D}" presName="parentText" presStyleLbl="node1" presStyleIdx="1" presStyleCnt="3" custScaleX="132018" custScaleY="166693">
        <dgm:presLayoutVars>
          <dgm:chMax val="0"/>
          <dgm:bulletEnabled val="1"/>
        </dgm:presLayoutVars>
      </dgm:prSet>
      <dgm:spPr/>
    </dgm:pt>
    <dgm:pt modelId="{260CEB48-1C48-48D3-B8CF-0EC57B266B46}" type="pres">
      <dgm:prSet presAssocID="{710950F9-0783-4D99-96CA-1205CC07DD0D}" presName="negativeSpace" presStyleCnt="0"/>
      <dgm:spPr/>
    </dgm:pt>
    <dgm:pt modelId="{A246EC89-B073-4ED4-8B14-F76D763A1417}" type="pres">
      <dgm:prSet presAssocID="{710950F9-0783-4D99-96CA-1205CC07DD0D}" presName="childText" presStyleLbl="conFgAcc1" presStyleIdx="1" presStyleCnt="3">
        <dgm:presLayoutVars>
          <dgm:bulletEnabled val="1"/>
        </dgm:presLayoutVars>
      </dgm:prSet>
      <dgm:spPr/>
    </dgm:pt>
    <dgm:pt modelId="{8B0FB9E0-CB8D-4909-9951-D75AEA03C01F}" type="pres">
      <dgm:prSet presAssocID="{77D480B8-7171-411D-B7E0-5E2D52DE690A}" presName="spaceBetweenRectangles" presStyleCnt="0"/>
      <dgm:spPr/>
    </dgm:pt>
    <dgm:pt modelId="{FD4994AD-A205-4D19-9B01-DD8A8CC2611D}" type="pres">
      <dgm:prSet presAssocID="{D28829FA-03D8-41A1-B0B0-BE525F844812}" presName="parentLin" presStyleCnt="0"/>
      <dgm:spPr/>
    </dgm:pt>
    <dgm:pt modelId="{B50EB9D1-184B-4E50-A17E-962A379CD3B7}" type="pres">
      <dgm:prSet presAssocID="{D28829FA-03D8-41A1-B0B0-BE525F844812}" presName="parentLeftMargin" presStyleLbl="node1" presStyleIdx="1" presStyleCnt="3"/>
      <dgm:spPr/>
    </dgm:pt>
    <dgm:pt modelId="{B03B4856-2D1A-4A2B-8B17-82FA019C8844}" type="pres">
      <dgm:prSet presAssocID="{D28829FA-03D8-41A1-B0B0-BE525F844812}" presName="parentText" presStyleLbl="node1" presStyleIdx="2" presStyleCnt="3" custScaleX="132018" custScaleY="113983">
        <dgm:presLayoutVars>
          <dgm:chMax val="0"/>
          <dgm:bulletEnabled val="1"/>
        </dgm:presLayoutVars>
      </dgm:prSet>
      <dgm:spPr/>
    </dgm:pt>
    <dgm:pt modelId="{09285651-A428-4BDA-8901-5D3699F93F56}" type="pres">
      <dgm:prSet presAssocID="{D28829FA-03D8-41A1-B0B0-BE525F844812}" presName="negativeSpace" presStyleCnt="0"/>
      <dgm:spPr/>
    </dgm:pt>
    <dgm:pt modelId="{175EEB7E-6B9D-4ED8-B2EF-B9D5E4F9394A}" type="pres">
      <dgm:prSet presAssocID="{D28829FA-03D8-41A1-B0B0-BE525F844812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00C0934-C11E-4F11-8071-0D4865522643}" type="presOf" srcId="{300C6837-65D5-4BBE-9440-FBD62DCE07BE}" destId="{B11E462D-D3EA-4C93-9CE4-D5C16987F4B9}" srcOrd="0" destOrd="0" presId="urn:microsoft.com/office/officeart/2005/8/layout/list1"/>
    <dgm:cxn modelId="{0B136E35-8362-4070-814D-D03757515540}" type="presOf" srcId="{710950F9-0783-4D99-96CA-1205CC07DD0D}" destId="{286917D2-1567-471C-BF3E-B2B2E60CA6B5}" srcOrd="1" destOrd="0" presId="urn:microsoft.com/office/officeart/2005/8/layout/list1"/>
    <dgm:cxn modelId="{8C4B6E70-D100-4D7C-A783-DD70559DFB2D}" srcId="{D28829FA-03D8-41A1-B0B0-BE525F844812}" destId="{D606F5C0-935A-474B-B832-9D2543CA18DD}" srcOrd="2" destOrd="0" parTransId="{4F126E02-0095-4475-A6E0-7BEDA5EA6152}" sibTransId="{7F01695E-B8E5-4F26-8702-689D73D672D3}"/>
    <dgm:cxn modelId="{28ADF656-B9F4-40EE-9F6E-1E73FFEBF76C}" srcId="{3C4F01F1-2C2C-49B1-87A6-C42FA9632C7E}" destId="{710950F9-0783-4D99-96CA-1205CC07DD0D}" srcOrd="1" destOrd="0" parTransId="{21107508-4218-4FBA-A926-4977C9731779}" sibTransId="{77D480B8-7171-411D-B7E0-5E2D52DE690A}"/>
    <dgm:cxn modelId="{A189CC7D-CBC8-4B02-B9F4-7EDC503209DC}" srcId="{D28829FA-03D8-41A1-B0B0-BE525F844812}" destId="{DCF580C7-D32D-497A-ACAF-AD5154E137AF}" srcOrd="1" destOrd="0" parTransId="{610F03E2-A374-4C94-A209-944D5A434069}" sibTransId="{B8F00A70-BF11-47F9-8A07-11160F3B5C94}"/>
    <dgm:cxn modelId="{1CEB3696-AF3E-4AAF-BB17-ECCBC6FF1F29}" type="presOf" srcId="{D606F5C0-935A-474B-B832-9D2543CA18DD}" destId="{175EEB7E-6B9D-4ED8-B2EF-B9D5E4F9394A}" srcOrd="0" destOrd="2" presId="urn:microsoft.com/office/officeart/2005/8/layout/list1"/>
    <dgm:cxn modelId="{D36C3AA4-B83A-43CA-BFEB-E29357E687B6}" type="presOf" srcId="{8B54FE5B-6A4F-4984-877B-4448DFE92A1D}" destId="{175EEB7E-6B9D-4ED8-B2EF-B9D5E4F9394A}" srcOrd="0" destOrd="0" presId="urn:microsoft.com/office/officeart/2005/8/layout/list1"/>
    <dgm:cxn modelId="{F35854A8-28E3-49B0-B565-4DED81316C11}" type="presOf" srcId="{DCF580C7-D32D-497A-ACAF-AD5154E137AF}" destId="{175EEB7E-6B9D-4ED8-B2EF-B9D5E4F9394A}" srcOrd="0" destOrd="1" presId="urn:microsoft.com/office/officeart/2005/8/layout/list1"/>
    <dgm:cxn modelId="{15CF1BAD-C924-4047-9FFF-40B5FA7D1EE8}" srcId="{D28829FA-03D8-41A1-B0B0-BE525F844812}" destId="{8B54FE5B-6A4F-4984-877B-4448DFE92A1D}" srcOrd="0" destOrd="0" parTransId="{460B4F18-D2D4-46A4-958D-802A093CB2C8}" sibTransId="{5E927E38-9578-47DE-A170-B6DF13C5680C}"/>
    <dgm:cxn modelId="{BDC070B1-A9B2-404E-B31E-2FF99D634736}" type="presOf" srcId="{300C6837-65D5-4BBE-9440-FBD62DCE07BE}" destId="{9A44FACB-E949-4024-8DDB-F7D4EA215156}" srcOrd="1" destOrd="0" presId="urn:microsoft.com/office/officeart/2005/8/layout/list1"/>
    <dgm:cxn modelId="{F0AAE6B2-1F68-4686-BDB6-C7030235C92E}" srcId="{3C4F01F1-2C2C-49B1-87A6-C42FA9632C7E}" destId="{D28829FA-03D8-41A1-B0B0-BE525F844812}" srcOrd="2" destOrd="0" parTransId="{1E3A3C8B-13A4-441B-A4C2-196878DE8150}" sibTransId="{C71C2561-6262-4760-AF3F-62B43B60F233}"/>
    <dgm:cxn modelId="{65E225B8-7212-46B8-A264-4EF361E0A3FD}" type="presOf" srcId="{D28829FA-03D8-41A1-B0B0-BE525F844812}" destId="{B50EB9D1-184B-4E50-A17E-962A379CD3B7}" srcOrd="0" destOrd="0" presId="urn:microsoft.com/office/officeart/2005/8/layout/list1"/>
    <dgm:cxn modelId="{4DF020D6-C19C-48A2-B3A9-F33D1BBA5CDB}" srcId="{3C4F01F1-2C2C-49B1-87A6-C42FA9632C7E}" destId="{300C6837-65D5-4BBE-9440-FBD62DCE07BE}" srcOrd="0" destOrd="0" parTransId="{86C67C37-AF43-41A8-A67E-9D43E0B7AE91}" sibTransId="{77F81181-2BE9-43BA-95D3-7D988958ECD3}"/>
    <dgm:cxn modelId="{3668B2E6-BDD2-4BF3-89DE-B36FC0CD7B0C}" type="presOf" srcId="{3C4F01F1-2C2C-49B1-87A6-C42FA9632C7E}" destId="{F846DA86-472C-4CC4-92B6-9B72F67CB8C6}" srcOrd="0" destOrd="0" presId="urn:microsoft.com/office/officeart/2005/8/layout/list1"/>
    <dgm:cxn modelId="{792892EB-CC3E-4E21-9CB7-B1C7D6059C80}" type="presOf" srcId="{710950F9-0783-4D99-96CA-1205CC07DD0D}" destId="{CFD66CEF-ABEA-4A1F-82C4-3B840D03A542}" srcOrd="0" destOrd="0" presId="urn:microsoft.com/office/officeart/2005/8/layout/list1"/>
    <dgm:cxn modelId="{AC6EA6F9-5D9E-4A20-97BD-9B8E8CAD4051}" type="presOf" srcId="{D28829FA-03D8-41A1-B0B0-BE525F844812}" destId="{B03B4856-2D1A-4A2B-8B17-82FA019C8844}" srcOrd="1" destOrd="0" presId="urn:microsoft.com/office/officeart/2005/8/layout/list1"/>
    <dgm:cxn modelId="{222024FB-9791-4191-BD99-B238A5A68BB1}" type="presParOf" srcId="{F846DA86-472C-4CC4-92B6-9B72F67CB8C6}" destId="{AF5202E5-91C0-42E9-AD6D-88979435FFC0}" srcOrd="0" destOrd="0" presId="urn:microsoft.com/office/officeart/2005/8/layout/list1"/>
    <dgm:cxn modelId="{047AA80E-4F76-44F8-BD5B-36EC8C48F616}" type="presParOf" srcId="{AF5202E5-91C0-42E9-AD6D-88979435FFC0}" destId="{B11E462D-D3EA-4C93-9CE4-D5C16987F4B9}" srcOrd="0" destOrd="0" presId="urn:microsoft.com/office/officeart/2005/8/layout/list1"/>
    <dgm:cxn modelId="{D34E7ECC-1814-4813-A85F-A4070549B692}" type="presParOf" srcId="{AF5202E5-91C0-42E9-AD6D-88979435FFC0}" destId="{9A44FACB-E949-4024-8DDB-F7D4EA215156}" srcOrd="1" destOrd="0" presId="urn:microsoft.com/office/officeart/2005/8/layout/list1"/>
    <dgm:cxn modelId="{70D2997B-427C-4A5A-8BA1-CF67A0CE0194}" type="presParOf" srcId="{F846DA86-472C-4CC4-92B6-9B72F67CB8C6}" destId="{F073C930-7210-43DD-88A3-ADCE56679149}" srcOrd="1" destOrd="0" presId="urn:microsoft.com/office/officeart/2005/8/layout/list1"/>
    <dgm:cxn modelId="{985D97A9-E50A-4F9D-A1A8-1B7005A379DA}" type="presParOf" srcId="{F846DA86-472C-4CC4-92B6-9B72F67CB8C6}" destId="{24010862-1ED8-451C-944C-623908342530}" srcOrd="2" destOrd="0" presId="urn:microsoft.com/office/officeart/2005/8/layout/list1"/>
    <dgm:cxn modelId="{215CE3F4-07C3-41D0-B3F4-88E14C04B415}" type="presParOf" srcId="{F846DA86-472C-4CC4-92B6-9B72F67CB8C6}" destId="{9EF3EFA7-F351-43B2-909A-479F924A9A92}" srcOrd="3" destOrd="0" presId="urn:microsoft.com/office/officeart/2005/8/layout/list1"/>
    <dgm:cxn modelId="{756896D1-1F91-47D7-97B6-5E50A8760D30}" type="presParOf" srcId="{F846DA86-472C-4CC4-92B6-9B72F67CB8C6}" destId="{17359FCA-EA19-4EF7-B66D-1EA8B06AF9F9}" srcOrd="4" destOrd="0" presId="urn:microsoft.com/office/officeart/2005/8/layout/list1"/>
    <dgm:cxn modelId="{6A1E823F-2E64-434F-AC7D-23B7B31B6CE2}" type="presParOf" srcId="{17359FCA-EA19-4EF7-B66D-1EA8B06AF9F9}" destId="{CFD66CEF-ABEA-4A1F-82C4-3B840D03A542}" srcOrd="0" destOrd="0" presId="urn:microsoft.com/office/officeart/2005/8/layout/list1"/>
    <dgm:cxn modelId="{D400D529-5BC5-4E5A-9BFA-320F53D3FF4C}" type="presParOf" srcId="{17359FCA-EA19-4EF7-B66D-1EA8B06AF9F9}" destId="{286917D2-1567-471C-BF3E-B2B2E60CA6B5}" srcOrd="1" destOrd="0" presId="urn:microsoft.com/office/officeart/2005/8/layout/list1"/>
    <dgm:cxn modelId="{C620EE80-FFC5-4C1C-932F-D2B0224D313B}" type="presParOf" srcId="{F846DA86-472C-4CC4-92B6-9B72F67CB8C6}" destId="{260CEB48-1C48-48D3-B8CF-0EC57B266B46}" srcOrd="5" destOrd="0" presId="urn:microsoft.com/office/officeart/2005/8/layout/list1"/>
    <dgm:cxn modelId="{B9C03D79-9721-48D4-9E92-068FD04357CF}" type="presParOf" srcId="{F846DA86-472C-4CC4-92B6-9B72F67CB8C6}" destId="{A246EC89-B073-4ED4-8B14-F76D763A1417}" srcOrd="6" destOrd="0" presId="urn:microsoft.com/office/officeart/2005/8/layout/list1"/>
    <dgm:cxn modelId="{7A5490BE-6E8D-4C08-A314-E63DCA3946E1}" type="presParOf" srcId="{F846DA86-472C-4CC4-92B6-9B72F67CB8C6}" destId="{8B0FB9E0-CB8D-4909-9951-D75AEA03C01F}" srcOrd="7" destOrd="0" presId="urn:microsoft.com/office/officeart/2005/8/layout/list1"/>
    <dgm:cxn modelId="{EAB316F4-2568-4661-9213-D967A9B64EC1}" type="presParOf" srcId="{F846DA86-472C-4CC4-92B6-9B72F67CB8C6}" destId="{FD4994AD-A205-4D19-9B01-DD8A8CC2611D}" srcOrd="8" destOrd="0" presId="urn:microsoft.com/office/officeart/2005/8/layout/list1"/>
    <dgm:cxn modelId="{011DB577-C588-4565-A988-ACF58569C8B5}" type="presParOf" srcId="{FD4994AD-A205-4D19-9B01-DD8A8CC2611D}" destId="{B50EB9D1-184B-4E50-A17E-962A379CD3B7}" srcOrd="0" destOrd="0" presId="urn:microsoft.com/office/officeart/2005/8/layout/list1"/>
    <dgm:cxn modelId="{DA1FB282-1D97-4303-83A5-B43DCB1F8429}" type="presParOf" srcId="{FD4994AD-A205-4D19-9B01-DD8A8CC2611D}" destId="{B03B4856-2D1A-4A2B-8B17-82FA019C8844}" srcOrd="1" destOrd="0" presId="urn:microsoft.com/office/officeart/2005/8/layout/list1"/>
    <dgm:cxn modelId="{4AE00B57-C324-4CA7-928F-63212026109A}" type="presParOf" srcId="{F846DA86-472C-4CC4-92B6-9B72F67CB8C6}" destId="{09285651-A428-4BDA-8901-5D3699F93F56}" srcOrd="9" destOrd="0" presId="urn:microsoft.com/office/officeart/2005/8/layout/list1"/>
    <dgm:cxn modelId="{C83E15B4-58B6-4FD3-AE49-DB45FCB2D0DA}" type="presParOf" srcId="{F846DA86-472C-4CC4-92B6-9B72F67CB8C6}" destId="{175EEB7E-6B9D-4ED8-B2EF-B9D5E4F9394A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4C4E4E-9D3D-450B-A3DC-C82D7FE36383}" type="doc">
      <dgm:prSet loTypeId="urn:microsoft.com/office/officeart/2005/8/layout/vList2" loCatId="list" qsTypeId="urn:microsoft.com/office/officeart/2005/8/quickstyle/simple1" qsCatId="simple" csTypeId="urn:microsoft.com/office/officeart/2005/8/colors/accent1_4" csCatId="accent1" phldr="1"/>
      <dgm:spPr/>
      <dgm:t>
        <a:bodyPr/>
        <a:lstStyle/>
        <a:p>
          <a:endParaRPr lang="it-IT"/>
        </a:p>
      </dgm:t>
    </dgm:pt>
    <dgm:pt modelId="{3005C01E-5F59-4D00-BE79-9B1013AC39CC}">
      <dgm:prSet phldrT="[Testo]"/>
      <dgm:spPr/>
      <dgm:t>
        <a:bodyPr/>
        <a:lstStyle/>
        <a:p>
          <a:r>
            <a:rPr lang="it-IT" dirty="0"/>
            <a:t>Ricognizione dei servizi pubblici locali di rilevanza economica affidati a operatori economici</a:t>
          </a:r>
        </a:p>
      </dgm:t>
    </dgm:pt>
    <dgm:pt modelId="{D7B6A365-3DCF-4758-BDBE-1C13091C06B8}" type="parTrans" cxnId="{E576D590-4740-4C7E-BF67-BCAEE48584C7}">
      <dgm:prSet/>
      <dgm:spPr/>
      <dgm:t>
        <a:bodyPr/>
        <a:lstStyle/>
        <a:p>
          <a:endParaRPr lang="it-IT"/>
        </a:p>
      </dgm:t>
    </dgm:pt>
    <dgm:pt modelId="{6D6E1076-A1D3-4BEE-90B1-B0CD34F9E5F5}" type="sibTrans" cxnId="{E576D590-4740-4C7E-BF67-BCAEE48584C7}">
      <dgm:prSet/>
      <dgm:spPr/>
      <dgm:t>
        <a:bodyPr/>
        <a:lstStyle/>
        <a:p>
          <a:endParaRPr lang="it-IT"/>
        </a:p>
      </dgm:t>
    </dgm:pt>
    <dgm:pt modelId="{A0784D8E-362D-49C8-9E47-0E06A6A287C6}">
      <dgm:prSet phldrT="[Testo]"/>
      <dgm:spPr/>
      <dgm:t>
        <a:bodyPr/>
        <a:lstStyle/>
        <a:p>
          <a:r>
            <a:rPr lang="it-IT" dirty="0"/>
            <a:t>Le Direzioni del Comune di Milano che svolgono funzioni di committenza hanno individuato i servizi pubblici di rilevanza economica di loro pertinenza, affidati dall’Amministrazione a operatori economici. </a:t>
          </a:r>
        </a:p>
      </dgm:t>
    </dgm:pt>
    <dgm:pt modelId="{6184A136-0C25-462D-9AC5-55603483CD21}" type="parTrans" cxnId="{2F38D829-0705-4BDE-B765-B4380BC2656C}">
      <dgm:prSet/>
      <dgm:spPr/>
      <dgm:t>
        <a:bodyPr/>
        <a:lstStyle/>
        <a:p>
          <a:endParaRPr lang="it-IT"/>
        </a:p>
      </dgm:t>
    </dgm:pt>
    <dgm:pt modelId="{31C8CD1D-F5C1-441B-ABBE-A4AC15A635DA}" type="sibTrans" cxnId="{2F38D829-0705-4BDE-B765-B4380BC2656C}">
      <dgm:prSet/>
      <dgm:spPr/>
      <dgm:t>
        <a:bodyPr/>
        <a:lstStyle/>
        <a:p>
          <a:endParaRPr lang="it-IT"/>
        </a:p>
      </dgm:t>
    </dgm:pt>
    <dgm:pt modelId="{276BBD83-E9A3-43BA-A930-D1A7F0E6FD8B}">
      <dgm:prSet phldrT="[Testo]"/>
      <dgm:spPr/>
      <dgm:t>
        <a:bodyPr/>
        <a:lstStyle/>
        <a:p>
          <a:r>
            <a:rPr lang="it-IT" dirty="0"/>
            <a:t>Esiti della ricognizione.</a:t>
          </a:r>
        </a:p>
      </dgm:t>
    </dgm:pt>
    <dgm:pt modelId="{AE60D77A-B869-4A59-8D33-CD3620DBDAF1}" type="parTrans" cxnId="{7FAF65AA-11EF-4B39-8ADA-C45571654C6D}">
      <dgm:prSet/>
      <dgm:spPr/>
      <dgm:t>
        <a:bodyPr/>
        <a:lstStyle/>
        <a:p>
          <a:endParaRPr lang="it-IT"/>
        </a:p>
      </dgm:t>
    </dgm:pt>
    <dgm:pt modelId="{2B6949F3-D605-45D5-9AE6-F5CFE3DBEBE1}" type="sibTrans" cxnId="{7FAF65AA-11EF-4B39-8ADA-C45571654C6D}">
      <dgm:prSet/>
      <dgm:spPr/>
      <dgm:t>
        <a:bodyPr/>
        <a:lstStyle/>
        <a:p>
          <a:endParaRPr lang="it-IT"/>
        </a:p>
      </dgm:t>
    </dgm:pt>
    <dgm:pt modelId="{AF24D580-A3D0-4D9A-AD51-47E1D0857C9B}">
      <dgm:prSet phldrT="[Testo]"/>
      <dgm:spPr/>
      <dgm:t>
        <a:bodyPr anchor="ctr"/>
        <a:lstStyle/>
        <a:p>
          <a:r>
            <a:rPr lang="it-IT" dirty="0"/>
            <a:t>Gli esiti di tale ricognizione sono riportati nella “Relazione sui servizi pubblici locali di rilevanza economica ai sensi dell’art. 30 </a:t>
          </a:r>
          <a:r>
            <a:rPr lang="it-IT" dirty="0" err="1"/>
            <a:t>D.Lgs.</a:t>
          </a:r>
          <a:r>
            <a:rPr lang="it-IT" dirty="0"/>
            <a:t> 201/2022” </a:t>
          </a:r>
          <a:r>
            <a:rPr lang="it-IT" dirty="0" err="1"/>
            <a:t>All</a:t>
          </a:r>
          <a:r>
            <a:rPr lang="it-IT" dirty="0"/>
            <a:t>. 3 alla proposta di deliberazione di razionalizzazione.</a:t>
          </a:r>
        </a:p>
      </dgm:t>
    </dgm:pt>
    <dgm:pt modelId="{80A2DB98-D01C-4A85-99F6-05AF19DE7EC2}" type="parTrans" cxnId="{28DF1726-0B4F-401D-8B81-0836F29F5A9E}">
      <dgm:prSet/>
      <dgm:spPr/>
      <dgm:t>
        <a:bodyPr/>
        <a:lstStyle/>
        <a:p>
          <a:endParaRPr lang="it-IT"/>
        </a:p>
      </dgm:t>
    </dgm:pt>
    <dgm:pt modelId="{624FF14B-64B7-4FEC-BB15-0FF530F29590}" type="sibTrans" cxnId="{28DF1726-0B4F-401D-8B81-0836F29F5A9E}">
      <dgm:prSet/>
      <dgm:spPr/>
      <dgm:t>
        <a:bodyPr/>
        <a:lstStyle/>
        <a:p>
          <a:endParaRPr lang="it-IT"/>
        </a:p>
      </dgm:t>
    </dgm:pt>
    <dgm:pt modelId="{C8AD8B8A-FB61-4A71-B024-BA22526CB2E7}">
      <dgm:prSet phldrT="[Testo]"/>
      <dgm:spPr/>
      <dgm:t>
        <a:bodyPr/>
        <a:lstStyle/>
        <a:p>
          <a:r>
            <a:rPr lang="it-IT" dirty="0"/>
            <a:t>Per ogni servizio affidato hanno redatto una relazione sull’andamento economico, efficienza e qualità del servizio affidato, sulla base dei criteri di cui all’art. 30 del </a:t>
          </a:r>
          <a:r>
            <a:rPr lang="it-IT" dirty="0" err="1"/>
            <a:t>D.Lgs.</a:t>
          </a:r>
          <a:r>
            <a:rPr lang="it-IT" dirty="0"/>
            <a:t> 201/2022.</a:t>
          </a:r>
        </a:p>
      </dgm:t>
    </dgm:pt>
    <dgm:pt modelId="{4F2CFB76-FC27-40E5-9BBF-76527EDB6353}" type="parTrans" cxnId="{9A5E9F4B-65AC-4435-8D5B-0864CA2180B4}">
      <dgm:prSet/>
      <dgm:spPr/>
      <dgm:t>
        <a:bodyPr/>
        <a:lstStyle/>
        <a:p>
          <a:endParaRPr lang="it-IT"/>
        </a:p>
      </dgm:t>
    </dgm:pt>
    <dgm:pt modelId="{8E93C54F-9545-4AFB-8596-CB4F0BBA4780}" type="sibTrans" cxnId="{9A5E9F4B-65AC-4435-8D5B-0864CA2180B4}">
      <dgm:prSet/>
      <dgm:spPr/>
      <dgm:t>
        <a:bodyPr/>
        <a:lstStyle/>
        <a:p>
          <a:endParaRPr lang="it-IT"/>
        </a:p>
      </dgm:t>
    </dgm:pt>
    <dgm:pt modelId="{269CEA72-B702-482F-B433-49F0E349B486}">
      <dgm:prSet phldrT="[Testo]"/>
      <dgm:spPr/>
      <dgm:t>
        <a:bodyPr/>
        <a:lstStyle/>
        <a:p>
          <a:r>
            <a:rPr lang="it-IT" dirty="0"/>
            <a:t>Servizi pubblici locali di rilevanza economica affidati a società in house </a:t>
          </a:r>
          <a:r>
            <a:rPr lang="it-IT" dirty="0" err="1"/>
            <a:t>providing</a:t>
          </a:r>
          <a:r>
            <a:rPr lang="it-IT" dirty="0"/>
            <a:t>. </a:t>
          </a:r>
        </a:p>
      </dgm:t>
    </dgm:pt>
    <dgm:pt modelId="{556FE733-0639-4778-BA45-E16B08728750}" type="parTrans" cxnId="{CC8E15F8-000A-4F4A-AD89-5C7F6EEA6D6F}">
      <dgm:prSet/>
      <dgm:spPr/>
      <dgm:t>
        <a:bodyPr/>
        <a:lstStyle/>
        <a:p>
          <a:endParaRPr lang="it-IT"/>
        </a:p>
      </dgm:t>
    </dgm:pt>
    <dgm:pt modelId="{6F358A7E-AB94-4271-BE72-A456B0CE854A}" type="sibTrans" cxnId="{CC8E15F8-000A-4F4A-AD89-5C7F6EEA6D6F}">
      <dgm:prSet/>
      <dgm:spPr/>
      <dgm:t>
        <a:bodyPr/>
        <a:lstStyle/>
        <a:p>
          <a:endParaRPr lang="it-IT"/>
        </a:p>
      </dgm:t>
    </dgm:pt>
    <dgm:pt modelId="{FEF149F4-4F5C-4513-96E3-F72AEE349744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400" kern="1200" dirty="0"/>
            <a:t>Come previsto dall’art. 30 co. 2 del </a:t>
          </a:r>
          <a:r>
            <a:rPr lang="it-IT" sz="1400" kern="1200" dirty="0" err="1"/>
            <a:t>D.Lgs.</a:t>
          </a:r>
          <a:r>
            <a:rPr lang="it-IT" sz="1400" kern="1200" dirty="0"/>
            <a:t> 201/2022, la relazione relativa ai servizi pubblici locali affidati a società in house (</a:t>
          </a:r>
          <a:r>
            <a:rPr lang="it-IT" sz="1400" kern="1200" dirty="0" err="1"/>
            <a:t>All</a:t>
          </a:r>
          <a:r>
            <a:rPr lang="it-IT" sz="1400" kern="1200" dirty="0"/>
            <a:t>. n. 4. ) costituisce </a:t>
          </a:r>
          <a:r>
            <a:rPr lang="it-IT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appendice</a:t>
          </a:r>
          <a:r>
            <a:rPr lang="it-IT" sz="1400" kern="1200" dirty="0"/>
            <a:t> alla deliberazione di ricognizione delle partecipazioni societarie</a:t>
          </a:r>
        </a:p>
      </dgm:t>
    </dgm:pt>
    <dgm:pt modelId="{143F8D54-E28F-4FAD-8E8F-FCB734B5AA8B}" type="parTrans" cxnId="{5CE076FC-F81C-458D-B3B7-6A08ED13B670}">
      <dgm:prSet/>
      <dgm:spPr/>
      <dgm:t>
        <a:bodyPr/>
        <a:lstStyle/>
        <a:p>
          <a:endParaRPr lang="it-IT"/>
        </a:p>
      </dgm:t>
    </dgm:pt>
    <dgm:pt modelId="{A035DC82-3D6E-43F3-AED8-ED64DCB84D6E}" type="sibTrans" cxnId="{5CE076FC-F81C-458D-B3B7-6A08ED13B670}">
      <dgm:prSet/>
      <dgm:spPr/>
      <dgm:t>
        <a:bodyPr/>
        <a:lstStyle/>
        <a:p>
          <a:endParaRPr lang="it-IT"/>
        </a:p>
      </dgm:t>
    </dgm:pt>
    <dgm:pt modelId="{BDA6EE65-234B-41B4-910A-8597EF8A4E9E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it-IT" sz="1400" kern="1200" dirty="0"/>
            <a:t>- il servizio di gestione di impianti sportivi gestito dalla società Milanosport S.p.A. </a:t>
          </a:r>
        </a:p>
      </dgm:t>
    </dgm:pt>
    <dgm:pt modelId="{43D5F62A-DF5B-4EA9-9A6C-142B910D689B}" type="sibTrans" cxnId="{10BE23A2-338C-4A48-BB05-5E0379175FB4}">
      <dgm:prSet/>
      <dgm:spPr/>
      <dgm:t>
        <a:bodyPr/>
        <a:lstStyle/>
        <a:p>
          <a:endParaRPr lang="it-IT"/>
        </a:p>
      </dgm:t>
    </dgm:pt>
    <dgm:pt modelId="{73F45EC1-1D28-4F0D-A2F9-AAF08B6B920D}" type="parTrans" cxnId="{10BE23A2-338C-4A48-BB05-5E0379175FB4}">
      <dgm:prSet/>
      <dgm:spPr/>
      <dgm:t>
        <a:bodyPr/>
        <a:lstStyle/>
        <a:p>
          <a:endParaRPr lang="it-IT"/>
        </a:p>
      </dgm:t>
    </dgm:pt>
    <dgm:pt modelId="{8C5D6EE3-BE72-4976-972B-7E0A5F5F8E46}">
      <dgm:prSet/>
      <dgm:spPr/>
      <dgm:t>
        <a:bodyPr/>
        <a:lstStyle/>
        <a:p>
          <a:pPr>
            <a:buFont typeface="Courier New" panose="02070309020205020404" pitchFamily="49" charset="0"/>
            <a:buNone/>
          </a:pPr>
          <a:r>
            <a:rPr lang="it-IT" sz="1400" kern="1200" dirty="0"/>
            <a:t>- il servizio di ristorazione scolastica affidato alla società Milano Ristorazione S.p.A.</a:t>
          </a:r>
        </a:p>
      </dgm:t>
    </dgm:pt>
    <dgm:pt modelId="{42A52484-EB2D-4184-BCC6-DD49AD03B981}" type="sibTrans" cxnId="{C3ED0D9B-D3A4-4FE3-B875-C56AFA593563}">
      <dgm:prSet/>
      <dgm:spPr/>
      <dgm:t>
        <a:bodyPr/>
        <a:lstStyle/>
        <a:p>
          <a:endParaRPr lang="it-IT"/>
        </a:p>
      </dgm:t>
    </dgm:pt>
    <dgm:pt modelId="{7FACABCC-01F8-41E3-9E88-550031C4CA8C}" type="parTrans" cxnId="{C3ED0D9B-D3A4-4FE3-B875-C56AFA593563}">
      <dgm:prSet/>
      <dgm:spPr/>
      <dgm:t>
        <a:bodyPr/>
        <a:lstStyle/>
        <a:p>
          <a:endParaRPr lang="it-IT"/>
        </a:p>
      </dgm:t>
    </dgm:pt>
    <dgm:pt modelId="{3A379F06-3805-4FCF-933F-9A3F60D32D8A}">
      <dgm:prSet custT="1"/>
      <dgm:spPr/>
      <dgm:t>
        <a:bodyPr/>
        <a:lstStyle/>
        <a:p>
          <a:pPr>
            <a:buFont typeface="Arial" panose="020B0604020202020204" pitchFamily="34" charset="0"/>
            <a:buChar char="•"/>
          </a:pPr>
          <a:r>
            <a:rPr lang="it-IT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Sono stati </a:t>
          </a:r>
          <a:r>
            <a:rPr lang="it-IT" sz="1400" kern="1200" dirty="0"/>
            <a:t>individuati i seguenti servizi di rilevanza economica, affidati a società in house:</a:t>
          </a:r>
        </a:p>
      </dgm:t>
    </dgm:pt>
    <dgm:pt modelId="{426D3F74-2EAE-4A9C-9756-524541DDBDD3}" type="parTrans" cxnId="{3B3CA8FC-CB07-4C7D-BE9C-D484D99AE118}">
      <dgm:prSet/>
      <dgm:spPr/>
      <dgm:t>
        <a:bodyPr/>
        <a:lstStyle/>
        <a:p>
          <a:endParaRPr lang="it-IT"/>
        </a:p>
      </dgm:t>
    </dgm:pt>
    <dgm:pt modelId="{4D25EF70-28D3-4CE5-8944-B538F906851C}" type="sibTrans" cxnId="{3B3CA8FC-CB07-4C7D-BE9C-D484D99AE118}">
      <dgm:prSet/>
      <dgm:spPr/>
      <dgm:t>
        <a:bodyPr/>
        <a:lstStyle/>
        <a:p>
          <a:endParaRPr lang="it-IT"/>
        </a:p>
      </dgm:t>
    </dgm:pt>
    <dgm:pt modelId="{32238892-2063-4E2A-9C18-F4E8F3C5171A}" type="pres">
      <dgm:prSet presAssocID="{204C4E4E-9D3D-450B-A3DC-C82D7FE36383}" presName="linear" presStyleCnt="0">
        <dgm:presLayoutVars>
          <dgm:animLvl val="lvl"/>
          <dgm:resizeHandles val="exact"/>
        </dgm:presLayoutVars>
      </dgm:prSet>
      <dgm:spPr/>
    </dgm:pt>
    <dgm:pt modelId="{3153401B-69AD-422F-A4FA-EB1E30841190}" type="pres">
      <dgm:prSet presAssocID="{3005C01E-5F59-4D00-BE79-9B1013AC39CC}" presName="parentText" presStyleLbl="node1" presStyleIdx="0" presStyleCnt="3" custLinFactNeighborX="-6736" custLinFactNeighborY="-34940">
        <dgm:presLayoutVars>
          <dgm:chMax val="0"/>
          <dgm:bulletEnabled val="1"/>
        </dgm:presLayoutVars>
      </dgm:prSet>
      <dgm:spPr/>
    </dgm:pt>
    <dgm:pt modelId="{CF62DF46-248D-459E-9CF8-C005185AE5A2}" type="pres">
      <dgm:prSet presAssocID="{3005C01E-5F59-4D00-BE79-9B1013AC39CC}" presName="childText" presStyleLbl="revTx" presStyleIdx="0" presStyleCnt="3" custLinFactNeighborY="-24672">
        <dgm:presLayoutVars>
          <dgm:bulletEnabled val="1"/>
        </dgm:presLayoutVars>
      </dgm:prSet>
      <dgm:spPr/>
    </dgm:pt>
    <dgm:pt modelId="{D2B5C0A2-4E13-460B-B69B-E77D3A9A6EB4}" type="pres">
      <dgm:prSet presAssocID="{276BBD83-E9A3-43BA-A930-D1A7F0E6FD8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4134FD7-8785-4874-B994-9354B9F5FF60}" type="pres">
      <dgm:prSet presAssocID="{276BBD83-E9A3-43BA-A930-D1A7F0E6FD8B}" presName="childText" presStyleLbl="revTx" presStyleIdx="1" presStyleCnt="3" custScaleY="122689">
        <dgm:presLayoutVars>
          <dgm:bulletEnabled val="1"/>
        </dgm:presLayoutVars>
      </dgm:prSet>
      <dgm:spPr/>
    </dgm:pt>
    <dgm:pt modelId="{AD647238-77B1-49EF-99DB-C1B7E9899203}" type="pres">
      <dgm:prSet presAssocID="{269CEA72-B702-482F-B433-49F0E349B486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F4302070-491C-4442-AA90-DBC7EF488719}" type="pres">
      <dgm:prSet presAssocID="{269CEA72-B702-482F-B433-49F0E349B486}" presName="childText" presStyleLbl="revTx" presStyleIdx="2" presStyleCnt="3">
        <dgm:presLayoutVars>
          <dgm:bulletEnabled val="1"/>
        </dgm:presLayoutVars>
      </dgm:prSet>
      <dgm:spPr/>
    </dgm:pt>
  </dgm:ptLst>
  <dgm:cxnLst>
    <dgm:cxn modelId="{90469C03-99E0-4090-9F17-1DAD24AA0ABB}" type="presOf" srcId="{204C4E4E-9D3D-450B-A3DC-C82D7FE36383}" destId="{32238892-2063-4E2A-9C18-F4E8F3C5171A}" srcOrd="0" destOrd="0" presId="urn:microsoft.com/office/officeart/2005/8/layout/vList2"/>
    <dgm:cxn modelId="{28DF1726-0B4F-401D-8B81-0836F29F5A9E}" srcId="{276BBD83-E9A3-43BA-A930-D1A7F0E6FD8B}" destId="{AF24D580-A3D0-4D9A-AD51-47E1D0857C9B}" srcOrd="0" destOrd="0" parTransId="{80A2DB98-D01C-4A85-99F6-05AF19DE7EC2}" sibTransId="{624FF14B-64B7-4FEC-BB15-0FF530F29590}"/>
    <dgm:cxn modelId="{2F38D829-0705-4BDE-B765-B4380BC2656C}" srcId="{3005C01E-5F59-4D00-BE79-9B1013AC39CC}" destId="{A0784D8E-362D-49C8-9E47-0E06A6A287C6}" srcOrd="0" destOrd="0" parTransId="{6184A136-0C25-462D-9AC5-55603483CD21}" sibTransId="{31C8CD1D-F5C1-441B-ABBE-A4AC15A635DA}"/>
    <dgm:cxn modelId="{9A5E9F4B-65AC-4435-8D5B-0864CA2180B4}" srcId="{3005C01E-5F59-4D00-BE79-9B1013AC39CC}" destId="{C8AD8B8A-FB61-4A71-B024-BA22526CB2E7}" srcOrd="1" destOrd="0" parTransId="{4F2CFB76-FC27-40E5-9BBF-76527EDB6353}" sibTransId="{8E93C54F-9545-4AFB-8596-CB4F0BBA4780}"/>
    <dgm:cxn modelId="{FF440F53-40DB-4D0C-AF19-B57748E73C1C}" type="presOf" srcId="{3005C01E-5F59-4D00-BE79-9B1013AC39CC}" destId="{3153401B-69AD-422F-A4FA-EB1E30841190}" srcOrd="0" destOrd="0" presId="urn:microsoft.com/office/officeart/2005/8/layout/vList2"/>
    <dgm:cxn modelId="{06CCC986-8E51-4C95-ACA0-A66742E1D2D9}" type="presOf" srcId="{A0784D8E-362D-49C8-9E47-0E06A6A287C6}" destId="{CF62DF46-248D-459E-9CF8-C005185AE5A2}" srcOrd="0" destOrd="0" presId="urn:microsoft.com/office/officeart/2005/8/layout/vList2"/>
    <dgm:cxn modelId="{F1908590-7CBC-4AEC-9DA9-F32BB823CBC4}" type="presOf" srcId="{276BBD83-E9A3-43BA-A930-D1A7F0E6FD8B}" destId="{D2B5C0A2-4E13-460B-B69B-E77D3A9A6EB4}" srcOrd="0" destOrd="0" presId="urn:microsoft.com/office/officeart/2005/8/layout/vList2"/>
    <dgm:cxn modelId="{E576D590-4740-4C7E-BF67-BCAEE48584C7}" srcId="{204C4E4E-9D3D-450B-A3DC-C82D7FE36383}" destId="{3005C01E-5F59-4D00-BE79-9B1013AC39CC}" srcOrd="0" destOrd="0" parTransId="{D7B6A365-3DCF-4758-BDBE-1C13091C06B8}" sibTransId="{6D6E1076-A1D3-4BEE-90B1-B0CD34F9E5F5}"/>
    <dgm:cxn modelId="{C3ED0D9B-D3A4-4FE3-B875-C56AFA593563}" srcId="{269CEA72-B702-482F-B433-49F0E349B486}" destId="{8C5D6EE3-BE72-4976-972B-7E0A5F5F8E46}" srcOrd="3" destOrd="0" parTransId="{7FACABCC-01F8-41E3-9E88-550031C4CA8C}" sibTransId="{42A52484-EB2D-4184-BCC6-DD49AD03B981}"/>
    <dgm:cxn modelId="{2887DE9F-BF1A-4642-8C62-3097AC778C18}" type="presOf" srcId="{BDA6EE65-234B-41B4-910A-8597EF8A4E9E}" destId="{F4302070-491C-4442-AA90-DBC7EF488719}" srcOrd="0" destOrd="2" presId="urn:microsoft.com/office/officeart/2005/8/layout/vList2"/>
    <dgm:cxn modelId="{10BE23A2-338C-4A48-BB05-5E0379175FB4}" srcId="{269CEA72-B702-482F-B433-49F0E349B486}" destId="{BDA6EE65-234B-41B4-910A-8597EF8A4E9E}" srcOrd="2" destOrd="0" parTransId="{73F45EC1-1D28-4F0D-A2F9-AAF08B6B920D}" sibTransId="{43D5F62A-DF5B-4EA9-9A6C-142B910D689B}"/>
    <dgm:cxn modelId="{7FAF65AA-11EF-4B39-8ADA-C45571654C6D}" srcId="{204C4E4E-9D3D-450B-A3DC-C82D7FE36383}" destId="{276BBD83-E9A3-43BA-A930-D1A7F0E6FD8B}" srcOrd="1" destOrd="0" parTransId="{AE60D77A-B869-4A59-8D33-CD3620DBDAF1}" sibTransId="{2B6949F3-D605-45D5-9AE6-F5CFE3DBEBE1}"/>
    <dgm:cxn modelId="{DCE7F3B7-15E2-4A7E-BF24-E76E5C9B10D2}" type="presOf" srcId="{8C5D6EE3-BE72-4976-972B-7E0A5F5F8E46}" destId="{F4302070-491C-4442-AA90-DBC7EF488719}" srcOrd="0" destOrd="3" presId="urn:microsoft.com/office/officeart/2005/8/layout/vList2"/>
    <dgm:cxn modelId="{3D4407CC-BC8C-448D-AF6E-279240C33CCB}" type="presOf" srcId="{269CEA72-B702-482F-B433-49F0E349B486}" destId="{AD647238-77B1-49EF-99DB-C1B7E9899203}" srcOrd="0" destOrd="0" presId="urn:microsoft.com/office/officeart/2005/8/layout/vList2"/>
    <dgm:cxn modelId="{544E88CC-C942-492F-919F-2D947BFD9284}" type="presOf" srcId="{3A379F06-3805-4FCF-933F-9A3F60D32D8A}" destId="{F4302070-491C-4442-AA90-DBC7EF488719}" srcOrd="0" destOrd="1" presId="urn:microsoft.com/office/officeart/2005/8/layout/vList2"/>
    <dgm:cxn modelId="{EB9197D5-24B0-4E37-8F3D-C36D99B45447}" type="presOf" srcId="{C8AD8B8A-FB61-4A71-B024-BA22526CB2E7}" destId="{CF62DF46-248D-459E-9CF8-C005185AE5A2}" srcOrd="0" destOrd="1" presId="urn:microsoft.com/office/officeart/2005/8/layout/vList2"/>
    <dgm:cxn modelId="{73CF42DA-6564-4110-BECF-33B46AAD9048}" type="presOf" srcId="{FEF149F4-4F5C-4513-96E3-F72AEE349744}" destId="{F4302070-491C-4442-AA90-DBC7EF488719}" srcOrd="0" destOrd="0" presId="urn:microsoft.com/office/officeart/2005/8/layout/vList2"/>
    <dgm:cxn modelId="{955121F4-0CDF-4429-875A-20EDC7D4448F}" type="presOf" srcId="{AF24D580-A3D0-4D9A-AD51-47E1D0857C9B}" destId="{94134FD7-8785-4874-B994-9354B9F5FF60}" srcOrd="0" destOrd="0" presId="urn:microsoft.com/office/officeart/2005/8/layout/vList2"/>
    <dgm:cxn modelId="{CC8E15F8-000A-4F4A-AD89-5C7F6EEA6D6F}" srcId="{204C4E4E-9D3D-450B-A3DC-C82D7FE36383}" destId="{269CEA72-B702-482F-B433-49F0E349B486}" srcOrd="2" destOrd="0" parTransId="{556FE733-0639-4778-BA45-E16B08728750}" sibTransId="{6F358A7E-AB94-4271-BE72-A456B0CE854A}"/>
    <dgm:cxn modelId="{5CE076FC-F81C-458D-B3B7-6A08ED13B670}" srcId="{269CEA72-B702-482F-B433-49F0E349B486}" destId="{FEF149F4-4F5C-4513-96E3-F72AEE349744}" srcOrd="0" destOrd="0" parTransId="{143F8D54-E28F-4FAD-8E8F-FCB734B5AA8B}" sibTransId="{A035DC82-3D6E-43F3-AED8-ED64DCB84D6E}"/>
    <dgm:cxn modelId="{3B3CA8FC-CB07-4C7D-BE9C-D484D99AE118}" srcId="{269CEA72-B702-482F-B433-49F0E349B486}" destId="{3A379F06-3805-4FCF-933F-9A3F60D32D8A}" srcOrd="1" destOrd="0" parTransId="{426D3F74-2EAE-4A9C-9756-524541DDBDD3}" sibTransId="{4D25EF70-28D3-4CE5-8944-B538F906851C}"/>
    <dgm:cxn modelId="{063E6212-14F9-4471-9643-AF7E95D3D159}" type="presParOf" srcId="{32238892-2063-4E2A-9C18-F4E8F3C5171A}" destId="{3153401B-69AD-422F-A4FA-EB1E30841190}" srcOrd="0" destOrd="0" presId="urn:microsoft.com/office/officeart/2005/8/layout/vList2"/>
    <dgm:cxn modelId="{41A80AD0-63D1-453E-A723-DCD0CB9284C6}" type="presParOf" srcId="{32238892-2063-4E2A-9C18-F4E8F3C5171A}" destId="{CF62DF46-248D-459E-9CF8-C005185AE5A2}" srcOrd="1" destOrd="0" presId="urn:microsoft.com/office/officeart/2005/8/layout/vList2"/>
    <dgm:cxn modelId="{41FA145E-88C7-4CE1-871B-9204F6E3C09D}" type="presParOf" srcId="{32238892-2063-4E2A-9C18-F4E8F3C5171A}" destId="{D2B5C0A2-4E13-460B-B69B-E77D3A9A6EB4}" srcOrd="2" destOrd="0" presId="urn:microsoft.com/office/officeart/2005/8/layout/vList2"/>
    <dgm:cxn modelId="{A4B6C57E-F6D5-4F8C-8E3F-A894143A1C82}" type="presParOf" srcId="{32238892-2063-4E2A-9C18-F4E8F3C5171A}" destId="{94134FD7-8785-4874-B994-9354B9F5FF60}" srcOrd="3" destOrd="0" presId="urn:microsoft.com/office/officeart/2005/8/layout/vList2"/>
    <dgm:cxn modelId="{E93FA9CC-E1C0-43DB-B249-B09B384E30D2}" type="presParOf" srcId="{32238892-2063-4E2A-9C18-F4E8F3C5171A}" destId="{AD647238-77B1-49EF-99DB-C1B7E9899203}" srcOrd="4" destOrd="0" presId="urn:microsoft.com/office/officeart/2005/8/layout/vList2"/>
    <dgm:cxn modelId="{5D808D32-15C8-4E01-8DCB-E200D06B8D61}" type="presParOf" srcId="{32238892-2063-4E2A-9C18-F4E8F3C5171A}" destId="{F4302070-491C-4442-AA90-DBC7EF488719}" srcOrd="5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010862-1ED8-451C-944C-623908342530}">
      <dsp:nvSpPr>
        <dsp:cNvPr id="0" name=""/>
        <dsp:cNvSpPr/>
      </dsp:nvSpPr>
      <dsp:spPr>
        <a:xfrm>
          <a:off x="0" y="761264"/>
          <a:ext cx="6842602" cy="478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4FACB-E949-4024-8DDB-F7D4EA215156}">
      <dsp:nvSpPr>
        <dsp:cNvPr id="0" name=""/>
        <dsp:cNvSpPr/>
      </dsp:nvSpPr>
      <dsp:spPr>
        <a:xfrm>
          <a:off x="342130" y="68432"/>
          <a:ext cx="6323426" cy="9732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</a:rPr>
            <a:t>La </a:t>
          </a:r>
          <a:r>
            <a:rPr lang="it-IT" sz="1800" b="1" kern="1200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revisione delle partecipazioni societarie</a:t>
          </a:r>
          <a:r>
            <a:rPr lang="it-IT" sz="1800" kern="1200" dirty="0">
              <a:latin typeface="+mn-lt"/>
            </a:rPr>
            <a:t>, dirette ed indirette, detenute dagli Enti Locali, è un obbligo introdotto dal </a:t>
          </a:r>
          <a:r>
            <a:rPr lang="it-IT" sz="1800" kern="1200" dirty="0" err="1">
              <a:latin typeface="+mn-lt"/>
            </a:rPr>
            <a:t>D.Lgs.</a:t>
          </a:r>
          <a:r>
            <a:rPr lang="it-IT" sz="1800" kern="1200" dirty="0">
              <a:latin typeface="+mn-lt"/>
            </a:rPr>
            <a:t> n. 175/2016 (“</a:t>
          </a:r>
          <a:r>
            <a:rPr lang="it-IT" sz="1800" i="1" kern="1200" dirty="0">
              <a:latin typeface="+mn-lt"/>
            </a:rPr>
            <a:t>Testo Unico in materia di società a partecipazione pubblica</a:t>
          </a:r>
          <a:r>
            <a:rPr lang="it-IT" sz="1800" kern="1200" dirty="0">
              <a:latin typeface="+mn-lt"/>
            </a:rPr>
            <a:t>”).</a:t>
          </a:r>
        </a:p>
      </dsp:txBody>
      <dsp:txXfrm>
        <a:off x="389641" y="115943"/>
        <a:ext cx="6228404" cy="878250"/>
      </dsp:txXfrm>
    </dsp:sp>
    <dsp:sp modelId="{A246EC89-B073-4ED4-8B14-F76D763A1417}">
      <dsp:nvSpPr>
        <dsp:cNvPr id="0" name=""/>
        <dsp:cNvSpPr/>
      </dsp:nvSpPr>
      <dsp:spPr>
        <a:xfrm>
          <a:off x="0" y="1514423"/>
          <a:ext cx="6842602" cy="13167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1062" tIns="395732" rIns="531062" bIns="99568" numCol="1" spcCol="1270" anchor="ctr" anchorCtr="0">
          <a:noAutofit/>
        </a:bodyPr>
        <a:lstStyle/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400" b="1" kern="1200" dirty="0"/>
            <a:t>straordinaria </a:t>
          </a:r>
          <a:r>
            <a:rPr lang="it-IT" sz="1400" kern="1200" dirty="0"/>
            <a:t>(art. 24 del Decreto), che si è conclusa il 3.09.2017 e ha riguardato le partecipazioni detenute al 23.09.2016. </a:t>
          </a:r>
        </a:p>
        <a:p>
          <a:pPr marL="114300" lvl="1" indent="-114300" algn="just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400" b="1" kern="1200" dirty="0"/>
            <a:t>periodica ordinaria </a:t>
          </a:r>
          <a:r>
            <a:rPr lang="it-IT" sz="1400" kern="1200" dirty="0"/>
            <a:t>(art. 20 del Decreto), che consiste in un processo di revisione periodica, con cadenza annuale e scadenza il 31/12.</a:t>
          </a:r>
        </a:p>
      </dsp:txBody>
      <dsp:txXfrm>
        <a:off x="0" y="1514423"/>
        <a:ext cx="6842602" cy="1316700"/>
      </dsp:txXfrm>
    </dsp:sp>
    <dsp:sp modelId="{286917D2-1567-471C-BF3E-B2B2E60CA6B5}">
      <dsp:nvSpPr>
        <dsp:cNvPr id="0" name=""/>
        <dsp:cNvSpPr/>
      </dsp:nvSpPr>
      <dsp:spPr>
        <a:xfrm>
          <a:off x="342130" y="1342664"/>
          <a:ext cx="6323426" cy="4521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</a:rPr>
            <a:t>Il processo si articola nelle </a:t>
          </a:r>
          <a:r>
            <a:rPr lang="it-IT" sz="1800" b="1" kern="1200" dirty="0">
              <a:latin typeface="+mn-lt"/>
            </a:rPr>
            <a:t>revisioni:</a:t>
          </a:r>
          <a:endParaRPr lang="it-IT" sz="1800" kern="1200" dirty="0">
            <a:latin typeface="+mn-lt"/>
          </a:endParaRPr>
        </a:p>
      </dsp:txBody>
      <dsp:txXfrm>
        <a:off x="364204" y="1364738"/>
        <a:ext cx="6279278" cy="408050"/>
      </dsp:txXfrm>
    </dsp:sp>
    <dsp:sp modelId="{175EEB7E-6B9D-4ED8-B2EF-B9D5E4F9394A}">
      <dsp:nvSpPr>
        <dsp:cNvPr id="0" name=""/>
        <dsp:cNvSpPr/>
      </dsp:nvSpPr>
      <dsp:spPr>
        <a:xfrm>
          <a:off x="0" y="3292590"/>
          <a:ext cx="6842602" cy="478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03B4856-2D1A-4A2B-8B17-82FA019C8844}">
      <dsp:nvSpPr>
        <dsp:cNvPr id="0" name=""/>
        <dsp:cNvSpPr/>
      </dsp:nvSpPr>
      <dsp:spPr>
        <a:xfrm>
          <a:off x="342130" y="2933723"/>
          <a:ext cx="6323426" cy="6393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  <a:ea typeface="+mn-ea"/>
            </a:rPr>
            <a:t>L’esito della revisione è comunicato al MEF e alla Sezione regionale di Controllo della Corte di Conti.</a:t>
          </a:r>
          <a:endParaRPr lang="it-IT" sz="1800" kern="1200" dirty="0">
            <a:latin typeface="+mn-lt"/>
          </a:endParaRPr>
        </a:p>
      </dsp:txBody>
      <dsp:txXfrm>
        <a:off x="373338" y="2964931"/>
        <a:ext cx="6261010" cy="576891"/>
      </dsp:txXfrm>
    </dsp:sp>
    <dsp:sp modelId="{74B500A0-BCD6-429E-8801-C8D935457E9C}">
      <dsp:nvSpPr>
        <dsp:cNvPr id="0" name=""/>
        <dsp:cNvSpPr/>
      </dsp:nvSpPr>
      <dsp:spPr>
        <a:xfrm>
          <a:off x="0" y="4232858"/>
          <a:ext cx="6842602" cy="4788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87602F9-01CA-4DAD-8E40-D855C3698BE6}">
      <dsp:nvSpPr>
        <dsp:cNvPr id="0" name=""/>
        <dsp:cNvSpPr/>
      </dsp:nvSpPr>
      <dsp:spPr>
        <a:xfrm>
          <a:off x="342130" y="3873990"/>
          <a:ext cx="6323426" cy="639307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  <a:ea typeface="+mn-ea"/>
            </a:rPr>
            <a:t>Sono previste sanzioni (pecuniarie e non pecuniarie) per il caso di mancata adozione dell’atto </a:t>
          </a:r>
          <a:r>
            <a:rPr lang="it-IT" sz="1800" kern="1200" dirty="0" err="1">
              <a:latin typeface="+mn-lt"/>
              <a:ea typeface="+mn-ea"/>
            </a:rPr>
            <a:t>ricognitorio</a:t>
          </a:r>
          <a:r>
            <a:rPr lang="it-IT" sz="1800" kern="1200" dirty="0">
              <a:latin typeface="+mn-lt"/>
              <a:ea typeface="+mn-ea"/>
            </a:rPr>
            <a:t>. </a:t>
          </a:r>
          <a:endParaRPr lang="it-IT" sz="1800" kern="1200" dirty="0">
            <a:latin typeface="+mn-lt"/>
          </a:endParaRPr>
        </a:p>
      </dsp:txBody>
      <dsp:txXfrm>
        <a:off x="373338" y="3905198"/>
        <a:ext cx="6261010" cy="57689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010862-1ED8-451C-944C-623908342530}">
      <dsp:nvSpPr>
        <dsp:cNvPr id="0" name=""/>
        <dsp:cNvSpPr/>
      </dsp:nvSpPr>
      <dsp:spPr>
        <a:xfrm>
          <a:off x="0" y="894520"/>
          <a:ext cx="6842602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A44FACB-E949-4024-8DDB-F7D4EA215156}">
      <dsp:nvSpPr>
        <dsp:cNvPr id="0" name=""/>
        <dsp:cNvSpPr/>
      </dsp:nvSpPr>
      <dsp:spPr>
        <a:xfrm>
          <a:off x="342130" y="55828"/>
          <a:ext cx="6323426" cy="117817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</a:rPr>
            <a:t>La </a:t>
          </a:r>
          <a:r>
            <a:rPr lang="it-IT" sz="1800" b="1" kern="1200" cap="small" baseline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rPr>
            <a:t>Verifica periodica sulla situazione gestionale dei servizi pubblici locali</a:t>
          </a:r>
          <a:r>
            <a:rPr lang="it-IT" sz="1800" kern="1200" dirty="0">
              <a:latin typeface="+mn-lt"/>
            </a:rPr>
            <a:t> è un obbligo introdotto dall’art. 30 del </a:t>
          </a:r>
          <a:r>
            <a:rPr lang="it-IT" sz="1800" kern="1200" dirty="0" err="1">
              <a:latin typeface="+mn-lt"/>
            </a:rPr>
            <a:t>D.Lgs.</a:t>
          </a:r>
          <a:r>
            <a:rPr lang="it-IT" sz="1800" kern="1200" dirty="0">
              <a:latin typeface="+mn-lt"/>
            </a:rPr>
            <a:t> n. 201/2022 (“</a:t>
          </a:r>
          <a:r>
            <a:rPr lang="it-IT" sz="1800" i="1" kern="1200" dirty="0">
              <a:latin typeface="+mn-lt"/>
            </a:rPr>
            <a:t>Riordino della disciplina dei servizi pubblici locali di rilevanza economica.</a:t>
          </a:r>
          <a:r>
            <a:rPr lang="it-IT" sz="1800" kern="1200" dirty="0">
              <a:latin typeface="+mn-lt"/>
            </a:rPr>
            <a:t>”).</a:t>
          </a:r>
        </a:p>
      </dsp:txBody>
      <dsp:txXfrm>
        <a:off x="399644" y="113342"/>
        <a:ext cx="6208398" cy="1063144"/>
      </dsp:txXfrm>
    </dsp:sp>
    <dsp:sp modelId="{A246EC89-B073-4ED4-8B14-F76D763A1417}">
      <dsp:nvSpPr>
        <dsp:cNvPr id="0" name=""/>
        <dsp:cNvSpPr/>
      </dsp:nvSpPr>
      <dsp:spPr>
        <a:xfrm>
          <a:off x="0" y="2390618"/>
          <a:ext cx="6842602" cy="579600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86917D2-1567-471C-BF3E-B2B2E60CA6B5}">
      <dsp:nvSpPr>
        <dsp:cNvPr id="0" name=""/>
        <dsp:cNvSpPr/>
      </dsp:nvSpPr>
      <dsp:spPr>
        <a:xfrm>
          <a:off x="342130" y="1598320"/>
          <a:ext cx="6323426" cy="113177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kern="1200" dirty="0">
              <a:latin typeface="+mn-lt"/>
            </a:rPr>
            <a:t>La prima ricognizione dei servizi pubblici locali di rilevanza economica deve essere effettuata entro il 31/12/2023, contestualmente alla ricognizione delle partecipazioni societarie (art. 20 </a:t>
          </a:r>
          <a:r>
            <a:rPr lang="it-IT" sz="1800" kern="1200" dirty="0" err="1">
              <a:latin typeface="+mn-lt"/>
            </a:rPr>
            <a:t>D.Lgs.</a:t>
          </a:r>
          <a:r>
            <a:rPr lang="it-IT" sz="1800" kern="1200" dirty="0">
              <a:latin typeface="+mn-lt"/>
            </a:rPr>
            <a:t> 175/2016).</a:t>
          </a:r>
        </a:p>
      </dsp:txBody>
      <dsp:txXfrm>
        <a:off x="397379" y="1653569"/>
        <a:ext cx="6212928" cy="1021280"/>
      </dsp:txXfrm>
    </dsp:sp>
    <dsp:sp modelId="{175EEB7E-6B9D-4ED8-B2EF-B9D5E4F9394A}">
      <dsp:nvSpPr>
        <dsp:cNvPr id="0" name=""/>
        <dsp:cNvSpPr/>
      </dsp:nvSpPr>
      <dsp:spPr>
        <a:xfrm>
          <a:off x="0" y="3528837"/>
          <a:ext cx="6842602" cy="1195424"/>
        </a:xfrm>
        <a:prstGeom prst="rect">
          <a:avLst/>
        </a:prstGeom>
        <a:solidFill>
          <a:schemeClr val="dk2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1062" tIns="479044" rIns="531062" bIns="92456" numCol="1" spcCol="1270" anchor="t" anchorCtr="0">
          <a:noAutofit/>
        </a:bodyPr>
        <a:lstStyle/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u="none" kern="1200" dirty="0"/>
            <a:t>Servizi affidati ad enti strumentali</a:t>
          </a:r>
          <a:endParaRPr lang="it-IT" sz="1300" b="0" u="none" kern="1200" dirty="0">
            <a:latin typeface="+mn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u="none" kern="1200" dirty="0"/>
            <a:t>Servizi gestiti direttamente dal Comune di Milano in economia</a:t>
          </a:r>
          <a:endParaRPr lang="it-IT" sz="1300" b="0" u="none" kern="1200" dirty="0">
            <a:latin typeface="+mn-lt"/>
          </a:endParaRPr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it-IT" sz="1300" u="none" kern="1200" dirty="0"/>
            <a:t>Servizi sottoposti a regolazione ad opera di un’autorità indipendente</a:t>
          </a:r>
          <a:endParaRPr lang="it-IT" sz="1300" b="0" u="none" kern="1200" dirty="0">
            <a:latin typeface="+mn-lt"/>
          </a:endParaRPr>
        </a:p>
      </dsp:txBody>
      <dsp:txXfrm>
        <a:off x="0" y="3528837"/>
        <a:ext cx="6842602" cy="1195424"/>
      </dsp:txXfrm>
    </dsp:sp>
    <dsp:sp modelId="{B03B4856-2D1A-4A2B-8B17-82FA019C8844}">
      <dsp:nvSpPr>
        <dsp:cNvPr id="0" name=""/>
        <dsp:cNvSpPr/>
      </dsp:nvSpPr>
      <dsp:spPr>
        <a:xfrm>
          <a:off x="342130" y="3094418"/>
          <a:ext cx="6323426" cy="773898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shade val="8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1044" tIns="0" rIns="181044" bIns="0" numCol="1" spcCol="1270" anchor="ctr" anchorCtr="0">
          <a:noAutofit/>
        </a:bodyPr>
        <a:lstStyle/>
        <a:p>
          <a:pPr marL="0" lvl="0" indent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800" b="0" kern="1200" dirty="0"/>
            <a:t>Non rientrano nel perimetro della Relazione ex art. 30 </a:t>
          </a:r>
          <a:r>
            <a:rPr lang="it-IT" sz="1800" kern="1200" dirty="0">
              <a:latin typeface="+mn-lt"/>
            </a:rPr>
            <a:t>del </a:t>
          </a:r>
          <a:r>
            <a:rPr lang="it-IT" sz="1800" kern="1200" dirty="0" err="1">
              <a:latin typeface="+mn-lt"/>
            </a:rPr>
            <a:t>D.Lgs.</a:t>
          </a:r>
          <a:r>
            <a:rPr lang="it-IT" sz="1800" kern="1200" dirty="0">
              <a:latin typeface="+mn-lt"/>
            </a:rPr>
            <a:t> n. 201/2022</a:t>
          </a:r>
          <a:r>
            <a:rPr lang="it-IT" sz="1800" b="0" kern="1200" dirty="0"/>
            <a:t> i seguenti servizi:</a:t>
          </a:r>
          <a:endParaRPr lang="it-IT" sz="1800" b="0" kern="1200" dirty="0">
            <a:latin typeface="+mn-lt"/>
          </a:endParaRPr>
        </a:p>
      </dsp:txBody>
      <dsp:txXfrm>
        <a:off x="379909" y="3132197"/>
        <a:ext cx="6247868" cy="69834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153401B-69AD-422F-A4FA-EB1E30841190}">
      <dsp:nvSpPr>
        <dsp:cNvPr id="0" name=""/>
        <dsp:cNvSpPr/>
      </dsp:nvSpPr>
      <dsp:spPr>
        <a:xfrm>
          <a:off x="0" y="66045"/>
          <a:ext cx="8007906" cy="383760"/>
        </a:xfrm>
        <a:prstGeom prst="roundRect">
          <a:avLst/>
        </a:prstGeom>
        <a:solidFill>
          <a:schemeClr val="accent1">
            <a:shade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Ricognizione dei servizi pubblici locali di rilevanza economica affidati a operatori economici</a:t>
          </a:r>
        </a:p>
      </dsp:txBody>
      <dsp:txXfrm>
        <a:off x="18734" y="84779"/>
        <a:ext cx="7970438" cy="346292"/>
      </dsp:txXfrm>
    </dsp:sp>
    <dsp:sp modelId="{CF62DF46-248D-459E-9CF8-C005185AE5A2}">
      <dsp:nvSpPr>
        <dsp:cNvPr id="0" name=""/>
        <dsp:cNvSpPr/>
      </dsp:nvSpPr>
      <dsp:spPr>
        <a:xfrm>
          <a:off x="0" y="621283"/>
          <a:ext cx="8007906" cy="76176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251" tIns="20320" rIns="113792" bIns="20320" numCol="1" spcCol="1270" anchor="t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kern="1200" dirty="0"/>
            <a:t>Le Direzioni del Comune di Milano che svolgono funzioni di committenza hanno individuato i servizi pubblici di rilevanza economica di loro pertinenza, affidati dall’Amministrazione a operatori economici. </a:t>
          </a:r>
        </a:p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kern="1200" dirty="0"/>
            <a:t>Per ogni servizio affidato hanno redatto una relazione sull’andamento economico, efficienza e qualità del servizio affidato, sulla base dei criteri di cui all’art. 30 del </a:t>
          </a:r>
          <a:r>
            <a:rPr lang="it-IT" sz="1200" kern="1200" dirty="0" err="1"/>
            <a:t>D.Lgs.</a:t>
          </a:r>
          <a:r>
            <a:rPr lang="it-IT" sz="1200" kern="1200" dirty="0"/>
            <a:t> 201/2022.</a:t>
          </a:r>
        </a:p>
      </dsp:txBody>
      <dsp:txXfrm>
        <a:off x="0" y="621283"/>
        <a:ext cx="8007906" cy="761760"/>
      </dsp:txXfrm>
    </dsp:sp>
    <dsp:sp modelId="{D2B5C0A2-4E13-460B-B69B-E77D3A9A6EB4}">
      <dsp:nvSpPr>
        <dsp:cNvPr id="0" name=""/>
        <dsp:cNvSpPr/>
      </dsp:nvSpPr>
      <dsp:spPr>
        <a:xfrm>
          <a:off x="0" y="1477724"/>
          <a:ext cx="8007906" cy="383760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Esiti della ricognizione.</a:t>
          </a:r>
        </a:p>
      </dsp:txBody>
      <dsp:txXfrm>
        <a:off x="18734" y="1496458"/>
        <a:ext cx="7970438" cy="346292"/>
      </dsp:txXfrm>
    </dsp:sp>
    <dsp:sp modelId="{94134FD7-8785-4874-B994-9354B9F5FF60}">
      <dsp:nvSpPr>
        <dsp:cNvPr id="0" name=""/>
        <dsp:cNvSpPr/>
      </dsp:nvSpPr>
      <dsp:spPr>
        <a:xfrm>
          <a:off x="0" y="1861484"/>
          <a:ext cx="8007906" cy="4672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251" tIns="20320" rIns="113792" bIns="20320" numCol="1" spcCol="1270" anchor="ctr" anchorCtr="0">
          <a:noAutofit/>
        </a:bodyPr>
        <a:lstStyle/>
        <a:p>
          <a:pPr marL="114300" lvl="1" indent="-114300" algn="l" defTabSz="5334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1200" kern="1200" dirty="0"/>
            <a:t>Gli esiti di tale ricognizione sono riportati nella “Relazione sui servizi pubblici locali di rilevanza economica ai sensi dell’art. 30 </a:t>
          </a:r>
          <a:r>
            <a:rPr lang="it-IT" sz="1200" kern="1200" dirty="0" err="1"/>
            <a:t>D.Lgs.</a:t>
          </a:r>
          <a:r>
            <a:rPr lang="it-IT" sz="1200" kern="1200" dirty="0"/>
            <a:t> 201/2022” </a:t>
          </a:r>
          <a:r>
            <a:rPr lang="it-IT" sz="1200" kern="1200" dirty="0" err="1"/>
            <a:t>All</a:t>
          </a:r>
          <a:r>
            <a:rPr lang="it-IT" sz="1200" kern="1200" dirty="0"/>
            <a:t>. 3 alla proposta di deliberazione di razionalizzazione.</a:t>
          </a:r>
        </a:p>
      </dsp:txBody>
      <dsp:txXfrm>
        <a:off x="0" y="1861484"/>
        <a:ext cx="8007906" cy="467297"/>
      </dsp:txXfrm>
    </dsp:sp>
    <dsp:sp modelId="{AD647238-77B1-49EF-99DB-C1B7E9899203}">
      <dsp:nvSpPr>
        <dsp:cNvPr id="0" name=""/>
        <dsp:cNvSpPr/>
      </dsp:nvSpPr>
      <dsp:spPr>
        <a:xfrm>
          <a:off x="0" y="2328782"/>
          <a:ext cx="8007906" cy="383760"/>
        </a:xfrm>
        <a:prstGeom prst="roundRect">
          <a:avLst/>
        </a:prstGeom>
        <a:solidFill>
          <a:schemeClr val="accent1">
            <a:shade val="50000"/>
            <a:hueOff val="268329"/>
            <a:satOff val="-6535"/>
            <a:lumOff val="285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marL="0" lvl="0" indent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1600" kern="1200" dirty="0"/>
            <a:t>Servizi pubblici locali di rilevanza economica affidati a società in house </a:t>
          </a:r>
          <a:r>
            <a:rPr lang="it-IT" sz="1600" kern="1200" dirty="0" err="1"/>
            <a:t>providing</a:t>
          </a:r>
          <a:r>
            <a:rPr lang="it-IT" sz="1600" kern="1200" dirty="0"/>
            <a:t>. </a:t>
          </a:r>
        </a:p>
      </dsp:txBody>
      <dsp:txXfrm>
        <a:off x="18734" y="2347516"/>
        <a:ext cx="7970438" cy="346292"/>
      </dsp:txXfrm>
    </dsp:sp>
    <dsp:sp modelId="{F4302070-491C-4442-AA90-DBC7EF488719}">
      <dsp:nvSpPr>
        <dsp:cNvPr id="0" name=""/>
        <dsp:cNvSpPr/>
      </dsp:nvSpPr>
      <dsp:spPr>
        <a:xfrm>
          <a:off x="0" y="2712542"/>
          <a:ext cx="8007906" cy="135792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4251" tIns="17780" rIns="99568" bIns="17780" numCol="1" spcCol="1270" anchor="t" anchorCtr="0">
          <a:noAutofit/>
        </a:bodyPr>
        <a:lstStyle/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it-IT" sz="1400" kern="1200" dirty="0"/>
            <a:t>Come previsto dall’art. 30 co. 2 del </a:t>
          </a:r>
          <a:r>
            <a:rPr lang="it-IT" sz="1400" kern="1200" dirty="0" err="1"/>
            <a:t>D.Lgs.</a:t>
          </a:r>
          <a:r>
            <a:rPr lang="it-IT" sz="1400" kern="1200" dirty="0"/>
            <a:t> 201/2022, la relazione relativa ai servizi pubblici locali affidati a società in house (</a:t>
          </a:r>
          <a:r>
            <a:rPr lang="it-IT" sz="1400" kern="1200" dirty="0" err="1"/>
            <a:t>All</a:t>
          </a:r>
          <a:r>
            <a:rPr lang="it-IT" sz="1400" kern="1200" dirty="0"/>
            <a:t>. n. 4. ) costituisce </a:t>
          </a:r>
          <a:r>
            <a:rPr lang="it-IT" sz="1400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appendice</a:t>
          </a:r>
          <a:r>
            <a:rPr lang="it-IT" sz="1400" kern="1200" dirty="0"/>
            <a:t> alla deliberazione di ricognizione delle partecipazioni societarie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Arial" panose="020B0604020202020204" pitchFamily="34" charset="0"/>
            <a:buChar char="•"/>
          </a:pPr>
          <a:r>
            <a:rPr lang="it-IT" sz="1400" kern="1200" dirty="0">
              <a:solidFill>
                <a:prstClr val="black">
                  <a:hueOff val="0"/>
                  <a:satOff val="0"/>
                  <a:lumOff val="0"/>
                  <a:alphaOff val="0"/>
                </a:prstClr>
              </a:solidFill>
              <a:latin typeface="Calibri" panose="020F0502020204030204"/>
              <a:ea typeface="+mn-ea"/>
              <a:cs typeface="+mn-cs"/>
            </a:rPr>
            <a:t>Sono stati </a:t>
          </a:r>
          <a:r>
            <a:rPr lang="it-IT" sz="1400" kern="1200" dirty="0"/>
            <a:t>individuati i seguenti servizi di rilevanza economica, affidati a società in house: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Courier New" panose="02070309020205020404" pitchFamily="49" charset="0"/>
            <a:buNone/>
          </a:pPr>
          <a:r>
            <a:rPr lang="it-IT" sz="1400" kern="1200" dirty="0"/>
            <a:t>- il servizio di gestione di impianti sportivi gestito dalla società Milanosport S.p.A.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20000"/>
            </a:spcAft>
            <a:buFont typeface="Courier New" panose="02070309020205020404" pitchFamily="49" charset="0"/>
            <a:buNone/>
          </a:pPr>
          <a:r>
            <a:rPr lang="it-IT" sz="1400" kern="1200" dirty="0"/>
            <a:t>- il servizio di ristorazione scolastica affidato alla società Milano Ristorazione S.p.A.</a:t>
          </a:r>
        </a:p>
      </dsp:txBody>
      <dsp:txXfrm>
        <a:off x="0" y="2712542"/>
        <a:ext cx="8007906" cy="13579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C4C4BB-F2EB-4CCE-A788-AAAF83E40438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81075" y="1241425"/>
            <a:ext cx="48355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77D3BB-455F-4516-A42B-3C23FE9787A3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105241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immagine diapositiva 1">
            <a:extLst>
              <a:ext uri="{FF2B5EF4-FFF2-40B4-BE49-F238E27FC236}">
                <a16:creationId xmlns:a16="http://schemas.microsoft.com/office/drawing/2014/main" id="{9A8E3C27-FDAD-D5EA-8CE6-FAE13F8D43C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81075" y="1241425"/>
            <a:ext cx="4835525" cy="3349625"/>
          </a:xfrm>
        </p:spPr>
      </p:sp>
      <p:sp>
        <p:nvSpPr>
          <p:cNvPr id="6147" name="Segnaposto note 2">
            <a:extLst>
              <a:ext uri="{FF2B5EF4-FFF2-40B4-BE49-F238E27FC236}">
                <a16:creationId xmlns:a16="http://schemas.microsoft.com/office/drawing/2014/main" id="{19AE38FC-421F-CA7A-23FA-E5CC206BCC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  <p:sp>
        <p:nvSpPr>
          <p:cNvPr id="6148" name="Segnaposto numero diapositiva 3">
            <a:extLst>
              <a:ext uri="{FF2B5EF4-FFF2-40B4-BE49-F238E27FC236}">
                <a16:creationId xmlns:a16="http://schemas.microsoft.com/office/drawing/2014/main" id="{685DCD8B-EFC4-0220-56F9-8AD9D9CF1E9E}"/>
              </a:ext>
            </a:extLst>
          </p:cNvPr>
          <p:cNvSpPr>
            <a:spLocks noGrp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>
            <a:lvl1pPr defTabSz="457200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457200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457200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457200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457200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pPr>
              <a:lnSpc>
                <a:spcPct val="100000"/>
              </a:lnSpc>
              <a:buSzTx/>
              <a:tabLst/>
            </a:pPr>
            <a:fld id="{0F258AC1-B8C1-4C32-A950-B1BD35F91216}" type="slidenum">
              <a:rPr lang="en-US" altLang="it-IT" sz="1200" smtClean="0">
                <a:solidFill>
                  <a:srgbClr val="000000"/>
                </a:solidFill>
                <a:ea typeface="Arial Unicode MS"/>
                <a:cs typeface="Arial Unicode MS"/>
              </a:rPr>
              <a:pPr>
                <a:lnSpc>
                  <a:spcPct val="100000"/>
                </a:lnSpc>
                <a:buSzTx/>
                <a:tabLst/>
              </a:pPr>
              <a:t>1</a:t>
            </a:fld>
            <a:endParaRPr lang="en-US" altLang="it-IT" sz="1200">
              <a:solidFill>
                <a:srgbClr val="000000"/>
              </a:solidFill>
              <a:ea typeface="Arial Unicode MS"/>
              <a:cs typeface="Arial Unicode MS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>
            <a:extLst>
              <a:ext uri="{FF2B5EF4-FFF2-40B4-BE49-F238E27FC236}">
                <a16:creationId xmlns:a16="http://schemas.microsoft.com/office/drawing/2014/main" id="{2DD70620-350F-69B4-9091-2BAC867BCD1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5990DC-5E8D-4A8B-851C-4A85C78ECAE4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2531" name="Text Box 1">
            <a:extLst>
              <a:ext uri="{FF2B5EF4-FFF2-40B4-BE49-F238E27FC236}">
                <a16:creationId xmlns:a16="http://schemas.microsoft.com/office/drawing/2014/main" id="{523907ED-FABE-708F-E20B-2D9EF0A1B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06D3906-5A5A-4091-A740-6C4FAC2E712C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10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0CC4B498-A738-106C-D3B3-9F184DEA7F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B55A4006-21A5-523C-ED09-93C4E334C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054082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14">
            <a:extLst>
              <a:ext uri="{FF2B5EF4-FFF2-40B4-BE49-F238E27FC236}">
                <a16:creationId xmlns:a16="http://schemas.microsoft.com/office/drawing/2014/main" id="{6D4F4CAA-51E1-2A09-D1C5-8467CB81C389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53B5EE0E-8F6C-4D37-82BF-BA34A43E2901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4339" name="Text Box 1">
            <a:extLst>
              <a:ext uri="{FF2B5EF4-FFF2-40B4-BE49-F238E27FC236}">
                <a16:creationId xmlns:a16="http://schemas.microsoft.com/office/drawing/2014/main" id="{B7C5DE3B-5E6D-30D8-FA00-D1F855E8DF2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889D0D7A-338C-403B-9E08-3B8B89E3AAD5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2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4340" name="Rectangle 2">
            <a:extLst>
              <a:ext uri="{FF2B5EF4-FFF2-40B4-BE49-F238E27FC236}">
                <a16:creationId xmlns:a16="http://schemas.microsoft.com/office/drawing/2014/main" id="{4F9D100D-0889-A82B-3CBD-359489FF838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4341" name="Rectangle 3">
            <a:extLst>
              <a:ext uri="{FF2B5EF4-FFF2-40B4-BE49-F238E27FC236}">
                <a16:creationId xmlns:a16="http://schemas.microsoft.com/office/drawing/2014/main" id="{13F9B83F-0936-1843-F1BF-36B83D3BEA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>
            <a:extLst>
              <a:ext uri="{FF2B5EF4-FFF2-40B4-BE49-F238E27FC236}">
                <a16:creationId xmlns:a16="http://schemas.microsoft.com/office/drawing/2014/main" id="{E5B4F2FE-0991-D586-4B2B-9B72BE0258F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411D8C-3E9E-4A32-A7A8-1B88899C7C2F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251CA977-5D62-33AE-271B-BDA6C9AB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253E325-672F-471B-9A84-16F4FB397881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3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E625DB6A-FE14-03A5-C435-EF91A9A74D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3CEB3817-93E0-D159-FF10-928CA9CE0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14">
            <a:extLst>
              <a:ext uri="{FF2B5EF4-FFF2-40B4-BE49-F238E27FC236}">
                <a16:creationId xmlns:a16="http://schemas.microsoft.com/office/drawing/2014/main" id="{88BB8B41-8D85-AED4-5B6C-263204156278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D62FFBE-E7BC-4154-91C8-7035CB905978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0243" name="Text Box 1">
            <a:extLst>
              <a:ext uri="{FF2B5EF4-FFF2-40B4-BE49-F238E27FC236}">
                <a16:creationId xmlns:a16="http://schemas.microsoft.com/office/drawing/2014/main" id="{A57DF6F3-0D24-4A4C-1831-2FDC68927DE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3430BA32-E4FB-4A0B-8C2D-2A3FBAE0CFB6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4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0244" name="Rectangle 2">
            <a:extLst>
              <a:ext uri="{FF2B5EF4-FFF2-40B4-BE49-F238E27FC236}">
                <a16:creationId xmlns:a16="http://schemas.microsoft.com/office/drawing/2014/main" id="{F234DF4F-8CE5-6D23-4A6D-73EB3D290CF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0245" name="Rectangle 3">
            <a:extLst>
              <a:ext uri="{FF2B5EF4-FFF2-40B4-BE49-F238E27FC236}">
                <a16:creationId xmlns:a16="http://schemas.microsoft.com/office/drawing/2014/main" id="{D1D5C00D-5185-2454-D575-7758A13E842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14">
            <a:extLst>
              <a:ext uri="{FF2B5EF4-FFF2-40B4-BE49-F238E27FC236}">
                <a16:creationId xmlns:a16="http://schemas.microsoft.com/office/drawing/2014/main" id="{89495507-892C-384E-B35D-EAC2285A8AB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AEE0093-26F1-4B32-8AFD-CDECB3678930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6387" name="Text Box 1">
            <a:extLst>
              <a:ext uri="{FF2B5EF4-FFF2-40B4-BE49-F238E27FC236}">
                <a16:creationId xmlns:a16="http://schemas.microsoft.com/office/drawing/2014/main" id="{0E5C68F2-7E25-7E0E-8FAC-EC5812EA56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62D1DFCD-47E6-4E5D-8A11-470934DB9F8C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5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16388" name="Rectangle 2">
            <a:extLst>
              <a:ext uri="{FF2B5EF4-FFF2-40B4-BE49-F238E27FC236}">
                <a16:creationId xmlns:a16="http://schemas.microsoft.com/office/drawing/2014/main" id="{15F06C18-DA23-52D2-BC72-CCA9703F3B2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16389" name="Rectangle 3">
            <a:extLst>
              <a:ext uri="{FF2B5EF4-FFF2-40B4-BE49-F238E27FC236}">
                <a16:creationId xmlns:a16="http://schemas.microsoft.com/office/drawing/2014/main" id="{3CD3BCB7-351E-7195-6492-0C25E9EE65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>
            <a:extLst>
              <a:ext uri="{FF2B5EF4-FFF2-40B4-BE49-F238E27FC236}">
                <a16:creationId xmlns:a16="http://schemas.microsoft.com/office/drawing/2014/main" id="{C732E6E2-CD89-5ADC-EFDD-C883AAF3C8C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6636B9-E3A5-479A-92BC-35E96DCE08C1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0483" name="Text Box 1">
            <a:extLst>
              <a:ext uri="{FF2B5EF4-FFF2-40B4-BE49-F238E27FC236}">
                <a16:creationId xmlns:a16="http://schemas.microsoft.com/office/drawing/2014/main" id="{80B46A59-D6D5-08F6-03BD-A5E41C702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E2CE582B-FCA5-48C0-9806-7C1C0E4A1171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6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6C005A51-C7A9-BA93-F111-B7A4925075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38132B47-BF78-066D-8C27-E91AFFCA4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14">
            <a:extLst>
              <a:ext uri="{FF2B5EF4-FFF2-40B4-BE49-F238E27FC236}">
                <a16:creationId xmlns:a16="http://schemas.microsoft.com/office/drawing/2014/main" id="{2DD70620-350F-69B4-9091-2BAC867BCD13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725990DC-5E8D-4A8B-851C-4A85C78ECAE4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2531" name="Text Box 1">
            <a:extLst>
              <a:ext uri="{FF2B5EF4-FFF2-40B4-BE49-F238E27FC236}">
                <a16:creationId xmlns:a16="http://schemas.microsoft.com/office/drawing/2014/main" id="{523907ED-FABE-708F-E20B-2D9EF0A1B24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206D3906-5A5A-4091-A740-6C4FAC2E712C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7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0CC4B498-A738-106C-D3B3-9F184DEA7F96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B55A4006-21A5-523C-ED09-93C4E334CE1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14">
            <a:extLst>
              <a:ext uri="{FF2B5EF4-FFF2-40B4-BE49-F238E27FC236}">
                <a16:creationId xmlns:a16="http://schemas.microsoft.com/office/drawing/2014/main" id="{E5B4F2FE-0991-D586-4B2B-9B72BE0258FC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411D8C-3E9E-4A32-A7A8-1B88899C7C2F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8195" name="Text Box 1">
            <a:extLst>
              <a:ext uri="{FF2B5EF4-FFF2-40B4-BE49-F238E27FC236}">
                <a16:creationId xmlns:a16="http://schemas.microsoft.com/office/drawing/2014/main" id="{251CA977-5D62-33AE-271B-BDA6C9AB38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0253E325-672F-471B-9A84-16F4FB397881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8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8196" name="Rectangle 2">
            <a:extLst>
              <a:ext uri="{FF2B5EF4-FFF2-40B4-BE49-F238E27FC236}">
                <a16:creationId xmlns:a16="http://schemas.microsoft.com/office/drawing/2014/main" id="{E625DB6A-FE14-03A5-C435-EF91A9A74D5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8197" name="Rectangle 3">
            <a:extLst>
              <a:ext uri="{FF2B5EF4-FFF2-40B4-BE49-F238E27FC236}">
                <a16:creationId xmlns:a16="http://schemas.microsoft.com/office/drawing/2014/main" id="{3CEB3817-93E0-D159-FF10-928CA9CE0C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65399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14">
            <a:extLst>
              <a:ext uri="{FF2B5EF4-FFF2-40B4-BE49-F238E27FC236}">
                <a16:creationId xmlns:a16="http://schemas.microsoft.com/office/drawing/2014/main" id="{C732E6E2-CD89-5ADC-EFDD-C883AAF3C8C5}"/>
              </a:ext>
            </a:extLst>
          </p:cNvPr>
          <p:cNvSpPr>
            <a:spLocks noGrp="1" noChangeArrowheads="1"/>
          </p:cNvSpPr>
          <p:nvPr>
            <p:ph type="sldNum" sz="quarter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4A6636B9-E3A5-479A-92BC-35E96DCE08C1}" type="slidenum">
              <a:rPr lang="it-IT" altLang="it-IT" sz="1400" smtClean="0">
                <a:ea typeface="Arial Unicode MS"/>
                <a:cs typeface="Arial Unicode MS"/>
              </a:rPr>
              <a:pPr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0483" name="Text Box 1">
            <a:extLst>
              <a:ext uri="{FF2B5EF4-FFF2-40B4-BE49-F238E27FC236}">
                <a16:creationId xmlns:a16="http://schemas.microsoft.com/office/drawing/2014/main" id="{80B46A59-D6D5-08F6-03BD-A5E41C7028A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5826" y="10238570"/>
            <a:ext cx="2915761" cy="529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b"/>
          <a:lstStyle>
            <a:lvl1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1pPr>
            <a:lvl2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2pPr>
            <a:lvl3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3pPr>
            <a:lvl4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4pPr>
            <a:lvl5pPr>
              <a:spcBef>
                <a:spcPct val="30000"/>
              </a:spcBef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5pPr>
            <a:lvl6pPr marL="25146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6pPr>
            <a:lvl7pPr marL="29718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7pPr>
            <a:lvl8pPr marL="34290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8pPr>
            <a:lvl9pPr marL="3886200" indent="-228600" defTabSz="449263" eaLnBrk="0" fontAlgn="base" hangingPunct="0">
              <a:spcBef>
                <a:spcPct val="300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200">
                <a:solidFill>
                  <a:srgbClr val="000000"/>
                </a:solidFill>
                <a:latin typeface="Times New Roman" panose="02020603050405020304" pitchFamily="18" charset="0"/>
                <a:ea typeface="MS PGothic" panose="020B0600070205080204" pitchFamily="34" charset="-128"/>
              </a:defRPr>
            </a:lvl9pPr>
          </a:lstStyle>
          <a:p>
            <a:pPr algn="r" eaLnBrk="1" hangingPunct="1">
              <a:lnSpc>
                <a:spcPct val="93000"/>
              </a:lnSpc>
              <a:spcBef>
                <a:spcPct val="0"/>
              </a:spcBef>
              <a:buClrTx/>
              <a:buFontTx/>
              <a:buNone/>
            </a:pPr>
            <a:fld id="{E2CE582B-FCA5-48C0-9806-7C1C0E4A1171}" type="slidenum">
              <a:rPr lang="it-IT" altLang="it-IT" sz="1400">
                <a:ea typeface="Arial Unicode MS"/>
                <a:cs typeface="Arial Unicode MS"/>
              </a:rPr>
              <a:pPr algn="r" eaLnBrk="1" hangingPunct="1">
                <a:lnSpc>
                  <a:spcPct val="93000"/>
                </a:lnSpc>
                <a:spcBef>
                  <a:spcPct val="0"/>
                </a:spcBef>
                <a:buClrTx/>
                <a:buFontTx/>
                <a:buNone/>
              </a:pPr>
              <a:t>9</a:t>
            </a:fld>
            <a:endParaRPr lang="it-IT" altLang="it-IT" sz="1400">
              <a:ea typeface="Arial Unicode MS"/>
              <a:cs typeface="Arial Unicode MS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6C005A51-C7A9-BA93-F111-B7A4925075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450850" y="808038"/>
            <a:ext cx="5837238" cy="4041775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38132B47-BF78-066D-8C27-E91AFFCA47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673473" y="5118423"/>
            <a:ext cx="5381493" cy="4839236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161796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8430532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1758354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3134901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tangolo 1">
            <a:extLst>
              <a:ext uri="{FF2B5EF4-FFF2-40B4-BE49-F238E27FC236}">
                <a16:creationId xmlns:a16="http://schemas.microsoft.com/office/drawing/2014/main" id="{1BF90A5C-6352-1AA5-D431-0E03D33A3097}"/>
              </a:ext>
            </a:extLst>
          </p:cNvPr>
          <p:cNvSpPr/>
          <p:nvPr userDrawn="1"/>
        </p:nvSpPr>
        <p:spPr>
          <a:xfrm>
            <a:off x="1" y="0"/>
            <a:ext cx="9906000" cy="1120600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it-IT" sz="1013">
              <a:solidFill>
                <a:prstClr val="white"/>
              </a:solidFill>
            </a:endParaRPr>
          </a:p>
        </p:txBody>
      </p:sp>
      <p:pic>
        <p:nvPicPr>
          <p:cNvPr id="3" name="Immagine 13">
            <a:extLst>
              <a:ext uri="{FF2B5EF4-FFF2-40B4-BE49-F238E27FC236}">
                <a16:creationId xmlns:a16="http://schemas.microsoft.com/office/drawing/2014/main" id="{C2B715B6-360B-4CC6-80E9-517B13E79545}"/>
              </a:ext>
            </a:extLst>
          </p:cNvPr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454" t="36349" r="53561" b="31100"/>
          <a:stretch>
            <a:fillRect/>
          </a:stretch>
        </p:blipFill>
        <p:spPr bwMode="auto">
          <a:xfrm>
            <a:off x="327455" y="263119"/>
            <a:ext cx="720000" cy="720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Immagine 7">
            <a:extLst>
              <a:ext uri="{FF2B5EF4-FFF2-40B4-BE49-F238E27FC236}">
                <a16:creationId xmlns:a16="http://schemas.microsoft.com/office/drawing/2014/main" id="{8AD1EE93-6C48-2462-AEE5-DDC8DC9C63A8}"/>
              </a:ext>
            </a:extLst>
          </p:cNvPr>
          <p:cNvPicPr>
            <a:picLocks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247" b="21729"/>
          <a:stretch>
            <a:fillRect/>
          </a:stretch>
        </p:blipFill>
        <p:spPr bwMode="auto">
          <a:xfrm>
            <a:off x="246432" y="6147106"/>
            <a:ext cx="858000" cy="5748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Titolo 5"/>
          <p:cNvSpPr>
            <a:spLocks noGrp="1"/>
          </p:cNvSpPr>
          <p:nvPr>
            <p:ph type="ctrTitle"/>
          </p:nvPr>
        </p:nvSpPr>
        <p:spPr>
          <a:xfrm>
            <a:off x="1598628" y="548691"/>
            <a:ext cx="6552728" cy="434429"/>
          </a:xfrm>
          <a:prstGeom prst="rect">
            <a:avLst/>
          </a:prstGeom>
        </p:spPr>
        <p:txBody>
          <a:bodyPr anchor="b"/>
          <a:lstStyle>
            <a:lvl1pPr algn="l">
              <a:defRPr sz="1125">
                <a:solidFill>
                  <a:schemeClr val="bg1"/>
                </a:solidFill>
                <a:latin typeface="Georgia" panose="02040502050405020303" pitchFamily="18" charset="0"/>
              </a:defRPr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5" name="Slide Number Placeholder 5">
            <a:extLst>
              <a:ext uri="{FF2B5EF4-FFF2-40B4-BE49-F238E27FC236}">
                <a16:creationId xmlns:a16="http://schemas.microsoft.com/office/drawing/2014/main" id="{33B1F23F-9023-C44E-5D04-D5104524B7B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xfrm>
            <a:off x="7099060" y="6453113"/>
            <a:ext cx="2311886" cy="268809"/>
          </a:xfrm>
        </p:spPr>
        <p:txBody>
          <a:bodyPr/>
          <a:lstStyle>
            <a:lvl1pPr>
              <a:defRPr sz="1032">
                <a:solidFill>
                  <a:srgbClr val="7F7F7F"/>
                </a:solidFill>
              </a:defRPr>
            </a:lvl1pPr>
          </a:lstStyle>
          <a:p>
            <a:pPr>
              <a:defRPr/>
            </a:pPr>
            <a:fld id="{716A419D-42D4-4AAF-95EA-2A1AF0E1A727}" type="slidenum">
              <a:rPr lang="en-US" altLang="it-IT"/>
              <a:pPr>
                <a:defRPr/>
              </a:pPr>
              <a:t>‹N›</a:t>
            </a:fld>
            <a:endParaRPr lang="en-US" altLang="it-IT"/>
          </a:p>
        </p:txBody>
      </p:sp>
    </p:spTree>
    <p:extLst>
      <p:ext uri="{BB962C8B-B14F-4D97-AF65-F5344CB8AC3E}">
        <p14:creationId xmlns:p14="http://schemas.microsoft.com/office/powerpoint/2010/main" val="3162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610490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312954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374308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6261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8740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41008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1434468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41867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55EC2-D235-4B7F-8BA7-39FC02CB084F}" type="datetimeFigureOut">
              <a:rPr lang="it-IT" smtClean="0"/>
              <a:t>19/12/2023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1A8A01-F29B-48B7-B360-C9C8C56B80F8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85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13" Type="http://schemas.microsoft.com/office/2007/relationships/hdphoto" Target="../media/hdphoto2.wdp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12" Type="http://schemas.openxmlformats.org/officeDocument/2006/relationships/image" Target="../media/image8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1.xml"/><Relationship Id="rId11" Type="http://schemas.microsoft.com/office/2007/relationships/hdphoto" Target="../media/hdphoto1.wdp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7.png"/><Relationship Id="rId4" Type="http://schemas.openxmlformats.org/officeDocument/2006/relationships/diagramLayout" Target="../diagrams/layout1.xml"/><Relationship Id="rId9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0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12.emf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2.xml"/><Relationship Id="rId11" Type="http://schemas.microsoft.com/office/2007/relationships/hdphoto" Target="../media/hdphoto3.wdp"/><Relationship Id="rId5" Type="http://schemas.openxmlformats.org/officeDocument/2006/relationships/diagramQuickStyle" Target="../diagrams/quickStyle2.xml"/><Relationship Id="rId10" Type="http://schemas.openxmlformats.org/officeDocument/2006/relationships/image" Target="../media/image13.png"/><Relationship Id="rId4" Type="http://schemas.openxmlformats.org/officeDocument/2006/relationships/diagramLayout" Target="../diagrams/layout2.xml"/><Relationship Id="rId9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Risultati immagini per milano gae aulenti">
            <a:extLst>
              <a:ext uri="{FF2B5EF4-FFF2-40B4-BE49-F238E27FC236}">
                <a16:creationId xmlns:a16="http://schemas.microsoft.com/office/drawing/2014/main" id="{C641DBC0-EC66-7E67-F75E-0A07B1081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422" r="903" b="4498"/>
          <a:stretch>
            <a:fillRect/>
          </a:stretch>
        </p:blipFill>
        <p:spPr bwMode="auto">
          <a:xfrm>
            <a:off x="65960" y="202026"/>
            <a:ext cx="9772307" cy="579188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Rectangle 7">
            <a:extLst>
              <a:ext uri="{FF2B5EF4-FFF2-40B4-BE49-F238E27FC236}">
                <a16:creationId xmlns:a16="http://schemas.microsoft.com/office/drawing/2014/main" id="{63C16F5C-B034-D2FC-24B3-A2EA41E46985}"/>
              </a:ext>
            </a:extLst>
          </p:cNvPr>
          <p:cNvSpPr/>
          <p:nvPr/>
        </p:nvSpPr>
        <p:spPr>
          <a:xfrm>
            <a:off x="4837151" y="3663706"/>
            <a:ext cx="5001116" cy="1496933"/>
          </a:xfrm>
          <a:prstGeom prst="rect">
            <a:avLst/>
          </a:prstGeom>
          <a:solidFill>
            <a:srgbClr val="DD183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42887">
              <a:defRPr/>
            </a:pPr>
            <a:endParaRPr lang="en-US" sz="900">
              <a:solidFill>
                <a:prstClr val="white"/>
              </a:solidFill>
            </a:endParaRP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02010529-BAE3-F450-4E34-DBB1273498C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67309" y="3751931"/>
            <a:ext cx="5070958" cy="1496933"/>
          </a:xfrm>
        </p:spPr>
        <p:txBody>
          <a:bodyPr rtlCol="0">
            <a:normAutofit fontScale="55000" lnSpcReduction="20000"/>
          </a:bodyPr>
          <a:lstStyle/>
          <a:p>
            <a:pPr defTabSz="685775">
              <a:lnSpc>
                <a:spcPct val="100000"/>
              </a:lnSpc>
              <a:defRPr/>
            </a:pPr>
            <a:r>
              <a:rPr lang="it-IT" dirty="0">
                <a:solidFill>
                  <a:schemeClr val="bg1"/>
                </a:solidFill>
              </a:rPr>
              <a:t>   PROPOSTA DI DELIBERA n. 1744/2023</a:t>
            </a:r>
          </a:p>
          <a:p>
            <a:pPr marL="272162" indent="-272162" defTabSz="685775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Revisione periodica delle Partecipazioni societarie</a:t>
            </a:r>
          </a:p>
          <a:p>
            <a:pPr marL="272162" indent="-272162" defTabSz="685775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Stato di attuazione delle misure di razionalizzazione individuate nelle precedenti revisioni annuali</a:t>
            </a:r>
          </a:p>
          <a:p>
            <a:pPr marL="272162" indent="-272162" defTabSz="685775">
              <a:lnSpc>
                <a:spcPct val="100000"/>
              </a:lnSpc>
              <a:buFont typeface="Wingdings" panose="05000000000000000000" pitchFamily="2" charset="2"/>
              <a:buChar char="ü"/>
              <a:defRPr/>
            </a:pPr>
            <a:r>
              <a:rPr lang="it-IT" dirty="0">
                <a:solidFill>
                  <a:schemeClr val="bg1"/>
                </a:solidFill>
              </a:rPr>
              <a:t>Relazione sui servizi pubblici locali affidati a rilevanza economica</a:t>
            </a:r>
          </a:p>
        </p:txBody>
      </p:sp>
      <p:sp>
        <p:nvSpPr>
          <p:cNvPr id="5126" name="Segnaposto numero diapositiva 3">
            <a:extLst>
              <a:ext uri="{FF2B5EF4-FFF2-40B4-BE49-F238E27FC236}">
                <a16:creationId xmlns:a16="http://schemas.microsoft.com/office/drawing/2014/main" id="{99F91B5F-68B8-CF09-9DC4-7ECD25314D9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342722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1pPr>
            <a:lvl2pPr defTabSz="342722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2pPr>
            <a:lvl3pPr defTabSz="342722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3pPr>
            <a:lvl4pPr defTabSz="342722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4pPr>
            <a:lvl5pPr defTabSz="342722"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5pPr>
            <a:lvl6pPr marL="1995851" indent="-181441" defTabSz="3427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6pPr>
            <a:lvl7pPr marL="2358733" indent="-181441" defTabSz="3427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7pPr>
            <a:lvl8pPr marL="2721615" indent="-181441" defTabSz="3427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8pPr>
            <a:lvl9pPr marL="3084497" indent="-181441" defTabSz="342722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bg1"/>
                </a:solidFill>
                <a:latin typeface="Calibri" panose="020F0502020204030204" pitchFamily="34" charset="0"/>
                <a:ea typeface="MS PGothic" panose="020B0600070205080204" pitchFamily="34" charset="-128"/>
              </a:defRPr>
            </a:lvl9pPr>
          </a:lstStyle>
          <a:p>
            <a:fld id="{1F71B0CF-3322-4625-B177-A3682AE8F1A9}" type="slidenum">
              <a:rPr lang="en-US" altLang="it-IT" smtClean="0">
                <a:solidFill>
                  <a:srgbClr val="898989"/>
                </a:solidFill>
                <a:ea typeface="Arial Unicode MS"/>
                <a:cs typeface="Arial Unicode MS"/>
              </a:rPr>
              <a:pPr/>
              <a:t>1</a:t>
            </a:fld>
            <a:endParaRPr lang="en-US" altLang="it-IT">
              <a:solidFill>
                <a:srgbClr val="898989"/>
              </a:solidFill>
              <a:ea typeface="Arial Unicode MS"/>
              <a:cs typeface="Arial Unicode MS"/>
            </a:endParaRPr>
          </a:p>
        </p:txBody>
      </p:sp>
      <p:pic>
        <p:nvPicPr>
          <p:cNvPr id="5125" name="Picture 4" descr="AraldicaComune di Milano">
            <a:extLst>
              <a:ext uri="{FF2B5EF4-FFF2-40B4-BE49-F238E27FC236}">
                <a16:creationId xmlns:a16="http://schemas.microsoft.com/office/drawing/2014/main" id="{D1355073-537B-C3F5-6676-A91067F3E8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92732" y="1009705"/>
            <a:ext cx="584660" cy="1058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Segnaposto testo 2">
            <a:extLst>
              <a:ext uri="{FF2B5EF4-FFF2-40B4-BE49-F238E27FC236}">
                <a16:creationId xmlns:a16="http://schemas.microsoft.com/office/drawing/2014/main" id="{25F161BA-9EE2-426F-045E-43BEDAF319C1}"/>
              </a:ext>
            </a:extLst>
          </p:cNvPr>
          <p:cNvSpPr txBox="1">
            <a:spLocks/>
          </p:cNvSpPr>
          <p:nvPr/>
        </p:nvSpPr>
        <p:spPr>
          <a:xfrm>
            <a:off x="110349" y="6284096"/>
            <a:ext cx="2384277" cy="371878"/>
          </a:xfrm>
          <a:prstGeom prst="rect">
            <a:avLst/>
          </a:prstGeom>
        </p:spPr>
        <p:txBody>
          <a:bodyPr lIns="68580" tIns="34290" rIns="68580" bIns="34290"/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685775">
              <a:lnSpc>
                <a:spcPct val="100000"/>
              </a:lnSpc>
              <a:defRPr/>
            </a:pPr>
            <a:r>
              <a:rPr lang="it-IT" sz="1350" b="1" dirty="0">
                <a:solidFill>
                  <a:srgbClr val="44546A"/>
                </a:solidFill>
                <a:latin typeface="Segoe UI" panose="020B0502040204020203" pitchFamily="34" charset="0"/>
                <a:cs typeface="Segoe UI" panose="020B0502040204020203" pitchFamily="34" charset="0"/>
              </a:rPr>
              <a:t>Milano, 19 dicembre 2023</a:t>
            </a:r>
            <a:endParaRPr lang="it-IT" sz="1500" b="1" dirty="0">
              <a:solidFill>
                <a:srgbClr val="002060"/>
              </a:solidFill>
              <a:latin typeface="Segoe UI" panose="020B0502040204020203" pitchFamily="34" charset="0"/>
              <a:ea typeface="Calibri" charset="0"/>
              <a:cs typeface="Segoe UI" panose="020B0502040204020203" pitchFamily="34" charset="0"/>
            </a:endParaRPr>
          </a:p>
          <a:p>
            <a:pPr defTabSz="685775">
              <a:lnSpc>
                <a:spcPct val="100000"/>
              </a:lnSpc>
              <a:defRPr/>
            </a:pPr>
            <a:br>
              <a:rPr lang="it-IT" sz="900" b="1" i="1" dirty="0">
                <a:solidFill>
                  <a:srgbClr val="002060"/>
                </a:solidFill>
                <a:latin typeface="Segoe UI" panose="020B0502040204020203" pitchFamily="34" charset="0"/>
                <a:cs typeface="Segoe UI" panose="020B0502040204020203" pitchFamily="34" charset="0"/>
              </a:rPr>
            </a:br>
            <a:endParaRPr lang="it-IT" sz="900" dirty="0">
              <a:solidFill>
                <a:srgbClr val="002060"/>
              </a:solidFill>
              <a:latin typeface="Segoe UI" panose="020B0502040204020203" pitchFamily="34" charset="0"/>
              <a:cs typeface="Segoe UI" panose="020B0502040204020203" pitchFamily="34" charset="0"/>
            </a:endParaRPr>
          </a:p>
          <a:p>
            <a:pPr defTabSz="685775">
              <a:lnSpc>
                <a:spcPct val="100000"/>
              </a:lnSpc>
              <a:defRPr/>
            </a:pPr>
            <a:r>
              <a:rPr lang="it-IT" sz="2475" b="1" i="1" dirty="0">
                <a:solidFill>
                  <a:prstClr val="black"/>
                </a:solidFill>
              </a:rPr>
              <a:t>	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1">
            <a:extLst>
              <a:ext uri="{FF2B5EF4-FFF2-40B4-BE49-F238E27FC236}">
                <a16:creationId xmlns:a16="http://schemas.microsoft.com/office/drawing/2014/main" id="{879C5C19-1990-02CC-C4CA-7A7487B4BA7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sp>
        <p:nvSpPr>
          <p:cNvPr id="21508" name="Titolo 4">
            <a:extLst>
              <a:ext uri="{FF2B5EF4-FFF2-40B4-BE49-F238E27FC236}">
                <a16:creationId xmlns:a16="http://schemas.microsoft.com/office/drawing/2014/main" id="{E6A35233-F903-3BCA-7B44-028EBA433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0822" y="175304"/>
            <a:ext cx="7122924" cy="9246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altLang="it-IT" sz="1800" dirty="0"/>
              <a:t>ESITI DELLA PRIMA RICOGNIZIONE </a:t>
            </a:r>
            <a:r>
              <a:rPr lang="it-IT" altLang="it-IT" sz="1600" dirty="0"/>
              <a:t>DEI SERVIZI PUBBLICI LOCALI DI RILEVANZA ECONOMICA</a:t>
            </a:r>
            <a:endParaRPr lang="it-IT" altLang="it-IT" sz="1600" b="1" dirty="0"/>
          </a:p>
        </p:txBody>
      </p:sp>
      <p:sp>
        <p:nvSpPr>
          <p:cNvPr id="21509" name="Segnaposto numero diapositiva 4">
            <a:extLst>
              <a:ext uri="{FF2B5EF4-FFF2-40B4-BE49-F238E27FC236}">
                <a16:creationId xmlns:a16="http://schemas.microsoft.com/office/drawing/2014/main" id="{3C35E4D7-B9BF-6DC2-4F06-5C975B7533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A99E865-145E-4653-820A-84BFA18E327D}" type="slidenum">
              <a:rPr lang="it-IT" altLang="it-IT" smtClean="0">
                <a:ea typeface="Arial Unicode MS"/>
                <a:cs typeface="Arial Unicode MS"/>
              </a:rPr>
              <a:pPr/>
              <a:t>10</a:t>
            </a:fld>
            <a:endParaRPr lang="it-IT" altLang="it-IT">
              <a:ea typeface="Arial Unicode MS"/>
              <a:cs typeface="Arial Unicode MS"/>
            </a:endParaRPr>
          </a:p>
        </p:txBody>
      </p:sp>
      <p:sp>
        <p:nvSpPr>
          <p:cNvPr id="11" name="Figura a mano libera: forma 10">
            <a:extLst>
              <a:ext uri="{FF2B5EF4-FFF2-40B4-BE49-F238E27FC236}">
                <a16:creationId xmlns:a16="http://schemas.microsoft.com/office/drawing/2014/main" id="{CA5722F7-90BD-B983-5859-4FE4ADD74982}"/>
              </a:ext>
            </a:extLst>
          </p:cNvPr>
          <p:cNvSpPr/>
          <p:nvPr/>
        </p:nvSpPr>
        <p:spPr bwMode="auto">
          <a:xfrm>
            <a:off x="835842" y="5225376"/>
            <a:ext cx="3034279" cy="1058689"/>
          </a:xfrm>
          <a:custGeom>
            <a:avLst/>
            <a:gdLst>
              <a:gd name="connsiteX0" fmla="*/ 0 w 2186743"/>
              <a:gd name="connsiteY0" fmla="*/ 273136 h 1638786"/>
              <a:gd name="connsiteX1" fmla="*/ 273136 w 2186743"/>
              <a:gd name="connsiteY1" fmla="*/ 0 h 1638786"/>
              <a:gd name="connsiteX2" fmla="*/ 1913607 w 2186743"/>
              <a:gd name="connsiteY2" fmla="*/ 0 h 1638786"/>
              <a:gd name="connsiteX3" fmla="*/ 2186743 w 2186743"/>
              <a:gd name="connsiteY3" fmla="*/ 273136 h 1638786"/>
              <a:gd name="connsiteX4" fmla="*/ 2186743 w 2186743"/>
              <a:gd name="connsiteY4" fmla="*/ 1365650 h 1638786"/>
              <a:gd name="connsiteX5" fmla="*/ 1913607 w 2186743"/>
              <a:gd name="connsiteY5" fmla="*/ 1638786 h 1638786"/>
              <a:gd name="connsiteX6" fmla="*/ 273136 w 2186743"/>
              <a:gd name="connsiteY6" fmla="*/ 1638786 h 1638786"/>
              <a:gd name="connsiteX7" fmla="*/ 0 w 2186743"/>
              <a:gd name="connsiteY7" fmla="*/ 1365650 h 1638786"/>
              <a:gd name="connsiteX8" fmla="*/ 0 w 2186743"/>
              <a:gd name="connsiteY8" fmla="*/ 273136 h 163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6743" h="1638786">
                <a:moveTo>
                  <a:pt x="0" y="273136"/>
                </a:moveTo>
                <a:cubicBezTo>
                  <a:pt x="0" y="122287"/>
                  <a:pt x="122287" y="0"/>
                  <a:pt x="273136" y="0"/>
                </a:cubicBezTo>
                <a:lnTo>
                  <a:pt x="1913607" y="0"/>
                </a:lnTo>
                <a:cubicBezTo>
                  <a:pt x="2064456" y="0"/>
                  <a:pt x="2186743" y="122287"/>
                  <a:pt x="2186743" y="273136"/>
                </a:cubicBezTo>
                <a:lnTo>
                  <a:pt x="2186743" y="1365650"/>
                </a:lnTo>
                <a:cubicBezTo>
                  <a:pt x="2186743" y="1516499"/>
                  <a:pt x="2064456" y="1638786"/>
                  <a:pt x="1913607" y="1638786"/>
                </a:cubicBezTo>
                <a:lnTo>
                  <a:pt x="273136" y="1638786"/>
                </a:lnTo>
                <a:cubicBezTo>
                  <a:pt x="122287" y="1638786"/>
                  <a:pt x="0" y="1516499"/>
                  <a:pt x="0" y="1365650"/>
                </a:cubicBezTo>
                <a:lnTo>
                  <a:pt x="0" y="273136"/>
                </a:lnTo>
                <a:close/>
              </a:path>
            </a:pathLst>
          </a:custGeom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111884" tIns="111884" rIns="111884" bIns="111884" spcCol="1270" anchor="ctr"/>
          <a:lstStyle/>
          <a:p>
            <a:pPr defTabSz="564483">
              <a:defRPr/>
            </a:pPr>
            <a:r>
              <a:rPr lang="it-IT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APPENDICE: </a:t>
            </a:r>
            <a:r>
              <a:rPr lang="it-IT" sz="1400" b="1" dirty="0"/>
              <a:t>ricognizione sui servizi pubblici locali affidati a società in house</a:t>
            </a:r>
            <a:endParaRPr lang="it-IT" sz="1400" b="1" cap="smal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" name="Figura a mano libera: forma 1">
            <a:extLst>
              <a:ext uri="{FF2B5EF4-FFF2-40B4-BE49-F238E27FC236}">
                <a16:creationId xmlns:a16="http://schemas.microsoft.com/office/drawing/2014/main" id="{0AAA7CAE-20BE-D406-7DEE-D44A517E3179}"/>
              </a:ext>
            </a:extLst>
          </p:cNvPr>
          <p:cNvSpPr/>
          <p:nvPr/>
        </p:nvSpPr>
        <p:spPr bwMode="auto">
          <a:xfrm>
            <a:off x="835842" y="1251712"/>
            <a:ext cx="8121726" cy="359999"/>
          </a:xfrm>
          <a:custGeom>
            <a:avLst/>
            <a:gdLst>
              <a:gd name="connsiteX0" fmla="*/ 0 w 2186743"/>
              <a:gd name="connsiteY0" fmla="*/ 273136 h 1638786"/>
              <a:gd name="connsiteX1" fmla="*/ 273136 w 2186743"/>
              <a:gd name="connsiteY1" fmla="*/ 0 h 1638786"/>
              <a:gd name="connsiteX2" fmla="*/ 1913607 w 2186743"/>
              <a:gd name="connsiteY2" fmla="*/ 0 h 1638786"/>
              <a:gd name="connsiteX3" fmla="*/ 2186743 w 2186743"/>
              <a:gd name="connsiteY3" fmla="*/ 273136 h 1638786"/>
              <a:gd name="connsiteX4" fmla="*/ 2186743 w 2186743"/>
              <a:gd name="connsiteY4" fmla="*/ 1365650 h 1638786"/>
              <a:gd name="connsiteX5" fmla="*/ 1913607 w 2186743"/>
              <a:gd name="connsiteY5" fmla="*/ 1638786 h 1638786"/>
              <a:gd name="connsiteX6" fmla="*/ 273136 w 2186743"/>
              <a:gd name="connsiteY6" fmla="*/ 1638786 h 1638786"/>
              <a:gd name="connsiteX7" fmla="*/ 0 w 2186743"/>
              <a:gd name="connsiteY7" fmla="*/ 1365650 h 1638786"/>
              <a:gd name="connsiteX8" fmla="*/ 0 w 2186743"/>
              <a:gd name="connsiteY8" fmla="*/ 273136 h 16387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186743" h="1638786">
                <a:moveTo>
                  <a:pt x="0" y="273136"/>
                </a:moveTo>
                <a:cubicBezTo>
                  <a:pt x="0" y="122287"/>
                  <a:pt x="122287" y="0"/>
                  <a:pt x="273136" y="0"/>
                </a:cubicBezTo>
                <a:lnTo>
                  <a:pt x="1913607" y="0"/>
                </a:lnTo>
                <a:cubicBezTo>
                  <a:pt x="2064456" y="0"/>
                  <a:pt x="2186743" y="122287"/>
                  <a:pt x="2186743" y="273136"/>
                </a:cubicBezTo>
                <a:lnTo>
                  <a:pt x="2186743" y="1365650"/>
                </a:lnTo>
                <a:cubicBezTo>
                  <a:pt x="2186743" y="1516499"/>
                  <a:pt x="2064456" y="1638786"/>
                  <a:pt x="1913607" y="1638786"/>
                </a:cubicBezTo>
                <a:lnTo>
                  <a:pt x="273136" y="1638786"/>
                </a:lnTo>
                <a:cubicBezTo>
                  <a:pt x="122287" y="1638786"/>
                  <a:pt x="0" y="1516499"/>
                  <a:pt x="0" y="1365650"/>
                </a:cubicBezTo>
                <a:lnTo>
                  <a:pt x="0" y="273136"/>
                </a:lnTo>
                <a:close/>
              </a:path>
            </a:pathLst>
          </a:custGeom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lIns="111884" tIns="111884" rIns="111884" bIns="111884" spcCol="1270" anchor="ctr"/>
          <a:lstStyle/>
          <a:p>
            <a:pPr defTabSz="564483">
              <a:lnSpc>
                <a:spcPct val="90000"/>
              </a:lnSpc>
              <a:spcAft>
                <a:spcPct val="35000"/>
              </a:spcAft>
              <a:defRPr/>
            </a:pPr>
            <a:r>
              <a:rPr lang="it-IT" sz="1400" b="1" dirty="0"/>
              <a:t>La Relazione ai sensi dell’art. 30 </a:t>
            </a:r>
            <a:r>
              <a:rPr lang="it-IT" sz="1400" b="1" dirty="0" err="1"/>
              <a:t>D.Lgs.</a:t>
            </a:r>
            <a:r>
              <a:rPr lang="it-IT" sz="1400" b="1" dirty="0"/>
              <a:t> 201/2022 è stata organizzata nei seguenti cluster:</a:t>
            </a:r>
            <a:endParaRPr lang="it-IT" sz="1400" dirty="0"/>
          </a:p>
        </p:txBody>
      </p:sp>
      <p:grpSp>
        <p:nvGrpSpPr>
          <p:cNvPr id="32" name="Gruppo 31">
            <a:extLst>
              <a:ext uri="{FF2B5EF4-FFF2-40B4-BE49-F238E27FC236}">
                <a16:creationId xmlns:a16="http://schemas.microsoft.com/office/drawing/2014/main" id="{6E54DFCB-3B57-3EE8-5019-D53866298AE1}"/>
              </a:ext>
            </a:extLst>
          </p:cNvPr>
          <p:cNvGrpSpPr/>
          <p:nvPr/>
        </p:nvGrpSpPr>
        <p:grpSpPr>
          <a:xfrm>
            <a:off x="835842" y="1731266"/>
            <a:ext cx="8121725" cy="3408145"/>
            <a:chOff x="835842" y="1879019"/>
            <a:chExt cx="8121725" cy="3408145"/>
          </a:xfrm>
        </p:grpSpPr>
        <p:grpSp>
          <p:nvGrpSpPr>
            <p:cNvPr id="8" name="Gruppo 7">
              <a:extLst>
                <a:ext uri="{FF2B5EF4-FFF2-40B4-BE49-F238E27FC236}">
                  <a16:creationId xmlns:a16="http://schemas.microsoft.com/office/drawing/2014/main" id="{6125812B-A48A-7326-75E6-254173DFF227}"/>
                </a:ext>
              </a:extLst>
            </p:cNvPr>
            <p:cNvGrpSpPr/>
            <p:nvPr/>
          </p:nvGrpSpPr>
          <p:grpSpPr>
            <a:xfrm>
              <a:off x="835842" y="1879019"/>
              <a:ext cx="8121725" cy="393557"/>
              <a:chOff x="800330" y="2849617"/>
              <a:chExt cx="7209020" cy="393557"/>
            </a:xfrm>
          </p:grpSpPr>
          <p:sp>
            <p:nvSpPr>
              <p:cNvPr id="9" name="Figura a mano libera: forma 8">
                <a:extLst>
                  <a:ext uri="{FF2B5EF4-FFF2-40B4-BE49-F238E27FC236}">
                    <a16:creationId xmlns:a16="http://schemas.microsoft.com/office/drawing/2014/main" id="{CA8B467C-AAB3-3BBB-9B1E-7895BB175122}"/>
                  </a:ext>
                </a:extLst>
              </p:cNvPr>
              <p:cNvSpPr/>
              <p:nvPr/>
            </p:nvSpPr>
            <p:spPr>
              <a:xfrm>
                <a:off x="800330" y="2849617"/>
                <a:ext cx="1223779" cy="393120"/>
              </a:xfrm>
              <a:custGeom>
                <a:avLst/>
                <a:gdLst>
                  <a:gd name="connsiteX0" fmla="*/ 0 w 8121727"/>
                  <a:gd name="connsiteY0" fmla="*/ 65521 h 393120"/>
                  <a:gd name="connsiteX1" fmla="*/ 65521 w 8121727"/>
                  <a:gd name="connsiteY1" fmla="*/ 0 h 393120"/>
                  <a:gd name="connsiteX2" fmla="*/ 8056206 w 8121727"/>
                  <a:gd name="connsiteY2" fmla="*/ 0 h 393120"/>
                  <a:gd name="connsiteX3" fmla="*/ 8121727 w 8121727"/>
                  <a:gd name="connsiteY3" fmla="*/ 65521 h 393120"/>
                  <a:gd name="connsiteX4" fmla="*/ 8121727 w 8121727"/>
                  <a:gd name="connsiteY4" fmla="*/ 327599 h 393120"/>
                  <a:gd name="connsiteX5" fmla="*/ 8056206 w 8121727"/>
                  <a:gd name="connsiteY5" fmla="*/ 393120 h 393120"/>
                  <a:gd name="connsiteX6" fmla="*/ 65521 w 8121727"/>
                  <a:gd name="connsiteY6" fmla="*/ 393120 h 393120"/>
                  <a:gd name="connsiteX7" fmla="*/ 0 w 8121727"/>
                  <a:gd name="connsiteY7" fmla="*/ 327599 h 393120"/>
                  <a:gd name="connsiteX8" fmla="*/ 0 w 8121727"/>
                  <a:gd name="connsiteY8" fmla="*/ 65521 h 393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21727" h="393120">
                    <a:moveTo>
                      <a:pt x="0" y="65521"/>
                    </a:moveTo>
                    <a:cubicBezTo>
                      <a:pt x="0" y="29335"/>
                      <a:pt x="29335" y="0"/>
                      <a:pt x="65521" y="0"/>
                    </a:cubicBezTo>
                    <a:lnTo>
                      <a:pt x="8056206" y="0"/>
                    </a:lnTo>
                    <a:cubicBezTo>
                      <a:pt x="8092392" y="0"/>
                      <a:pt x="8121727" y="29335"/>
                      <a:pt x="8121727" y="65521"/>
                    </a:cubicBezTo>
                    <a:lnTo>
                      <a:pt x="8121727" y="327599"/>
                    </a:lnTo>
                    <a:cubicBezTo>
                      <a:pt x="8121727" y="363785"/>
                      <a:pt x="8092392" y="393120"/>
                      <a:pt x="8056206" y="393120"/>
                    </a:cubicBezTo>
                    <a:lnTo>
                      <a:pt x="65521" y="393120"/>
                    </a:lnTo>
                    <a:cubicBezTo>
                      <a:pt x="29335" y="393120"/>
                      <a:pt x="0" y="363785"/>
                      <a:pt x="0" y="327599"/>
                    </a:cubicBezTo>
                    <a:lnTo>
                      <a:pt x="0" y="65521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72531" tIns="72531" rIns="72531" bIns="72531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b="1" kern="1200" dirty="0"/>
                  <a:t>MOBILITA’</a:t>
                </a:r>
                <a:endParaRPr lang="it-IT" sz="1400" kern="1200" dirty="0"/>
              </a:p>
            </p:txBody>
          </p:sp>
          <p:sp>
            <p:nvSpPr>
              <p:cNvPr id="14" name="Figura a mano libera: forma 13">
                <a:extLst>
                  <a:ext uri="{FF2B5EF4-FFF2-40B4-BE49-F238E27FC236}">
                    <a16:creationId xmlns:a16="http://schemas.microsoft.com/office/drawing/2014/main" id="{2D121507-7360-5AFC-8B10-5227F7BA6B97}"/>
                  </a:ext>
                </a:extLst>
              </p:cNvPr>
              <p:cNvSpPr/>
              <p:nvPr/>
            </p:nvSpPr>
            <p:spPr>
              <a:xfrm>
                <a:off x="2269844" y="2850054"/>
                <a:ext cx="1223779" cy="393120"/>
              </a:xfrm>
              <a:custGeom>
                <a:avLst/>
                <a:gdLst>
                  <a:gd name="connsiteX0" fmla="*/ 0 w 8121727"/>
                  <a:gd name="connsiteY0" fmla="*/ 65521 h 393120"/>
                  <a:gd name="connsiteX1" fmla="*/ 65521 w 8121727"/>
                  <a:gd name="connsiteY1" fmla="*/ 0 h 393120"/>
                  <a:gd name="connsiteX2" fmla="*/ 8056206 w 8121727"/>
                  <a:gd name="connsiteY2" fmla="*/ 0 h 393120"/>
                  <a:gd name="connsiteX3" fmla="*/ 8121727 w 8121727"/>
                  <a:gd name="connsiteY3" fmla="*/ 65521 h 393120"/>
                  <a:gd name="connsiteX4" fmla="*/ 8121727 w 8121727"/>
                  <a:gd name="connsiteY4" fmla="*/ 327599 h 393120"/>
                  <a:gd name="connsiteX5" fmla="*/ 8056206 w 8121727"/>
                  <a:gd name="connsiteY5" fmla="*/ 393120 h 393120"/>
                  <a:gd name="connsiteX6" fmla="*/ 65521 w 8121727"/>
                  <a:gd name="connsiteY6" fmla="*/ 393120 h 393120"/>
                  <a:gd name="connsiteX7" fmla="*/ 0 w 8121727"/>
                  <a:gd name="connsiteY7" fmla="*/ 327599 h 393120"/>
                  <a:gd name="connsiteX8" fmla="*/ 0 w 8121727"/>
                  <a:gd name="connsiteY8" fmla="*/ 65521 h 393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21727" h="393120">
                    <a:moveTo>
                      <a:pt x="0" y="65521"/>
                    </a:moveTo>
                    <a:cubicBezTo>
                      <a:pt x="0" y="29335"/>
                      <a:pt x="29335" y="0"/>
                      <a:pt x="65521" y="0"/>
                    </a:cubicBezTo>
                    <a:lnTo>
                      <a:pt x="8056206" y="0"/>
                    </a:lnTo>
                    <a:cubicBezTo>
                      <a:pt x="8092392" y="0"/>
                      <a:pt x="8121727" y="29335"/>
                      <a:pt x="8121727" y="65521"/>
                    </a:cubicBezTo>
                    <a:lnTo>
                      <a:pt x="8121727" y="327599"/>
                    </a:lnTo>
                    <a:cubicBezTo>
                      <a:pt x="8121727" y="363785"/>
                      <a:pt x="8092392" y="393120"/>
                      <a:pt x="8056206" y="393120"/>
                    </a:cubicBezTo>
                    <a:lnTo>
                      <a:pt x="65521" y="393120"/>
                    </a:lnTo>
                    <a:cubicBezTo>
                      <a:pt x="29335" y="393120"/>
                      <a:pt x="0" y="363785"/>
                      <a:pt x="0" y="327599"/>
                    </a:cubicBezTo>
                    <a:lnTo>
                      <a:pt x="0" y="65521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72531" tIns="72531" rIns="72531" bIns="72531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b="1" dirty="0"/>
                  <a:t>EDUCAZIONE</a:t>
                </a:r>
                <a:endParaRPr lang="it-IT" sz="1400" kern="1200" dirty="0"/>
              </a:p>
            </p:txBody>
          </p:sp>
          <p:sp>
            <p:nvSpPr>
              <p:cNvPr id="16" name="Figura a mano libera: forma 15">
                <a:extLst>
                  <a:ext uri="{FF2B5EF4-FFF2-40B4-BE49-F238E27FC236}">
                    <a16:creationId xmlns:a16="http://schemas.microsoft.com/office/drawing/2014/main" id="{E1C77052-0496-BF80-941D-72A61556261B}"/>
                  </a:ext>
                </a:extLst>
              </p:cNvPr>
              <p:cNvSpPr/>
              <p:nvPr/>
            </p:nvSpPr>
            <p:spPr>
              <a:xfrm>
                <a:off x="3788512" y="2849617"/>
                <a:ext cx="1223779" cy="393120"/>
              </a:xfrm>
              <a:custGeom>
                <a:avLst/>
                <a:gdLst>
                  <a:gd name="connsiteX0" fmla="*/ 0 w 8121727"/>
                  <a:gd name="connsiteY0" fmla="*/ 65521 h 393120"/>
                  <a:gd name="connsiteX1" fmla="*/ 65521 w 8121727"/>
                  <a:gd name="connsiteY1" fmla="*/ 0 h 393120"/>
                  <a:gd name="connsiteX2" fmla="*/ 8056206 w 8121727"/>
                  <a:gd name="connsiteY2" fmla="*/ 0 h 393120"/>
                  <a:gd name="connsiteX3" fmla="*/ 8121727 w 8121727"/>
                  <a:gd name="connsiteY3" fmla="*/ 65521 h 393120"/>
                  <a:gd name="connsiteX4" fmla="*/ 8121727 w 8121727"/>
                  <a:gd name="connsiteY4" fmla="*/ 327599 h 393120"/>
                  <a:gd name="connsiteX5" fmla="*/ 8056206 w 8121727"/>
                  <a:gd name="connsiteY5" fmla="*/ 393120 h 393120"/>
                  <a:gd name="connsiteX6" fmla="*/ 65521 w 8121727"/>
                  <a:gd name="connsiteY6" fmla="*/ 393120 h 393120"/>
                  <a:gd name="connsiteX7" fmla="*/ 0 w 8121727"/>
                  <a:gd name="connsiteY7" fmla="*/ 327599 h 393120"/>
                  <a:gd name="connsiteX8" fmla="*/ 0 w 8121727"/>
                  <a:gd name="connsiteY8" fmla="*/ 65521 h 393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21727" h="393120">
                    <a:moveTo>
                      <a:pt x="0" y="65521"/>
                    </a:moveTo>
                    <a:cubicBezTo>
                      <a:pt x="0" y="29335"/>
                      <a:pt x="29335" y="0"/>
                      <a:pt x="65521" y="0"/>
                    </a:cubicBezTo>
                    <a:lnTo>
                      <a:pt x="8056206" y="0"/>
                    </a:lnTo>
                    <a:cubicBezTo>
                      <a:pt x="8092392" y="0"/>
                      <a:pt x="8121727" y="29335"/>
                      <a:pt x="8121727" y="65521"/>
                    </a:cubicBezTo>
                    <a:lnTo>
                      <a:pt x="8121727" y="327599"/>
                    </a:lnTo>
                    <a:cubicBezTo>
                      <a:pt x="8121727" y="363785"/>
                      <a:pt x="8092392" y="393120"/>
                      <a:pt x="8056206" y="393120"/>
                    </a:cubicBezTo>
                    <a:lnTo>
                      <a:pt x="65521" y="393120"/>
                    </a:lnTo>
                    <a:cubicBezTo>
                      <a:pt x="29335" y="393120"/>
                      <a:pt x="0" y="363785"/>
                      <a:pt x="0" y="327599"/>
                    </a:cubicBezTo>
                    <a:lnTo>
                      <a:pt x="0" y="65521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72531" tIns="72531" rIns="72531" bIns="72531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b="1" kern="1200" dirty="0"/>
                  <a:t>CULTURA</a:t>
                </a:r>
                <a:endParaRPr lang="it-IT" sz="1400" kern="1200" dirty="0"/>
              </a:p>
            </p:txBody>
          </p:sp>
          <p:sp>
            <p:nvSpPr>
              <p:cNvPr id="18" name="Figura a mano libera: forma 17">
                <a:extLst>
                  <a:ext uri="{FF2B5EF4-FFF2-40B4-BE49-F238E27FC236}">
                    <a16:creationId xmlns:a16="http://schemas.microsoft.com/office/drawing/2014/main" id="{5601DDC9-915E-ABFB-25A8-1E3CFECF61A1}"/>
                  </a:ext>
                </a:extLst>
              </p:cNvPr>
              <p:cNvSpPr/>
              <p:nvPr/>
            </p:nvSpPr>
            <p:spPr>
              <a:xfrm>
                <a:off x="5312774" y="2849617"/>
                <a:ext cx="1223779" cy="393120"/>
              </a:xfrm>
              <a:custGeom>
                <a:avLst/>
                <a:gdLst>
                  <a:gd name="connsiteX0" fmla="*/ 0 w 8121727"/>
                  <a:gd name="connsiteY0" fmla="*/ 65521 h 393120"/>
                  <a:gd name="connsiteX1" fmla="*/ 65521 w 8121727"/>
                  <a:gd name="connsiteY1" fmla="*/ 0 h 393120"/>
                  <a:gd name="connsiteX2" fmla="*/ 8056206 w 8121727"/>
                  <a:gd name="connsiteY2" fmla="*/ 0 h 393120"/>
                  <a:gd name="connsiteX3" fmla="*/ 8121727 w 8121727"/>
                  <a:gd name="connsiteY3" fmla="*/ 65521 h 393120"/>
                  <a:gd name="connsiteX4" fmla="*/ 8121727 w 8121727"/>
                  <a:gd name="connsiteY4" fmla="*/ 327599 h 393120"/>
                  <a:gd name="connsiteX5" fmla="*/ 8056206 w 8121727"/>
                  <a:gd name="connsiteY5" fmla="*/ 393120 h 393120"/>
                  <a:gd name="connsiteX6" fmla="*/ 65521 w 8121727"/>
                  <a:gd name="connsiteY6" fmla="*/ 393120 h 393120"/>
                  <a:gd name="connsiteX7" fmla="*/ 0 w 8121727"/>
                  <a:gd name="connsiteY7" fmla="*/ 327599 h 393120"/>
                  <a:gd name="connsiteX8" fmla="*/ 0 w 8121727"/>
                  <a:gd name="connsiteY8" fmla="*/ 65521 h 393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21727" h="393120">
                    <a:moveTo>
                      <a:pt x="0" y="65521"/>
                    </a:moveTo>
                    <a:cubicBezTo>
                      <a:pt x="0" y="29335"/>
                      <a:pt x="29335" y="0"/>
                      <a:pt x="65521" y="0"/>
                    </a:cubicBezTo>
                    <a:lnTo>
                      <a:pt x="8056206" y="0"/>
                    </a:lnTo>
                    <a:cubicBezTo>
                      <a:pt x="8092392" y="0"/>
                      <a:pt x="8121727" y="29335"/>
                      <a:pt x="8121727" y="65521"/>
                    </a:cubicBezTo>
                    <a:lnTo>
                      <a:pt x="8121727" y="327599"/>
                    </a:lnTo>
                    <a:cubicBezTo>
                      <a:pt x="8121727" y="363785"/>
                      <a:pt x="8092392" y="393120"/>
                      <a:pt x="8056206" y="393120"/>
                    </a:cubicBezTo>
                    <a:lnTo>
                      <a:pt x="65521" y="393120"/>
                    </a:lnTo>
                    <a:cubicBezTo>
                      <a:pt x="29335" y="393120"/>
                      <a:pt x="0" y="363785"/>
                      <a:pt x="0" y="327599"/>
                    </a:cubicBezTo>
                    <a:lnTo>
                      <a:pt x="0" y="65521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72531" tIns="72531" rIns="72531" bIns="72531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b="1" u="none" kern="1200" dirty="0"/>
                  <a:t>WELFARE e SALUTE</a:t>
                </a:r>
                <a:endParaRPr lang="it-IT" sz="1400" u="none" kern="1200" dirty="0"/>
              </a:p>
            </p:txBody>
          </p:sp>
          <p:sp>
            <p:nvSpPr>
              <p:cNvPr id="20" name="Figura a mano libera: forma 19">
                <a:extLst>
                  <a:ext uri="{FF2B5EF4-FFF2-40B4-BE49-F238E27FC236}">
                    <a16:creationId xmlns:a16="http://schemas.microsoft.com/office/drawing/2014/main" id="{4DFA3465-39F8-4792-A38C-6B1E7957B6C7}"/>
                  </a:ext>
                </a:extLst>
              </p:cNvPr>
              <p:cNvSpPr/>
              <p:nvPr/>
            </p:nvSpPr>
            <p:spPr>
              <a:xfrm>
                <a:off x="6776694" y="2849617"/>
                <a:ext cx="1232656" cy="393120"/>
              </a:xfrm>
              <a:custGeom>
                <a:avLst/>
                <a:gdLst>
                  <a:gd name="connsiteX0" fmla="*/ 0 w 8121727"/>
                  <a:gd name="connsiteY0" fmla="*/ 65521 h 393120"/>
                  <a:gd name="connsiteX1" fmla="*/ 65521 w 8121727"/>
                  <a:gd name="connsiteY1" fmla="*/ 0 h 393120"/>
                  <a:gd name="connsiteX2" fmla="*/ 8056206 w 8121727"/>
                  <a:gd name="connsiteY2" fmla="*/ 0 h 393120"/>
                  <a:gd name="connsiteX3" fmla="*/ 8121727 w 8121727"/>
                  <a:gd name="connsiteY3" fmla="*/ 65521 h 393120"/>
                  <a:gd name="connsiteX4" fmla="*/ 8121727 w 8121727"/>
                  <a:gd name="connsiteY4" fmla="*/ 327599 h 393120"/>
                  <a:gd name="connsiteX5" fmla="*/ 8056206 w 8121727"/>
                  <a:gd name="connsiteY5" fmla="*/ 393120 h 393120"/>
                  <a:gd name="connsiteX6" fmla="*/ 65521 w 8121727"/>
                  <a:gd name="connsiteY6" fmla="*/ 393120 h 393120"/>
                  <a:gd name="connsiteX7" fmla="*/ 0 w 8121727"/>
                  <a:gd name="connsiteY7" fmla="*/ 327599 h 393120"/>
                  <a:gd name="connsiteX8" fmla="*/ 0 w 8121727"/>
                  <a:gd name="connsiteY8" fmla="*/ 65521 h 39312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121727" h="393120">
                    <a:moveTo>
                      <a:pt x="0" y="65521"/>
                    </a:moveTo>
                    <a:cubicBezTo>
                      <a:pt x="0" y="29335"/>
                      <a:pt x="29335" y="0"/>
                      <a:pt x="65521" y="0"/>
                    </a:cubicBezTo>
                    <a:lnTo>
                      <a:pt x="8056206" y="0"/>
                    </a:lnTo>
                    <a:cubicBezTo>
                      <a:pt x="8092392" y="0"/>
                      <a:pt x="8121727" y="29335"/>
                      <a:pt x="8121727" y="65521"/>
                    </a:cubicBezTo>
                    <a:lnTo>
                      <a:pt x="8121727" y="327599"/>
                    </a:lnTo>
                    <a:cubicBezTo>
                      <a:pt x="8121727" y="363785"/>
                      <a:pt x="8092392" y="393120"/>
                      <a:pt x="8056206" y="393120"/>
                    </a:cubicBezTo>
                    <a:lnTo>
                      <a:pt x="65521" y="393120"/>
                    </a:lnTo>
                    <a:cubicBezTo>
                      <a:pt x="29335" y="393120"/>
                      <a:pt x="0" y="363785"/>
                      <a:pt x="0" y="327599"/>
                    </a:cubicBezTo>
                    <a:lnTo>
                      <a:pt x="0" y="65521"/>
                    </a:lnTo>
                    <a:close/>
                  </a:path>
                </a:pathLst>
              </a:custGeom>
            </p:spPr>
            <p:style>
              <a:lnRef idx="2">
                <a:schemeClr val="dk1"/>
              </a:lnRef>
              <a:fillRef idx="1">
                <a:schemeClr val="lt1"/>
              </a:fillRef>
              <a:effectRef idx="0">
                <a:schemeClr val="dk1"/>
              </a:effectRef>
              <a:fontRef idx="minor">
                <a:schemeClr val="dk1"/>
              </a:fontRef>
            </p:style>
            <p:txBody>
              <a:bodyPr spcFirstLastPara="0" vert="horz" wrap="square" lIns="72531" tIns="72531" rIns="72531" bIns="72531" numCol="1" spcCol="1270" anchor="ctr" anchorCtr="0">
                <a:noAutofit/>
              </a:bodyPr>
              <a:lstStyle/>
              <a:p>
                <a:pPr marL="0" lvl="0" indent="0" algn="ctr" defTabSz="62230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  <a:buNone/>
                </a:pPr>
                <a:r>
                  <a:rPr lang="it-IT" sz="1400" b="1" kern="1200" dirty="0"/>
                  <a:t>VERDE e AMBIENTE</a:t>
                </a:r>
                <a:endParaRPr lang="it-IT" sz="1400" kern="1200" dirty="0"/>
              </a:p>
            </p:txBody>
          </p:sp>
        </p:grpSp>
        <p:sp>
          <p:nvSpPr>
            <p:cNvPr id="23" name="Figura a mano libera: forma 22">
              <a:extLst>
                <a:ext uri="{FF2B5EF4-FFF2-40B4-BE49-F238E27FC236}">
                  <a16:creationId xmlns:a16="http://schemas.microsoft.com/office/drawing/2014/main" id="{6FCD4187-8F7A-BF1B-9507-278F044176D5}"/>
                </a:ext>
              </a:extLst>
            </p:cNvPr>
            <p:cNvSpPr/>
            <p:nvPr/>
          </p:nvSpPr>
          <p:spPr>
            <a:xfrm>
              <a:off x="835842" y="2316529"/>
              <a:ext cx="1378717" cy="2965685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TPL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METRO 5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METRO 4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SOSTA REGOLAMENTATA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PARCHEGGI RESIDENZIALI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PARCHEGGI IN PROJECT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PACRCHEGGI IN CONCESSIONE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ILLUMINAZIONE PUBBLICA</a:t>
              </a:r>
              <a:endParaRPr lang="it-IT" sz="1200" kern="1200" dirty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id="{912D9AC5-A029-D5F5-B759-34908A37DEDB}"/>
                </a:ext>
              </a:extLst>
            </p:cNvPr>
            <p:cNvSpPr/>
            <p:nvPr/>
          </p:nvSpPr>
          <p:spPr>
            <a:xfrm>
              <a:off x="2491404" y="2337207"/>
              <a:ext cx="1378717" cy="2945007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SERVIZI PRIMA INFANZIA</a:t>
              </a:r>
              <a:endParaRPr lang="it-IT" sz="1200" kern="1200" dirty="0"/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OFFERTA POSTI PRIMA INFANZIA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OFFERTA POSTI IN SCUOLE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CENTRI ESTIVI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PRE SCUOLA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 FATTORIA PARCO TROTTER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kern="1200" dirty="0"/>
                <a:t>CASE VACANZA</a:t>
              </a:r>
            </a:p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TRASPORTO SCOLASTICO</a:t>
              </a:r>
              <a:endParaRPr lang="it-IT" sz="1200" kern="1200" dirty="0"/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id="{800343E5-9F90-83B4-9C31-B85A4CA49554}"/>
                </a:ext>
              </a:extLst>
            </p:cNvPr>
            <p:cNvSpPr/>
            <p:nvPr/>
          </p:nvSpPr>
          <p:spPr>
            <a:xfrm>
              <a:off x="4202345" y="2342157"/>
              <a:ext cx="1378717" cy="2945007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0" tIns="180000" rIns="0" bIns="0" numCol="1" spcCol="1270" anchor="t" anchorCtr="0">
              <a:noAutofit/>
            </a:bodyPr>
            <a:lstStyle/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MESSA A DISPOSIZIONE DI CONTENUTI DIGITALI</a:t>
              </a:r>
              <a:endParaRPr lang="it-IT" sz="1200" kern="1200" dirty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id="{6C46D5AD-D12D-2AC0-0D6C-C8797436CAA4}"/>
                </a:ext>
              </a:extLst>
            </p:cNvPr>
            <p:cNvSpPr/>
            <p:nvPr/>
          </p:nvSpPr>
          <p:spPr>
            <a:xfrm>
              <a:off x="5919588" y="2335942"/>
              <a:ext cx="1378717" cy="2945007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0" tIns="180000" rIns="0" bIns="0" numCol="1" spcCol="1270" anchor="t" anchorCtr="0">
              <a:noAutofit/>
            </a:bodyPr>
            <a:lstStyle/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RSA E CDI</a:t>
              </a:r>
              <a:endParaRPr lang="it-IT" sz="1200" kern="1200" dirty="0"/>
            </a:p>
          </p:txBody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id="{5E0A99C3-5F2F-EB2A-7FAB-2FF3838DB5CA}"/>
                </a:ext>
              </a:extLst>
            </p:cNvPr>
            <p:cNvSpPr/>
            <p:nvPr/>
          </p:nvSpPr>
          <p:spPr>
            <a:xfrm>
              <a:off x="7565644" y="2335942"/>
              <a:ext cx="1378717" cy="2945007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0" tIns="180000" rIns="0" bIns="0" numCol="1" spcCol="1270" anchor="t" anchorCtr="0">
              <a:noAutofit/>
            </a:bodyPr>
            <a:lstStyle/>
            <a:p>
              <a:pPr marL="252000" lvl="0" indent="108000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Font typeface="+mj-lt"/>
                <a:buAutoNum type="arabicPeriod"/>
              </a:pPr>
              <a:r>
                <a:rPr lang="it-IT" sz="1200" dirty="0"/>
                <a:t>PULIZIA E INGIENE AMBIENTALE</a:t>
              </a:r>
              <a:endParaRPr lang="it-IT" sz="1200" kern="1200" dirty="0"/>
            </a:p>
          </p:txBody>
        </p:sp>
      </p:grpSp>
      <p:sp>
        <p:nvSpPr>
          <p:cNvPr id="33" name="Figura a mano libera: forma 32">
            <a:extLst>
              <a:ext uri="{FF2B5EF4-FFF2-40B4-BE49-F238E27FC236}">
                <a16:creationId xmlns:a16="http://schemas.microsoft.com/office/drawing/2014/main" id="{1029B9D4-823B-FAA3-982D-605B49CC446B}"/>
              </a:ext>
            </a:extLst>
          </p:cNvPr>
          <p:cNvSpPr/>
          <p:nvPr/>
        </p:nvSpPr>
        <p:spPr>
          <a:xfrm>
            <a:off x="4064779" y="5345530"/>
            <a:ext cx="2203385" cy="393120"/>
          </a:xfrm>
          <a:custGeom>
            <a:avLst/>
            <a:gdLst>
              <a:gd name="connsiteX0" fmla="*/ 0 w 8121727"/>
              <a:gd name="connsiteY0" fmla="*/ 65521 h 393120"/>
              <a:gd name="connsiteX1" fmla="*/ 65521 w 8121727"/>
              <a:gd name="connsiteY1" fmla="*/ 0 h 393120"/>
              <a:gd name="connsiteX2" fmla="*/ 8056206 w 8121727"/>
              <a:gd name="connsiteY2" fmla="*/ 0 h 393120"/>
              <a:gd name="connsiteX3" fmla="*/ 8121727 w 8121727"/>
              <a:gd name="connsiteY3" fmla="*/ 65521 h 393120"/>
              <a:gd name="connsiteX4" fmla="*/ 8121727 w 8121727"/>
              <a:gd name="connsiteY4" fmla="*/ 327599 h 393120"/>
              <a:gd name="connsiteX5" fmla="*/ 8056206 w 8121727"/>
              <a:gd name="connsiteY5" fmla="*/ 393120 h 393120"/>
              <a:gd name="connsiteX6" fmla="*/ 65521 w 8121727"/>
              <a:gd name="connsiteY6" fmla="*/ 393120 h 393120"/>
              <a:gd name="connsiteX7" fmla="*/ 0 w 8121727"/>
              <a:gd name="connsiteY7" fmla="*/ 327599 h 393120"/>
              <a:gd name="connsiteX8" fmla="*/ 0 w 8121727"/>
              <a:gd name="connsiteY8" fmla="*/ 65521 h 39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1727" h="393120">
                <a:moveTo>
                  <a:pt x="0" y="65521"/>
                </a:moveTo>
                <a:cubicBezTo>
                  <a:pt x="0" y="29335"/>
                  <a:pt x="29335" y="0"/>
                  <a:pt x="65521" y="0"/>
                </a:cubicBezTo>
                <a:lnTo>
                  <a:pt x="8056206" y="0"/>
                </a:lnTo>
                <a:cubicBezTo>
                  <a:pt x="8092392" y="0"/>
                  <a:pt x="8121727" y="29335"/>
                  <a:pt x="8121727" y="65521"/>
                </a:cubicBezTo>
                <a:lnTo>
                  <a:pt x="8121727" y="327599"/>
                </a:lnTo>
                <a:cubicBezTo>
                  <a:pt x="8121727" y="363785"/>
                  <a:pt x="8092392" y="393120"/>
                  <a:pt x="8056206" y="393120"/>
                </a:cubicBezTo>
                <a:lnTo>
                  <a:pt x="65521" y="393120"/>
                </a:lnTo>
                <a:cubicBezTo>
                  <a:pt x="29335" y="393120"/>
                  <a:pt x="0" y="363785"/>
                  <a:pt x="0" y="327599"/>
                </a:cubicBezTo>
                <a:lnTo>
                  <a:pt x="0" y="65521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531" tIns="72531" rIns="72531" bIns="72531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t-IT" sz="1400" b="1" kern="1200" dirty="0"/>
              <a:t>REFEZIONE SCOLASTICA</a:t>
            </a:r>
            <a:endParaRPr lang="it-IT" sz="1400" kern="1200" dirty="0"/>
          </a:p>
        </p:txBody>
      </p:sp>
      <p:sp>
        <p:nvSpPr>
          <p:cNvPr id="34" name="Figura a mano libera: forma 33">
            <a:extLst>
              <a:ext uri="{FF2B5EF4-FFF2-40B4-BE49-F238E27FC236}">
                <a16:creationId xmlns:a16="http://schemas.microsoft.com/office/drawing/2014/main" id="{01388F15-285A-2FCA-CAE5-1A72D8A5C713}"/>
              </a:ext>
            </a:extLst>
          </p:cNvPr>
          <p:cNvSpPr/>
          <p:nvPr/>
        </p:nvSpPr>
        <p:spPr>
          <a:xfrm>
            <a:off x="4064779" y="5830013"/>
            <a:ext cx="2203385" cy="393120"/>
          </a:xfrm>
          <a:custGeom>
            <a:avLst/>
            <a:gdLst>
              <a:gd name="connsiteX0" fmla="*/ 0 w 8121727"/>
              <a:gd name="connsiteY0" fmla="*/ 65521 h 393120"/>
              <a:gd name="connsiteX1" fmla="*/ 65521 w 8121727"/>
              <a:gd name="connsiteY1" fmla="*/ 0 h 393120"/>
              <a:gd name="connsiteX2" fmla="*/ 8056206 w 8121727"/>
              <a:gd name="connsiteY2" fmla="*/ 0 h 393120"/>
              <a:gd name="connsiteX3" fmla="*/ 8121727 w 8121727"/>
              <a:gd name="connsiteY3" fmla="*/ 65521 h 393120"/>
              <a:gd name="connsiteX4" fmla="*/ 8121727 w 8121727"/>
              <a:gd name="connsiteY4" fmla="*/ 327599 h 393120"/>
              <a:gd name="connsiteX5" fmla="*/ 8056206 w 8121727"/>
              <a:gd name="connsiteY5" fmla="*/ 393120 h 393120"/>
              <a:gd name="connsiteX6" fmla="*/ 65521 w 8121727"/>
              <a:gd name="connsiteY6" fmla="*/ 393120 h 393120"/>
              <a:gd name="connsiteX7" fmla="*/ 0 w 8121727"/>
              <a:gd name="connsiteY7" fmla="*/ 327599 h 393120"/>
              <a:gd name="connsiteX8" fmla="*/ 0 w 8121727"/>
              <a:gd name="connsiteY8" fmla="*/ 65521 h 39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1727" h="393120">
                <a:moveTo>
                  <a:pt x="0" y="65521"/>
                </a:moveTo>
                <a:cubicBezTo>
                  <a:pt x="0" y="29335"/>
                  <a:pt x="29335" y="0"/>
                  <a:pt x="65521" y="0"/>
                </a:cubicBezTo>
                <a:lnTo>
                  <a:pt x="8056206" y="0"/>
                </a:lnTo>
                <a:cubicBezTo>
                  <a:pt x="8092392" y="0"/>
                  <a:pt x="8121727" y="29335"/>
                  <a:pt x="8121727" y="65521"/>
                </a:cubicBezTo>
                <a:lnTo>
                  <a:pt x="8121727" y="327599"/>
                </a:lnTo>
                <a:cubicBezTo>
                  <a:pt x="8121727" y="363785"/>
                  <a:pt x="8092392" y="393120"/>
                  <a:pt x="8056206" y="393120"/>
                </a:cubicBezTo>
                <a:lnTo>
                  <a:pt x="65521" y="393120"/>
                </a:lnTo>
                <a:cubicBezTo>
                  <a:pt x="29335" y="393120"/>
                  <a:pt x="0" y="363785"/>
                  <a:pt x="0" y="327599"/>
                </a:cubicBezTo>
                <a:lnTo>
                  <a:pt x="0" y="65521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531" tIns="72531" rIns="72531" bIns="72531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t-IT" sz="1400" b="1" dirty="0"/>
              <a:t>GESTIONE DEGLI IMPIANTI SPORTIVI</a:t>
            </a:r>
            <a:endParaRPr lang="it-IT" sz="1400" kern="1200" dirty="0"/>
          </a:p>
        </p:txBody>
      </p:sp>
      <p:sp>
        <p:nvSpPr>
          <p:cNvPr id="35" name="Figura a mano libera: forma 34">
            <a:extLst>
              <a:ext uri="{FF2B5EF4-FFF2-40B4-BE49-F238E27FC236}">
                <a16:creationId xmlns:a16="http://schemas.microsoft.com/office/drawing/2014/main" id="{1B4209F2-FEBA-37EA-3F09-34132BEAB0E3}"/>
              </a:ext>
            </a:extLst>
          </p:cNvPr>
          <p:cNvSpPr/>
          <p:nvPr/>
        </p:nvSpPr>
        <p:spPr>
          <a:xfrm>
            <a:off x="6754182" y="5345530"/>
            <a:ext cx="2203385" cy="393120"/>
          </a:xfrm>
          <a:custGeom>
            <a:avLst/>
            <a:gdLst>
              <a:gd name="connsiteX0" fmla="*/ 0 w 8121727"/>
              <a:gd name="connsiteY0" fmla="*/ 65521 h 393120"/>
              <a:gd name="connsiteX1" fmla="*/ 65521 w 8121727"/>
              <a:gd name="connsiteY1" fmla="*/ 0 h 393120"/>
              <a:gd name="connsiteX2" fmla="*/ 8056206 w 8121727"/>
              <a:gd name="connsiteY2" fmla="*/ 0 h 393120"/>
              <a:gd name="connsiteX3" fmla="*/ 8121727 w 8121727"/>
              <a:gd name="connsiteY3" fmla="*/ 65521 h 393120"/>
              <a:gd name="connsiteX4" fmla="*/ 8121727 w 8121727"/>
              <a:gd name="connsiteY4" fmla="*/ 327599 h 393120"/>
              <a:gd name="connsiteX5" fmla="*/ 8056206 w 8121727"/>
              <a:gd name="connsiteY5" fmla="*/ 393120 h 393120"/>
              <a:gd name="connsiteX6" fmla="*/ 65521 w 8121727"/>
              <a:gd name="connsiteY6" fmla="*/ 393120 h 393120"/>
              <a:gd name="connsiteX7" fmla="*/ 0 w 8121727"/>
              <a:gd name="connsiteY7" fmla="*/ 327599 h 393120"/>
              <a:gd name="connsiteX8" fmla="*/ 0 w 8121727"/>
              <a:gd name="connsiteY8" fmla="*/ 65521 h 39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1727" h="393120">
                <a:moveTo>
                  <a:pt x="0" y="65521"/>
                </a:moveTo>
                <a:cubicBezTo>
                  <a:pt x="0" y="29335"/>
                  <a:pt x="29335" y="0"/>
                  <a:pt x="65521" y="0"/>
                </a:cubicBezTo>
                <a:lnTo>
                  <a:pt x="8056206" y="0"/>
                </a:lnTo>
                <a:cubicBezTo>
                  <a:pt x="8092392" y="0"/>
                  <a:pt x="8121727" y="29335"/>
                  <a:pt x="8121727" y="65521"/>
                </a:cubicBezTo>
                <a:lnTo>
                  <a:pt x="8121727" y="327599"/>
                </a:lnTo>
                <a:cubicBezTo>
                  <a:pt x="8121727" y="363785"/>
                  <a:pt x="8092392" y="393120"/>
                  <a:pt x="8056206" y="393120"/>
                </a:cubicBezTo>
                <a:lnTo>
                  <a:pt x="65521" y="393120"/>
                </a:lnTo>
                <a:cubicBezTo>
                  <a:pt x="29335" y="393120"/>
                  <a:pt x="0" y="363785"/>
                  <a:pt x="0" y="327599"/>
                </a:cubicBezTo>
                <a:lnTo>
                  <a:pt x="0" y="65521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531" tIns="72531" rIns="72531" bIns="72531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t-IT" sz="1400" b="1" kern="1200" dirty="0"/>
              <a:t>Milanosport</a:t>
            </a:r>
            <a:endParaRPr lang="it-IT" sz="1400" kern="1200" dirty="0"/>
          </a:p>
        </p:txBody>
      </p:sp>
      <p:sp>
        <p:nvSpPr>
          <p:cNvPr id="36" name="Figura a mano libera: forma 35">
            <a:extLst>
              <a:ext uri="{FF2B5EF4-FFF2-40B4-BE49-F238E27FC236}">
                <a16:creationId xmlns:a16="http://schemas.microsoft.com/office/drawing/2014/main" id="{BD7A4972-7691-8EA7-7DF8-911570C0E428}"/>
              </a:ext>
            </a:extLst>
          </p:cNvPr>
          <p:cNvSpPr/>
          <p:nvPr/>
        </p:nvSpPr>
        <p:spPr>
          <a:xfrm>
            <a:off x="6754182" y="5830013"/>
            <a:ext cx="2203385" cy="393120"/>
          </a:xfrm>
          <a:custGeom>
            <a:avLst/>
            <a:gdLst>
              <a:gd name="connsiteX0" fmla="*/ 0 w 8121727"/>
              <a:gd name="connsiteY0" fmla="*/ 65521 h 393120"/>
              <a:gd name="connsiteX1" fmla="*/ 65521 w 8121727"/>
              <a:gd name="connsiteY1" fmla="*/ 0 h 393120"/>
              <a:gd name="connsiteX2" fmla="*/ 8056206 w 8121727"/>
              <a:gd name="connsiteY2" fmla="*/ 0 h 393120"/>
              <a:gd name="connsiteX3" fmla="*/ 8121727 w 8121727"/>
              <a:gd name="connsiteY3" fmla="*/ 65521 h 393120"/>
              <a:gd name="connsiteX4" fmla="*/ 8121727 w 8121727"/>
              <a:gd name="connsiteY4" fmla="*/ 327599 h 393120"/>
              <a:gd name="connsiteX5" fmla="*/ 8056206 w 8121727"/>
              <a:gd name="connsiteY5" fmla="*/ 393120 h 393120"/>
              <a:gd name="connsiteX6" fmla="*/ 65521 w 8121727"/>
              <a:gd name="connsiteY6" fmla="*/ 393120 h 393120"/>
              <a:gd name="connsiteX7" fmla="*/ 0 w 8121727"/>
              <a:gd name="connsiteY7" fmla="*/ 327599 h 393120"/>
              <a:gd name="connsiteX8" fmla="*/ 0 w 8121727"/>
              <a:gd name="connsiteY8" fmla="*/ 65521 h 39312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8121727" h="393120">
                <a:moveTo>
                  <a:pt x="0" y="65521"/>
                </a:moveTo>
                <a:cubicBezTo>
                  <a:pt x="0" y="29335"/>
                  <a:pt x="29335" y="0"/>
                  <a:pt x="65521" y="0"/>
                </a:cubicBezTo>
                <a:lnTo>
                  <a:pt x="8056206" y="0"/>
                </a:lnTo>
                <a:cubicBezTo>
                  <a:pt x="8092392" y="0"/>
                  <a:pt x="8121727" y="29335"/>
                  <a:pt x="8121727" y="65521"/>
                </a:cubicBezTo>
                <a:lnTo>
                  <a:pt x="8121727" y="327599"/>
                </a:lnTo>
                <a:cubicBezTo>
                  <a:pt x="8121727" y="363785"/>
                  <a:pt x="8092392" y="393120"/>
                  <a:pt x="8056206" y="393120"/>
                </a:cubicBezTo>
                <a:lnTo>
                  <a:pt x="65521" y="393120"/>
                </a:lnTo>
                <a:cubicBezTo>
                  <a:pt x="29335" y="393120"/>
                  <a:pt x="0" y="363785"/>
                  <a:pt x="0" y="327599"/>
                </a:cubicBezTo>
                <a:lnTo>
                  <a:pt x="0" y="65521"/>
                </a:lnTo>
                <a:close/>
              </a:path>
            </a:pathLst>
          </a:cu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72531" tIns="72531" rIns="72531" bIns="72531" numCol="1" spcCol="1270" anchor="ctr" anchorCtr="0">
            <a:noAutofit/>
          </a:bodyPr>
          <a:lstStyle/>
          <a:p>
            <a:pPr marL="0" lvl="0" indent="0" algn="ctr" defTabSz="6223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it-IT" sz="1400" b="1" dirty="0"/>
              <a:t>Milano Ristorazione</a:t>
            </a:r>
            <a:endParaRPr lang="it-IT" sz="1400" kern="1200" dirty="0"/>
          </a:p>
        </p:txBody>
      </p:sp>
      <p:cxnSp>
        <p:nvCxnSpPr>
          <p:cNvPr id="38" name="Connettore 2 37">
            <a:extLst>
              <a:ext uri="{FF2B5EF4-FFF2-40B4-BE49-F238E27FC236}">
                <a16:creationId xmlns:a16="http://schemas.microsoft.com/office/drawing/2014/main" id="{972502CE-63E2-B9F4-8951-6BE8F4ABC556}"/>
              </a:ext>
            </a:extLst>
          </p:cNvPr>
          <p:cNvCxnSpPr/>
          <p:nvPr/>
        </p:nvCxnSpPr>
        <p:spPr>
          <a:xfrm>
            <a:off x="6268164" y="5539666"/>
            <a:ext cx="3711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Connettore 2 38">
            <a:extLst>
              <a:ext uri="{FF2B5EF4-FFF2-40B4-BE49-F238E27FC236}">
                <a16:creationId xmlns:a16="http://schemas.microsoft.com/office/drawing/2014/main" id="{55442AAE-543C-0ED0-3B18-DB2871EC5743}"/>
              </a:ext>
            </a:extLst>
          </p:cNvPr>
          <p:cNvCxnSpPr/>
          <p:nvPr/>
        </p:nvCxnSpPr>
        <p:spPr>
          <a:xfrm>
            <a:off x="6268164" y="6020540"/>
            <a:ext cx="371137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280095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1">
            <a:extLst>
              <a:ext uri="{FF2B5EF4-FFF2-40B4-BE49-F238E27FC236}">
                <a16:creationId xmlns:a16="http://schemas.microsoft.com/office/drawing/2014/main" id="{E3C56415-273F-38E9-2BA9-BAA0C174905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sp>
        <p:nvSpPr>
          <p:cNvPr id="13315" name="Titolo 3">
            <a:extLst>
              <a:ext uri="{FF2B5EF4-FFF2-40B4-BE49-F238E27FC236}">
                <a16:creationId xmlns:a16="http://schemas.microsoft.com/office/drawing/2014/main" id="{0C6FACB0-5BFE-E480-9319-424679517BC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76655" y="246954"/>
            <a:ext cx="8175718" cy="759863"/>
          </a:xfrm>
        </p:spPr>
        <p:txBody>
          <a:bodyPr>
            <a:normAutofit fontScale="90000"/>
          </a:bodyPr>
          <a:lstStyle/>
          <a:p>
            <a:r>
              <a:rPr lang="it-IT" altLang="it-IT" sz="1800" b="1" dirty="0">
                <a:sym typeface="Wingdings" panose="05000000000000000000" pitchFamily="2" charset="2"/>
              </a:rPr>
              <a:t> </a:t>
            </a:r>
            <a:r>
              <a:rPr lang="it-IT" altLang="it-IT" sz="1800" dirty="0"/>
              <a:t>SESTA REVISIONE PERIODICA DELLE PARTECIPAZIONI SOCIETARIE</a:t>
            </a:r>
            <a:br>
              <a:rPr lang="it-IT" altLang="it-IT" sz="1800" dirty="0"/>
            </a:br>
            <a:br>
              <a:rPr lang="it-IT" altLang="it-IT" sz="1800" dirty="0"/>
            </a:br>
            <a:r>
              <a:rPr lang="it-IT" altLang="it-IT" sz="1800" b="1" dirty="0">
                <a:sym typeface="Wingdings" panose="05000000000000000000" pitchFamily="2" charset="2"/>
              </a:rPr>
              <a:t> </a:t>
            </a:r>
            <a:r>
              <a:rPr lang="it-IT" altLang="it-IT" sz="1800" dirty="0"/>
              <a:t>PRIMA RICOGNIZIONE DEI SERVIZI PUBBLICI LOCALI DI RILEVANZA ECONOMICA</a:t>
            </a:r>
            <a:r>
              <a:rPr lang="it-IT" altLang="it-IT" sz="1600" dirty="0"/>
              <a:t> </a:t>
            </a:r>
            <a:endParaRPr lang="it-IT" altLang="it-IT" sz="1270" dirty="0"/>
          </a:p>
        </p:txBody>
      </p:sp>
      <p:sp>
        <p:nvSpPr>
          <p:cNvPr id="13316" name="Segnaposto numero diapositiva 5">
            <a:extLst>
              <a:ext uri="{FF2B5EF4-FFF2-40B4-BE49-F238E27FC236}">
                <a16:creationId xmlns:a16="http://schemas.microsoft.com/office/drawing/2014/main" id="{4CDEB3E9-7BB7-CBEE-6BA5-C5E6820FEA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F50D418B-97D4-4985-B43F-D11FC558347B}" type="slidenum">
              <a:rPr lang="it-IT" altLang="it-IT" smtClean="0">
                <a:ea typeface="Arial Unicode MS"/>
                <a:cs typeface="Arial Unicode MS"/>
              </a:rPr>
              <a:pPr/>
              <a:t>2</a:t>
            </a:fld>
            <a:endParaRPr lang="it-IT" altLang="it-IT">
              <a:ea typeface="Arial Unicode MS"/>
              <a:cs typeface="Arial Unicode MS"/>
            </a:endParaRPr>
          </a:p>
        </p:txBody>
      </p:sp>
      <p:grpSp>
        <p:nvGrpSpPr>
          <p:cNvPr id="13317" name="Gruppo 4">
            <a:extLst>
              <a:ext uri="{FF2B5EF4-FFF2-40B4-BE49-F238E27FC236}">
                <a16:creationId xmlns:a16="http://schemas.microsoft.com/office/drawing/2014/main" id="{9E8D3783-DD19-5027-EFAA-1599A2A6C6D8}"/>
              </a:ext>
            </a:extLst>
          </p:cNvPr>
          <p:cNvGrpSpPr>
            <a:grpSpLocks/>
          </p:cNvGrpSpPr>
          <p:nvPr/>
        </p:nvGrpSpPr>
        <p:grpSpPr bwMode="auto">
          <a:xfrm>
            <a:off x="1651863" y="1262647"/>
            <a:ext cx="6969414" cy="5012454"/>
            <a:chOff x="704901" y="1229583"/>
            <a:chExt cx="8110487" cy="4814710"/>
          </a:xfrm>
        </p:grpSpPr>
        <p:grpSp>
          <p:nvGrpSpPr>
            <p:cNvPr id="13318" name="Gruppo 1">
              <a:extLst>
                <a:ext uri="{FF2B5EF4-FFF2-40B4-BE49-F238E27FC236}">
                  <a16:creationId xmlns:a16="http://schemas.microsoft.com/office/drawing/2014/main" id="{CD97965F-D7B5-66CF-E03E-CA3C600EF22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04901" y="1229583"/>
              <a:ext cx="8110487" cy="2486721"/>
              <a:chOff x="705347" y="2160077"/>
              <a:chExt cx="8110636" cy="1804276"/>
            </a:xfrm>
          </p:grpSpPr>
          <p:sp>
            <p:nvSpPr>
              <p:cNvPr id="3" name="Figura a mano libera: forma 2">
                <a:extLst>
                  <a:ext uri="{FF2B5EF4-FFF2-40B4-BE49-F238E27FC236}">
                    <a16:creationId xmlns:a16="http://schemas.microsoft.com/office/drawing/2014/main" id="{11F36AA5-FAAC-E66D-10A3-2C97FDE96D73}"/>
                  </a:ext>
                </a:extLst>
              </p:cNvPr>
              <p:cNvSpPr/>
              <p:nvPr/>
            </p:nvSpPr>
            <p:spPr>
              <a:xfrm>
                <a:off x="751334" y="2160077"/>
                <a:ext cx="8064649" cy="1804276"/>
              </a:xfrm>
              <a:custGeom>
                <a:avLst/>
                <a:gdLst>
                  <a:gd name="connsiteX0" fmla="*/ 0 w 8064500"/>
                  <a:gd name="connsiteY0" fmla="*/ 174138 h 1044809"/>
                  <a:gd name="connsiteX1" fmla="*/ 174138 w 8064500"/>
                  <a:gd name="connsiteY1" fmla="*/ 0 h 1044809"/>
                  <a:gd name="connsiteX2" fmla="*/ 7890362 w 8064500"/>
                  <a:gd name="connsiteY2" fmla="*/ 0 h 1044809"/>
                  <a:gd name="connsiteX3" fmla="*/ 8064500 w 8064500"/>
                  <a:gd name="connsiteY3" fmla="*/ 174138 h 1044809"/>
                  <a:gd name="connsiteX4" fmla="*/ 8064500 w 8064500"/>
                  <a:gd name="connsiteY4" fmla="*/ 870671 h 1044809"/>
                  <a:gd name="connsiteX5" fmla="*/ 7890362 w 8064500"/>
                  <a:gd name="connsiteY5" fmla="*/ 1044809 h 1044809"/>
                  <a:gd name="connsiteX6" fmla="*/ 174138 w 8064500"/>
                  <a:gd name="connsiteY6" fmla="*/ 1044809 h 1044809"/>
                  <a:gd name="connsiteX7" fmla="*/ 0 w 8064500"/>
                  <a:gd name="connsiteY7" fmla="*/ 870671 h 1044809"/>
                  <a:gd name="connsiteX8" fmla="*/ 0 w 8064500"/>
                  <a:gd name="connsiteY8" fmla="*/ 174138 h 1044809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064500" h="1044809">
                    <a:moveTo>
                      <a:pt x="0" y="174138"/>
                    </a:moveTo>
                    <a:cubicBezTo>
                      <a:pt x="0" y="77964"/>
                      <a:pt x="77964" y="0"/>
                      <a:pt x="174138" y="0"/>
                    </a:cubicBezTo>
                    <a:lnTo>
                      <a:pt x="7890362" y="0"/>
                    </a:lnTo>
                    <a:cubicBezTo>
                      <a:pt x="7986536" y="0"/>
                      <a:pt x="8064500" y="77964"/>
                      <a:pt x="8064500" y="174138"/>
                    </a:cubicBezTo>
                    <a:lnTo>
                      <a:pt x="8064500" y="870671"/>
                    </a:lnTo>
                    <a:cubicBezTo>
                      <a:pt x="8064500" y="966845"/>
                      <a:pt x="7986536" y="1044809"/>
                      <a:pt x="7890362" y="1044809"/>
                    </a:cubicBezTo>
                    <a:lnTo>
                      <a:pt x="174138" y="1044809"/>
                    </a:lnTo>
                    <a:cubicBezTo>
                      <a:pt x="77964" y="1044809"/>
                      <a:pt x="0" y="966845"/>
                      <a:pt x="0" y="870671"/>
                    </a:cubicBezTo>
                    <a:lnTo>
                      <a:pt x="0" y="174138"/>
                    </a:lnTo>
                    <a:close/>
                  </a:path>
                </a:pathLst>
              </a:custGeom>
            </p:spPr>
            <p:style>
              <a:lnRef idx="2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97940" tIns="97940" rIns="97940" bIns="97940" spcCol="1270" anchor="t"/>
              <a:lstStyle/>
              <a:p>
                <a:pPr defTabSz="670323">
                  <a:spcAft>
                    <a:spcPct val="35000"/>
                  </a:spcAft>
                  <a:defRPr/>
                </a:pPr>
                <a:r>
                  <a:rPr lang="it-IT" sz="1600" dirty="0"/>
                  <a:t>La </a:t>
                </a:r>
                <a:r>
                  <a:rPr lang="it-IT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sesta revisione </a:t>
                </a:r>
                <a:r>
                  <a:rPr lang="it-IT" sz="1600" dirty="0"/>
                  <a:t>periodica riguarda tutte le partecipazioni, direttamente ed indirettamente detenute dal Comune di Milano al </a:t>
                </a:r>
                <a:r>
                  <a:rPr lang="it-IT" sz="1600" cap="small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31 dicembre 2022</a:t>
                </a:r>
                <a:r>
                  <a:rPr lang="it-IT" sz="1600" dirty="0"/>
                  <a:t>, rientranti nel perimetro della ricognizione.</a:t>
                </a:r>
              </a:p>
              <a:p>
                <a:pPr defTabSz="670323">
                  <a:spcAft>
                    <a:spcPct val="35000"/>
                  </a:spcAft>
                  <a:defRPr/>
                </a:pPr>
                <a:r>
                  <a:rPr lang="it-IT" sz="1600" dirty="0"/>
                  <a:t>La ricognizione attiene a:</a:t>
                </a:r>
              </a:p>
              <a:p>
                <a:pPr defTabSz="670323">
                  <a:spcAft>
                    <a:spcPct val="35000"/>
                  </a:spcAft>
                  <a:defRPr/>
                </a:pPr>
                <a:endParaRPr lang="it-IT" sz="1600" dirty="0"/>
              </a:p>
            </p:txBody>
          </p:sp>
          <p:sp>
            <p:nvSpPr>
              <p:cNvPr id="6" name="Figura a mano libera: forma 5">
                <a:extLst>
                  <a:ext uri="{FF2B5EF4-FFF2-40B4-BE49-F238E27FC236}">
                    <a16:creationId xmlns:a16="http://schemas.microsoft.com/office/drawing/2014/main" id="{CF4D5315-71F7-0123-8B2C-9289F9A0506A}"/>
                  </a:ext>
                </a:extLst>
              </p:cNvPr>
              <p:cNvSpPr/>
              <p:nvPr/>
            </p:nvSpPr>
            <p:spPr>
              <a:xfrm>
                <a:off x="705347" y="2993945"/>
                <a:ext cx="8064649" cy="970408"/>
              </a:xfrm>
              <a:custGeom>
                <a:avLst/>
                <a:gdLst>
                  <a:gd name="connsiteX0" fmla="*/ 0 w 8064500"/>
                  <a:gd name="connsiteY0" fmla="*/ 0 h 727605"/>
                  <a:gd name="connsiteX1" fmla="*/ 8064500 w 8064500"/>
                  <a:gd name="connsiteY1" fmla="*/ 0 h 727605"/>
                  <a:gd name="connsiteX2" fmla="*/ 8064500 w 8064500"/>
                  <a:gd name="connsiteY2" fmla="*/ 727605 h 727605"/>
                  <a:gd name="connsiteX3" fmla="*/ 0 w 8064500"/>
                  <a:gd name="connsiteY3" fmla="*/ 727605 h 727605"/>
                  <a:gd name="connsiteX4" fmla="*/ 0 w 8064500"/>
                  <a:gd name="connsiteY4" fmla="*/ 0 h 72760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064500" h="727605">
                    <a:moveTo>
                      <a:pt x="0" y="0"/>
                    </a:moveTo>
                    <a:lnTo>
                      <a:pt x="8064500" y="0"/>
                    </a:lnTo>
                    <a:lnTo>
                      <a:pt x="8064500" y="727605"/>
                    </a:lnTo>
                    <a:lnTo>
                      <a:pt x="0" y="727605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2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lIns="203233" tIns="19153" rIns="107255" bIns="19153" spcCol="1270"/>
              <a:lstStyle/>
              <a:p>
                <a:pPr marL="214308" lvl="1" indent="-214308" defTabSz="529204">
                  <a:lnSpc>
                    <a:spcPct val="90000"/>
                  </a:lnSpc>
                  <a:spcAft>
                    <a:spcPct val="20000"/>
                  </a:spcAft>
                  <a:buFont typeface="Wingdings" panose="05000000000000000000" pitchFamily="2" charset="2"/>
                  <a:buChar char="Ø"/>
                  <a:defRPr/>
                </a:pPr>
                <a:r>
                  <a:rPr lang="it-IT" sz="1400" dirty="0"/>
                  <a:t>n. 14 partecipazioni societarie detenute direttamente</a:t>
                </a:r>
                <a:r>
                  <a:rPr lang="it-IT" sz="1400" dirty="0">
                    <a:highlight>
                      <a:srgbClr val="FFFF00"/>
                    </a:highlight>
                  </a:rPr>
                  <a:t>*</a:t>
                </a:r>
                <a:r>
                  <a:rPr lang="it-IT" sz="1400" dirty="0"/>
                  <a:t>;</a:t>
                </a:r>
              </a:p>
              <a:p>
                <a:pPr marL="214308" lvl="1" indent="-214308" defTabSz="529204">
                  <a:lnSpc>
                    <a:spcPct val="90000"/>
                  </a:lnSpc>
                  <a:spcAft>
                    <a:spcPct val="20000"/>
                  </a:spcAft>
                  <a:buFont typeface="Wingdings" panose="05000000000000000000" pitchFamily="2" charset="2"/>
                  <a:buChar char="Ø"/>
                  <a:defRPr/>
                </a:pPr>
                <a:r>
                  <a:rPr lang="it-IT" sz="1400" dirty="0"/>
                  <a:t>n. 24 partecipazioni societarie detenute per il tramite di società partecipate dal Comune di Milano. </a:t>
                </a:r>
              </a:p>
              <a:p>
                <a:pPr marL="171450" lvl="1" indent="-171450" defTabSz="529204">
                  <a:lnSpc>
                    <a:spcPct val="90000"/>
                  </a:lnSpc>
                  <a:spcAft>
                    <a:spcPct val="20000"/>
                  </a:spcAft>
                  <a:buFont typeface="Arial" panose="020B0604020202020204" pitchFamily="34" charset="0"/>
                  <a:buChar char="•"/>
                  <a:defRPr/>
                </a:pPr>
                <a:r>
                  <a:rPr lang="it-IT" sz="1000" dirty="0">
                    <a:highlight>
                      <a:srgbClr val="FFFF00"/>
                    </a:highlight>
                  </a:rPr>
                  <a:t>A saldo invariato rispetto all’anno precedente; è stato acquisito il 2% di MUSA Scarl e liquidata definitivamente EXPO S.p.A</a:t>
                </a:r>
                <a:r>
                  <a:rPr lang="it-IT" sz="1000" dirty="0"/>
                  <a:t>.</a:t>
                </a:r>
              </a:p>
              <a:p>
                <a:pPr marL="0" lvl="1" defTabSz="529204">
                  <a:lnSpc>
                    <a:spcPct val="90000"/>
                  </a:lnSpc>
                  <a:spcAft>
                    <a:spcPct val="20000"/>
                  </a:spcAft>
                  <a:defRPr/>
                </a:pPr>
                <a:r>
                  <a:rPr lang="it-IT" sz="1000" dirty="0"/>
                  <a:t>MUSA è una società che si occupa della promozione e rafforzamento della collaborazione tra il sistema della ricerca, il sistema produttivo e le istituzioni territoriali nella Regione Lombardia, con l’obiettivo di valorizzare i risultati della ricerca, agevolare il trasferimento tecnologico e accelerare la trasformazione digitale dei processi produttivi delle imprese, in un’ottica di sostenibilità economica e ambientale e di impatto sociale sul territorio </a:t>
                </a:r>
              </a:p>
            </p:txBody>
          </p:sp>
        </p:grpSp>
        <p:sp>
          <p:nvSpPr>
            <p:cNvPr id="2" name="Figura a mano libera: forma 1">
              <a:extLst>
                <a:ext uri="{FF2B5EF4-FFF2-40B4-BE49-F238E27FC236}">
                  <a16:creationId xmlns:a16="http://schemas.microsoft.com/office/drawing/2014/main" id="{526900C3-AF28-1D6D-8F5B-8C98E6F777C8}"/>
                </a:ext>
              </a:extLst>
            </p:cNvPr>
            <p:cNvSpPr/>
            <p:nvPr/>
          </p:nvSpPr>
          <p:spPr bwMode="auto">
            <a:xfrm>
              <a:off x="750887" y="3767466"/>
              <a:ext cx="8064501" cy="2276827"/>
            </a:xfrm>
            <a:custGeom>
              <a:avLst/>
              <a:gdLst>
                <a:gd name="connsiteX0" fmla="*/ 0 w 8064500"/>
                <a:gd name="connsiteY0" fmla="*/ 88109 h 528642"/>
                <a:gd name="connsiteX1" fmla="*/ 88109 w 8064500"/>
                <a:gd name="connsiteY1" fmla="*/ 0 h 528642"/>
                <a:gd name="connsiteX2" fmla="*/ 7976391 w 8064500"/>
                <a:gd name="connsiteY2" fmla="*/ 0 h 528642"/>
                <a:gd name="connsiteX3" fmla="*/ 8064500 w 8064500"/>
                <a:gd name="connsiteY3" fmla="*/ 88109 h 528642"/>
                <a:gd name="connsiteX4" fmla="*/ 8064500 w 8064500"/>
                <a:gd name="connsiteY4" fmla="*/ 440533 h 528642"/>
                <a:gd name="connsiteX5" fmla="*/ 7976391 w 8064500"/>
                <a:gd name="connsiteY5" fmla="*/ 528642 h 528642"/>
                <a:gd name="connsiteX6" fmla="*/ 88109 w 8064500"/>
                <a:gd name="connsiteY6" fmla="*/ 528642 h 528642"/>
                <a:gd name="connsiteX7" fmla="*/ 0 w 8064500"/>
                <a:gd name="connsiteY7" fmla="*/ 440533 h 528642"/>
                <a:gd name="connsiteX8" fmla="*/ 0 w 8064500"/>
                <a:gd name="connsiteY8" fmla="*/ 88109 h 52864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064500" h="528642">
                  <a:moveTo>
                    <a:pt x="0" y="88109"/>
                  </a:moveTo>
                  <a:cubicBezTo>
                    <a:pt x="0" y="39448"/>
                    <a:pt x="39448" y="0"/>
                    <a:pt x="88109" y="0"/>
                  </a:cubicBezTo>
                  <a:lnTo>
                    <a:pt x="7976391" y="0"/>
                  </a:lnTo>
                  <a:cubicBezTo>
                    <a:pt x="8025052" y="0"/>
                    <a:pt x="8064500" y="39448"/>
                    <a:pt x="8064500" y="88109"/>
                  </a:cubicBezTo>
                  <a:lnTo>
                    <a:pt x="8064500" y="440533"/>
                  </a:lnTo>
                  <a:cubicBezTo>
                    <a:pt x="8064500" y="489194"/>
                    <a:pt x="8025052" y="528642"/>
                    <a:pt x="7976391" y="528642"/>
                  </a:cubicBezTo>
                  <a:lnTo>
                    <a:pt x="88109" y="528642"/>
                  </a:lnTo>
                  <a:cubicBezTo>
                    <a:pt x="39448" y="528642"/>
                    <a:pt x="0" y="489194"/>
                    <a:pt x="0" y="440533"/>
                  </a:cubicBezTo>
                  <a:lnTo>
                    <a:pt x="0" y="88109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solidFill>
                <a:schemeClr val="tx1"/>
              </a:solidFill>
            </a:ln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7941" tIns="77941" rIns="77941" bIns="77941" spcCol="1270" anchor="ctr"/>
            <a:lstStyle/>
            <a:p>
              <a:pPr defTabSz="67032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1600" dirty="0"/>
                <a:t>Ai sensi dell’art. 30 del </a:t>
              </a:r>
              <a:r>
                <a:rPr lang="it-IT" sz="1600" dirty="0" err="1"/>
                <a:t>D.Lgs.</a:t>
              </a:r>
              <a:r>
                <a:rPr lang="it-IT" sz="1600" dirty="0"/>
                <a:t> 201/2022, contestualmente all’analisi dell’assetto delle società partecipate, deve essere approvata la </a:t>
              </a:r>
              <a:r>
                <a:rPr lang="it-IT" sz="1600" cap="small" dirty="0">
                  <a:solidFill>
                    <a:schemeClr val="tx1"/>
                  </a:solidFill>
                </a:rPr>
                <a:t>relazione sui servizi pubblici locali di rilevanza economica</a:t>
              </a:r>
              <a:r>
                <a:rPr lang="it-IT" sz="1600" i="1" dirty="0"/>
                <a:t>. </a:t>
              </a:r>
            </a:p>
            <a:p>
              <a:pPr defTabSz="67032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1600" dirty="0"/>
                <a:t>La relazione rileva, per ogni servizio affidato, il concreto andamento economico, della qualità del servizio e del rispetto degli obblighi indicati nel contratto di servizio.</a:t>
              </a:r>
            </a:p>
            <a:p>
              <a:pPr defTabSz="67032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1600" dirty="0"/>
                <a:t>Nel caso di </a:t>
              </a:r>
              <a:r>
                <a:rPr lang="it-IT" sz="1600" cap="small" dirty="0">
                  <a:solidFill>
                    <a:schemeClr val="tx1"/>
                  </a:solidFill>
                </a:rPr>
                <a:t>servizi affidati a società in house</a:t>
              </a:r>
              <a:r>
                <a:rPr lang="it-IT" sz="1600" dirty="0"/>
                <a:t>, la relazione costituisce </a:t>
              </a:r>
              <a:r>
                <a:rPr lang="it-IT" sz="1600" cap="small" dirty="0">
                  <a:solidFill>
                    <a:schemeClr val="tx1"/>
                  </a:solidFill>
                </a:rPr>
                <a:t>appendice</a:t>
              </a:r>
              <a:r>
                <a:rPr lang="it-IT" sz="1600" dirty="0"/>
                <a:t> alla ricognizione di cui all’art. 20 </a:t>
              </a:r>
              <a:r>
                <a:rPr lang="it-IT" sz="1600" dirty="0" err="1"/>
                <a:t>D.Lgs.</a:t>
              </a:r>
              <a:r>
                <a:rPr lang="it-IT" sz="1600" dirty="0"/>
                <a:t> 175/2016</a:t>
              </a:r>
            </a:p>
          </p:txBody>
        </p:sp>
      </p:grpSp>
      <p:sp>
        <p:nvSpPr>
          <p:cNvPr id="7" name="Esplosione: 8 punte 6">
            <a:extLst>
              <a:ext uri="{FF2B5EF4-FFF2-40B4-BE49-F238E27FC236}">
                <a16:creationId xmlns:a16="http://schemas.microsoft.com/office/drawing/2014/main" id="{E51190D2-F9BE-3E4F-0FFB-47E637902EFE}"/>
              </a:ext>
            </a:extLst>
          </p:cNvPr>
          <p:cNvSpPr/>
          <p:nvPr/>
        </p:nvSpPr>
        <p:spPr>
          <a:xfrm>
            <a:off x="538991" y="4610439"/>
            <a:ext cx="973666" cy="958984"/>
          </a:xfrm>
          <a:prstGeom prst="irregularSeal1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sz="1350" b="1" dirty="0">
                <a:solidFill>
                  <a:schemeClr val="accent4"/>
                </a:solidFill>
              </a:rPr>
              <a:t>NEW</a:t>
            </a:r>
          </a:p>
        </p:txBody>
      </p:sp>
      <p:grpSp>
        <p:nvGrpSpPr>
          <p:cNvPr id="11" name="Gruppo 10">
            <a:extLst>
              <a:ext uri="{FF2B5EF4-FFF2-40B4-BE49-F238E27FC236}">
                <a16:creationId xmlns:a16="http://schemas.microsoft.com/office/drawing/2014/main" id="{1E70FCBA-22D9-775F-E65E-2BCB971B5F05}"/>
              </a:ext>
            </a:extLst>
          </p:cNvPr>
          <p:cNvGrpSpPr/>
          <p:nvPr/>
        </p:nvGrpSpPr>
        <p:grpSpPr>
          <a:xfrm>
            <a:off x="8816141" y="1939774"/>
            <a:ext cx="941033" cy="1043123"/>
            <a:chOff x="8816141" y="1939774"/>
            <a:chExt cx="941033" cy="1154097"/>
          </a:xfrm>
        </p:grpSpPr>
        <p:sp>
          <p:nvSpPr>
            <p:cNvPr id="5" name="Fumetto: ovale 4">
              <a:extLst>
                <a:ext uri="{FF2B5EF4-FFF2-40B4-BE49-F238E27FC236}">
                  <a16:creationId xmlns:a16="http://schemas.microsoft.com/office/drawing/2014/main" id="{4EF0EAD4-E236-E5E4-3C1E-EC1235CA9428}"/>
                </a:ext>
              </a:extLst>
            </p:cNvPr>
            <p:cNvSpPr/>
            <p:nvPr/>
          </p:nvSpPr>
          <p:spPr>
            <a:xfrm>
              <a:off x="8851653" y="1939774"/>
              <a:ext cx="861134" cy="1154097"/>
            </a:xfrm>
            <a:prstGeom prst="wedgeEllipseCallout">
              <a:avLst>
                <a:gd name="adj1" fmla="val -69287"/>
                <a:gd name="adj2" fmla="val 1097"/>
              </a:avLst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0" name="CasellaDiTesto 9">
              <a:extLst>
                <a:ext uri="{FF2B5EF4-FFF2-40B4-BE49-F238E27FC236}">
                  <a16:creationId xmlns:a16="http://schemas.microsoft.com/office/drawing/2014/main" id="{A7ABD61B-C423-CFA8-64D0-B10F28D3DBEC}"/>
                </a:ext>
              </a:extLst>
            </p:cNvPr>
            <p:cNvSpPr txBox="1"/>
            <p:nvPr/>
          </p:nvSpPr>
          <p:spPr>
            <a:xfrm>
              <a:off x="8816141" y="2176632"/>
              <a:ext cx="941033" cy="715092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SLIDE </a:t>
              </a:r>
            </a:p>
            <a:p>
              <a:pPr algn="ctr"/>
              <a:r>
                <a:rPr lang="it-IT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3, 4, 5,</a:t>
              </a:r>
            </a:p>
            <a:p>
              <a:pPr algn="ctr"/>
              <a:r>
                <a:rPr lang="it-IT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 6 e 7</a:t>
              </a:r>
            </a:p>
          </p:txBody>
        </p:sp>
      </p:grpSp>
      <p:grpSp>
        <p:nvGrpSpPr>
          <p:cNvPr id="15" name="Gruppo 14">
            <a:extLst>
              <a:ext uri="{FF2B5EF4-FFF2-40B4-BE49-F238E27FC236}">
                <a16:creationId xmlns:a16="http://schemas.microsoft.com/office/drawing/2014/main" id="{87243D63-B1B2-DA70-9213-6245191F6DF8}"/>
              </a:ext>
            </a:extLst>
          </p:cNvPr>
          <p:cNvGrpSpPr/>
          <p:nvPr/>
        </p:nvGrpSpPr>
        <p:grpSpPr>
          <a:xfrm>
            <a:off x="8851652" y="4477033"/>
            <a:ext cx="941033" cy="1043123"/>
            <a:chOff x="8851653" y="1939774"/>
            <a:chExt cx="941033" cy="1154097"/>
          </a:xfrm>
        </p:grpSpPr>
        <p:sp>
          <p:nvSpPr>
            <p:cNvPr id="16" name="Fumetto: ovale 15">
              <a:extLst>
                <a:ext uri="{FF2B5EF4-FFF2-40B4-BE49-F238E27FC236}">
                  <a16:creationId xmlns:a16="http://schemas.microsoft.com/office/drawing/2014/main" id="{E72CD235-1419-72AF-6CA6-66F791DA30E5}"/>
                </a:ext>
              </a:extLst>
            </p:cNvPr>
            <p:cNvSpPr/>
            <p:nvPr/>
          </p:nvSpPr>
          <p:spPr>
            <a:xfrm>
              <a:off x="8851653" y="1939774"/>
              <a:ext cx="861134" cy="1154097"/>
            </a:xfrm>
            <a:prstGeom prst="wedgeEllipseCallout">
              <a:avLst>
                <a:gd name="adj1" fmla="val -69287"/>
                <a:gd name="adj2" fmla="val 1097"/>
              </a:avLst>
            </a:prstGeom>
            <a:noFill/>
            <a:ln w="28575">
              <a:solidFill>
                <a:schemeClr val="tx2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17" name="CasellaDiTesto 16">
              <a:extLst>
                <a:ext uri="{FF2B5EF4-FFF2-40B4-BE49-F238E27FC236}">
                  <a16:creationId xmlns:a16="http://schemas.microsoft.com/office/drawing/2014/main" id="{93D6B77C-A413-1C6E-095B-1C336EF8EAAD}"/>
                </a:ext>
              </a:extLst>
            </p:cNvPr>
            <p:cNvSpPr txBox="1"/>
            <p:nvPr/>
          </p:nvSpPr>
          <p:spPr>
            <a:xfrm>
              <a:off x="8851653" y="2255212"/>
              <a:ext cx="941033" cy="510780"/>
            </a:xfrm>
            <a:prstGeom prst="rect">
              <a:avLst/>
            </a:prstGeom>
            <a:noFill/>
            <a:ln w="28575">
              <a:noFill/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it-IT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SLIDE </a:t>
              </a:r>
            </a:p>
            <a:p>
              <a:pPr algn="ctr"/>
              <a:r>
                <a:rPr lang="it-IT" sz="12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8, 9, 10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:a16="http://schemas.microsoft.com/office/drawing/2014/main" id="{CDD5D9C7-D4AB-7AD1-DEF0-9B0E5583B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20A1FF76-32CD-BAAC-3955-1C5A6074CA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703840982"/>
              </p:ext>
            </p:extLst>
          </p:nvPr>
        </p:nvGraphicFramePr>
        <p:xfrm>
          <a:off x="1968023" y="1315910"/>
          <a:ext cx="6842602" cy="4780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2" name="Titolo 3">
            <a:extLst>
              <a:ext uri="{FF2B5EF4-FFF2-40B4-BE49-F238E27FC236}">
                <a16:creationId xmlns:a16="http://schemas.microsoft.com/office/drawing/2014/main" id="{83F7BCD6-E2DB-44B7-3AEE-D171797DB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30800" y="284086"/>
            <a:ext cx="5573177" cy="760104"/>
          </a:xfrm>
        </p:spPr>
        <p:txBody>
          <a:bodyPr>
            <a:normAutofit fontScale="90000"/>
          </a:bodyPr>
          <a:lstStyle/>
          <a:p>
            <a:r>
              <a:rPr lang="it-IT" altLang="it-IT" sz="1800" dirty="0"/>
              <a:t>VI REVISIONE DELLE PARTECIPAZIONI SOCIETARIE:</a:t>
            </a:r>
            <a:br>
              <a:rPr lang="it-IT" altLang="it-IT" sz="1800" dirty="0"/>
            </a:br>
            <a:r>
              <a:rPr lang="it-IT" altLang="it-IT" sz="1800" dirty="0"/>
              <a:t>OBBLIGO NORMATIVO</a:t>
            </a:r>
          </a:p>
        </p:txBody>
      </p:sp>
      <p:sp>
        <p:nvSpPr>
          <p:cNvPr id="7173" name="Segnaposto numero diapositiva 4">
            <a:extLst>
              <a:ext uri="{FF2B5EF4-FFF2-40B4-BE49-F238E27FC236}">
                <a16:creationId xmlns:a16="http://schemas.microsoft.com/office/drawing/2014/main" id="{55DEF70D-288B-E04D-D2FB-D8BB97AA2A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C48B5D5-EDB5-43F5-8C82-DE7D0BABB6D0}" type="slidenum">
              <a:rPr lang="it-IT" altLang="it-IT" smtClean="0">
                <a:ea typeface="Arial Unicode MS"/>
                <a:cs typeface="Arial Unicode MS"/>
              </a:rPr>
              <a:pPr/>
              <a:t>3</a:t>
            </a:fld>
            <a:endParaRPr lang="it-IT" altLang="it-IT">
              <a:ea typeface="Arial Unicode MS"/>
              <a:cs typeface="Arial Unicode M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159D598-05B6-B003-27F2-1D19C8F884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9581" y="1640919"/>
            <a:ext cx="717086" cy="6750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05A954BB-E92B-0741-DD48-A3A9939FC4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4650" y="3190402"/>
            <a:ext cx="664772" cy="675000"/>
          </a:xfrm>
          <a:prstGeom prst="rect">
            <a:avLst/>
          </a:prstGeom>
        </p:spPr>
      </p:pic>
      <p:grpSp>
        <p:nvGrpSpPr>
          <p:cNvPr id="13" name="Gruppo 12">
            <a:extLst>
              <a:ext uri="{FF2B5EF4-FFF2-40B4-BE49-F238E27FC236}">
                <a16:creationId xmlns:a16="http://schemas.microsoft.com/office/drawing/2014/main" id="{139EBF25-17CC-1995-FA8C-C5477F059E15}"/>
              </a:ext>
            </a:extLst>
          </p:cNvPr>
          <p:cNvGrpSpPr/>
          <p:nvPr/>
        </p:nvGrpSpPr>
        <p:grpSpPr>
          <a:xfrm>
            <a:off x="755318" y="4814563"/>
            <a:ext cx="1193945" cy="999248"/>
            <a:chOff x="397733" y="4965907"/>
            <a:chExt cx="1102503" cy="905452"/>
          </a:xfrm>
        </p:grpSpPr>
        <p:pic>
          <p:nvPicPr>
            <p:cNvPr id="1028" name="Picture 4" descr="Corte dei conti (Italia) - Wikipedia">
              <a:extLst>
                <a:ext uri="{FF2B5EF4-FFF2-40B4-BE49-F238E27FC236}">
                  <a16:creationId xmlns:a16="http://schemas.microsoft.com/office/drawing/2014/main" id="{B7EB5752-0D1C-DB28-D2CF-0C495583FAB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10">
              <a:extLst>
                <a:ext uri="{BEBA8EAE-BF5A-486C-A8C5-ECC9F3942E4B}">
                  <a14:imgProps xmlns:a14="http://schemas.microsoft.com/office/drawing/2010/main">
                    <a14:imgLayer r:embed="rId11">
                      <a14:imgEffect>
                        <a14:saturation sat="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723278" y="5316805"/>
              <a:ext cx="776958" cy="554554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7" name="Immagine 6">
              <a:extLst>
                <a:ext uri="{FF2B5EF4-FFF2-40B4-BE49-F238E27FC236}">
                  <a16:creationId xmlns:a16="http://schemas.microsoft.com/office/drawing/2014/main" id="{A6320451-ED7E-3D38-9EE6-D18688179E95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BEBA8EAE-BF5A-486C-A8C5-ECC9F3942E4B}">
                  <a14:imgProps xmlns:a14="http://schemas.microsoft.com/office/drawing/2010/main">
                    <a14:imgLayer r:embed="rId13">
                      <a14:imgEffect>
                        <a14:saturation sat="0"/>
                      </a14:imgEffect>
                    </a14:imgLayer>
                  </a14:imgProps>
                </a:ext>
              </a:extLst>
            </a:blip>
            <a:stretch>
              <a:fillRect/>
            </a:stretch>
          </p:blipFill>
          <p:spPr>
            <a:xfrm>
              <a:off x="397733" y="4965907"/>
              <a:ext cx="430500" cy="378000"/>
            </a:xfrm>
            <a:prstGeom prst="rect">
              <a:avLst/>
            </a:prstGeom>
          </p:spPr>
        </p:pic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ext Box 1">
            <a:extLst>
              <a:ext uri="{FF2B5EF4-FFF2-40B4-BE49-F238E27FC236}">
                <a16:creationId xmlns:a16="http://schemas.microsoft.com/office/drawing/2014/main" id="{ECB62ADB-F077-CC45-0142-5AAA84F62D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32052" y="2424938"/>
            <a:ext cx="6769383" cy="19335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partecipazioni prive di dipendenti o con numero Amministratori &gt; a n. dipendenti; </a:t>
            </a:r>
          </a:p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partecipazioni che svolgono attività analoghe o similari a quelle svolte da altre società partecipate o da Enti pubblici strumentali; </a:t>
            </a:r>
          </a:p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partecipazioni che, nel triennio precedente, abbiano conseguito un fatturato medio non superiore ad un milione di euro; </a:t>
            </a:r>
          </a:p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partecipazioni diverse da quelle costituite per la gestione di un servizio d'interesse generale, che abbiano prodotto un risultato negativo per quattro dei cinque esercizi precedenti;</a:t>
            </a:r>
          </a:p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necessità di contenimento dei costi di funzionamento; </a:t>
            </a:r>
          </a:p>
          <a:p>
            <a:pPr defTabSz="60006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it-IT" sz="1200" dirty="0"/>
              <a:t> necessità di aggregazione di società.</a:t>
            </a:r>
          </a:p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200" dirty="0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sp>
        <p:nvSpPr>
          <p:cNvPr id="9220" name="Titolo 2">
            <a:extLst>
              <a:ext uri="{FF2B5EF4-FFF2-40B4-BE49-F238E27FC236}">
                <a16:creationId xmlns:a16="http://schemas.microsoft.com/office/drawing/2014/main" id="{3D6C74E1-DA1F-8A64-2DF2-BAFFCD2756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altLang="it-IT" sz="1800" dirty="0"/>
              <a:t>OBBLIGO NORMATIVO</a:t>
            </a:r>
            <a:br>
              <a:rPr lang="it-IT" altLang="it-IT" sz="1600" dirty="0"/>
            </a:br>
            <a:r>
              <a:rPr lang="it-IT" altLang="it-IT" sz="1600" dirty="0"/>
              <a:t>Perimetro e contenuti della revisione periodica ordinaria</a:t>
            </a:r>
          </a:p>
        </p:txBody>
      </p:sp>
      <p:sp>
        <p:nvSpPr>
          <p:cNvPr id="9221" name="Segnaposto numero diapositiva 5">
            <a:extLst>
              <a:ext uri="{FF2B5EF4-FFF2-40B4-BE49-F238E27FC236}">
                <a16:creationId xmlns:a16="http://schemas.microsoft.com/office/drawing/2014/main" id="{A2A95609-E85D-E3FB-D1A6-748A6CB279D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22357B97-A3D5-4792-A980-2080EDC445E6}" type="slidenum">
              <a:rPr lang="it-IT" altLang="it-IT" smtClean="0">
                <a:ea typeface="Arial Unicode MS"/>
                <a:cs typeface="Arial Unicode MS"/>
              </a:rPr>
              <a:pPr/>
              <a:t>4</a:t>
            </a:fld>
            <a:endParaRPr lang="it-IT" altLang="it-IT">
              <a:ea typeface="Arial Unicode MS"/>
              <a:cs typeface="Arial Unicode MS"/>
            </a:endParaRPr>
          </a:p>
        </p:txBody>
      </p:sp>
      <p:grpSp>
        <p:nvGrpSpPr>
          <p:cNvPr id="17" name="Gruppo 16">
            <a:extLst>
              <a:ext uri="{FF2B5EF4-FFF2-40B4-BE49-F238E27FC236}">
                <a16:creationId xmlns:a16="http://schemas.microsoft.com/office/drawing/2014/main" id="{0BAF2AC1-981F-D555-798F-BF99F0255D3C}"/>
              </a:ext>
            </a:extLst>
          </p:cNvPr>
          <p:cNvGrpSpPr/>
          <p:nvPr/>
        </p:nvGrpSpPr>
        <p:grpSpPr>
          <a:xfrm>
            <a:off x="797561" y="1333297"/>
            <a:ext cx="8238931" cy="5012774"/>
            <a:chOff x="1208373" y="2833203"/>
            <a:chExt cx="9329571" cy="4219008"/>
          </a:xfrm>
        </p:grpSpPr>
        <p:grpSp>
          <p:nvGrpSpPr>
            <p:cNvPr id="2" name="Gruppo 1">
              <a:extLst>
                <a:ext uri="{FF2B5EF4-FFF2-40B4-BE49-F238E27FC236}">
                  <a16:creationId xmlns:a16="http://schemas.microsoft.com/office/drawing/2014/main" id="{471AA7EC-CE7C-4A7D-56C0-05F3F404718F}"/>
                </a:ext>
              </a:extLst>
            </p:cNvPr>
            <p:cNvGrpSpPr/>
            <p:nvPr/>
          </p:nvGrpSpPr>
          <p:grpSpPr>
            <a:xfrm>
              <a:off x="2449049" y="2833203"/>
              <a:ext cx="8088895" cy="4219008"/>
              <a:chOff x="1593914" y="2833203"/>
              <a:chExt cx="8088895" cy="4219008"/>
            </a:xfrm>
          </p:grpSpPr>
          <p:sp>
            <p:nvSpPr>
              <p:cNvPr id="6" name="Figura a mano libera: forma 5">
                <a:extLst>
                  <a:ext uri="{FF2B5EF4-FFF2-40B4-BE49-F238E27FC236}">
                    <a16:creationId xmlns:a16="http://schemas.microsoft.com/office/drawing/2014/main" id="{DF1A8776-6458-3C4D-0E4B-911B6B17F502}"/>
                  </a:ext>
                </a:extLst>
              </p:cNvPr>
              <p:cNvSpPr/>
              <p:nvPr/>
            </p:nvSpPr>
            <p:spPr>
              <a:xfrm>
                <a:off x="1593915" y="2833203"/>
                <a:ext cx="8088894" cy="864782"/>
              </a:xfrm>
              <a:custGeom>
                <a:avLst/>
                <a:gdLst>
                  <a:gd name="connsiteX0" fmla="*/ 0 w 8842150"/>
                  <a:gd name="connsiteY0" fmla="*/ 146586 h 879497"/>
                  <a:gd name="connsiteX1" fmla="*/ 146586 w 8842150"/>
                  <a:gd name="connsiteY1" fmla="*/ 0 h 879497"/>
                  <a:gd name="connsiteX2" fmla="*/ 8695564 w 8842150"/>
                  <a:gd name="connsiteY2" fmla="*/ 0 h 879497"/>
                  <a:gd name="connsiteX3" fmla="*/ 8842150 w 8842150"/>
                  <a:gd name="connsiteY3" fmla="*/ 146586 h 879497"/>
                  <a:gd name="connsiteX4" fmla="*/ 8842150 w 8842150"/>
                  <a:gd name="connsiteY4" fmla="*/ 732911 h 879497"/>
                  <a:gd name="connsiteX5" fmla="*/ 8695564 w 8842150"/>
                  <a:gd name="connsiteY5" fmla="*/ 879497 h 879497"/>
                  <a:gd name="connsiteX6" fmla="*/ 146586 w 8842150"/>
                  <a:gd name="connsiteY6" fmla="*/ 879497 h 879497"/>
                  <a:gd name="connsiteX7" fmla="*/ 0 w 8842150"/>
                  <a:gd name="connsiteY7" fmla="*/ 732911 h 879497"/>
                  <a:gd name="connsiteX8" fmla="*/ 0 w 8842150"/>
                  <a:gd name="connsiteY8" fmla="*/ 146586 h 87949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42150" h="879497">
                    <a:moveTo>
                      <a:pt x="0" y="146586"/>
                    </a:moveTo>
                    <a:cubicBezTo>
                      <a:pt x="0" y="65629"/>
                      <a:pt x="65629" y="0"/>
                      <a:pt x="146586" y="0"/>
                    </a:cubicBezTo>
                    <a:lnTo>
                      <a:pt x="8695564" y="0"/>
                    </a:lnTo>
                    <a:cubicBezTo>
                      <a:pt x="8776521" y="0"/>
                      <a:pt x="8842150" y="65629"/>
                      <a:pt x="8842150" y="146586"/>
                    </a:cubicBezTo>
                    <a:lnTo>
                      <a:pt x="8842150" y="732911"/>
                    </a:lnTo>
                    <a:cubicBezTo>
                      <a:pt x="8842150" y="813868"/>
                      <a:pt x="8776521" y="879497"/>
                      <a:pt x="8695564" y="879497"/>
                    </a:cubicBezTo>
                    <a:lnTo>
                      <a:pt x="146586" y="879497"/>
                    </a:lnTo>
                    <a:cubicBezTo>
                      <a:pt x="65629" y="879497"/>
                      <a:pt x="0" y="813868"/>
                      <a:pt x="0" y="732911"/>
                    </a:cubicBezTo>
                    <a:lnTo>
                      <a:pt x="0" y="146586"/>
                    </a:lnTo>
                    <a:close/>
                  </a:path>
                </a:pathLst>
              </a:custGeom>
              <a:solidFill>
                <a:schemeClr val="tx2">
                  <a:lumMod val="20000"/>
                  <a:lumOff val="80000"/>
                </a:schemeClr>
              </a:solidFill>
            </p:spPr>
            <p:style>
              <a:lnRef idx="2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83636" tIns="83636" rIns="83636" bIns="83636" numCol="1" spcCol="1270" anchor="ctr" anchorCtr="0">
                <a:noAutofit/>
              </a:bodyPr>
              <a:lstStyle/>
              <a:p>
                <a:pPr defTabSz="60006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400" dirty="0"/>
                  <a:t>Le P. A. </a:t>
                </a:r>
                <a:r>
                  <a:rPr lang="it-IT"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non possono detenere partecipazioni societarie </a:t>
                </a:r>
                <a:r>
                  <a:rPr lang="it-IT" sz="1400" dirty="0"/>
                  <a:t>aventi per oggetto attività di produzione di beni e servizi </a:t>
                </a:r>
                <a:r>
                  <a:rPr lang="it-IT"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non strettamente necessarie </a:t>
                </a:r>
                <a:r>
                  <a:rPr lang="it-IT" sz="1400" dirty="0"/>
                  <a:t>per il perseguimento delle proprie finalità istituzionali (</a:t>
                </a:r>
                <a:r>
                  <a:rPr lang="it-IT" sz="1400" dirty="0" err="1"/>
                  <a:t>D.Lgs.</a:t>
                </a:r>
                <a:r>
                  <a:rPr lang="it-IT" sz="1400" dirty="0"/>
                  <a:t> n. 175/2016, art. 4).</a:t>
                </a:r>
              </a:p>
              <a:p>
                <a:pPr defTabSz="60006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400" dirty="0"/>
                  <a:t>Il Decreto stabilisce </a:t>
                </a:r>
                <a:r>
                  <a:rPr lang="it-IT" sz="14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obblighi di razionalizzare </a:t>
                </a:r>
                <a:r>
                  <a:rPr lang="it-IT" sz="1400" dirty="0"/>
                  <a:t>le società per le quali le P.A. rilevino (art. 20, co. 2):</a:t>
                </a:r>
              </a:p>
            </p:txBody>
          </p:sp>
          <p:sp>
            <p:nvSpPr>
              <p:cNvPr id="7" name="Figura a mano libera: forma 6">
                <a:extLst>
                  <a:ext uri="{FF2B5EF4-FFF2-40B4-BE49-F238E27FC236}">
                    <a16:creationId xmlns:a16="http://schemas.microsoft.com/office/drawing/2014/main" id="{77EA5AB6-9DFB-C64B-ED54-8653103A6154}"/>
                  </a:ext>
                </a:extLst>
              </p:cNvPr>
              <p:cNvSpPr/>
              <p:nvPr/>
            </p:nvSpPr>
            <p:spPr>
              <a:xfrm>
                <a:off x="1593914" y="5425794"/>
                <a:ext cx="8087773" cy="619923"/>
              </a:xfrm>
              <a:custGeom>
                <a:avLst/>
                <a:gdLst>
                  <a:gd name="connsiteX0" fmla="*/ 0 w 8842150"/>
                  <a:gd name="connsiteY0" fmla="*/ 117309 h 703840"/>
                  <a:gd name="connsiteX1" fmla="*/ 117309 w 8842150"/>
                  <a:gd name="connsiteY1" fmla="*/ 0 h 703840"/>
                  <a:gd name="connsiteX2" fmla="*/ 8724841 w 8842150"/>
                  <a:gd name="connsiteY2" fmla="*/ 0 h 703840"/>
                  <a:gd name="connsiteX3" fmla="*/ 8842150 w 8842150"/>
                  <a:gd name="connsiteY3" fmla="*/ 117309 h 703840"/>
                  <a:gd name="connsiteX4" fmla="*/ 8842150 w 8842150"/>
                  <a:gd name="connsiteY4" fmla="*/ 586531 h 703840"/>
                  <a:gd name="connsiteX5" fmla="*/ 8724841 w 8842150"/>
                  <a:gd name="connsiteY5" fmla="*/ 703840 h 703840"/>
                  <a:gd name="connsiteX6" fmla="*/ 117309 w 8842150"/>
                  <a:gd name="connsiteY6" fmla="*/ 703840 h 703840"/>
                  <a:gd name="connsiteX7" fmla="*/ 0 w 8842150"/>
                  <a:gd name="connsiteY7" fmla="*/ 586531 h 703840"/>
                  <a:gd name="connsiteX8" fmla="*/ 0 w 8842150"/>
                  <a:gd name="connsiteY8" fmla="*/ 117309 h 703840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</a:cxnLst>
                <a:rect l="l" t="t" r="r" b="b"/>
                <a:pathLst>
                  <a:path w="8842150" h="703840">
                    <a:moveTo>
                      <a:pt x="0" y="117309"/>
                    </a:moveTo>
                    <a:cubicBezTo>
                      <a:pt x="0" y="52521"/>
                      <a:pt x="52521" y="0"/>
                      <a:pt x="117309" y="0"/>
                    </a:cubicBezTo>
                    <a:lnTo>
                      <a:pt x="8724841" y="0"/>
                    </a:lnTo>
                    <a:cubicBezTo>
                      <a:pt x="8789629" y="0"/>
                      <a:pt x="8842150" y="52521"/>
                      <a:pt x="8842150" y="117309"/>
                    </a:cubicBezTo>
                    <a:lnTo>
                      <a:pt x="8842150" y="586531"/>
                    </a:lnTo>
                    <a:cubicBezTo>
                      <a:pt x="8842150" y="651319"/>
                      <a:pt x="8789629" y="703840"/>
                      <a:pt x="8724841" y="703840"/>
                    </a:cubicBezTo>
                    <a:lnTo>
                      <a:pt x="117309" y="703840"/>
                    </a:lnTo>
                    <a:cubicBezTo>
                      <a:pt x="52521" y="703840"/>
                      <a:pt x="0" y="651319"/>
                      <a:pt x="0" y="586531"/>
                    </a:cubicBezTo>
                    <a:lnTo>
                      <a:pt x="0" y="117309"/>
                    </a:lnTo>
                    <a:close/>
                  </a:path>
                </a:pathLst>
              </a:custGeom>
            </p:spPr>
            <p:style>
              <a:lnRef idx="2">
                <a:schemeClr val="dk2">
                  <a:shade val="8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lt1"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2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77204" tIns="77204" rIns="77204" bIns="77204" numCol="1" spcCol="1270" anchor="ctr" anchorCtr="0">
                <a:noAutofit/>
              </a:bodyPr>
              <a:lstStyle/>
              <a:p>
                <a:pPr defTabSz="600060">
                  <a:lnSpc>
                    <a:spcPct val="90000"/>
                  </a:lnSpc>
                  <a:spcBef>
                    <a:spcPct val="0"/>
                  </a:spcBef>
                  <a:spcAft>
                    <a:spcPct val="35000"/>
                  </a:spcAft>
                </a:pPr>
                <a:r>
                  <a:rPr lang="it-IT" sz="1600" dirty="0"/>
                  <a:t>Le P.A. </a:t>
                </a:r>
                <a:r>
                  <a:rPr lang="it-IT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possono detenere </a:t>
                </a:r>
                <a:r>
                  <a:rPr lang="it-IT" sz="1600" dirty="0"/>
                  <a:t>esclusivamente </a:t>
                </a:r>
                <a:r>
                  <a:rPr lang="it-IT" sz="16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partecipazioni</a:t>
                </a:r>
                <a:r>
                  <a:rPr lang="it-IT" sz="1600" dirty="0"/>
                  <a:t>, dirette o indirette, per lo svolgimento delle attività di (art. 4 co. 2):</a:t>
                </a:r>
              </a:p>
            </p:txBody>
          </p:sp>
          <p:sp>
            <p:nvSpPr>
              <p:cNvPr id="8" name="Figura a mano libera: forma 7">
                <a:extLst>
                  <a:ext uri="{FF2B5EF4-FFF2-40B4-BE49-F238E27FC236}">
                    <a16:creationId xmlns:a16="http://schemas.microsoft.com/office/drawing/2014/main" id="{C49B913F-6D2E-9F72-FE53-69269B10F8D8}"/>
                  </a:ext>
                </a:extLst>
              </p:cNvPr>
              <p:cNvSpPr/>
              <p:nvPr/>
            </p:nvSpPr>
            <p:spPr>
              <a:xfrm>
                <a:off x="1593917" y="6069745"/>
                <a:ext cx="7822720" cy="982466"/>
              </a:xfrm>
              <a:custGeom>
                <a:avLst/>
                <a:gdLst>
                  <a:gd name="connsiteX0" fmla="*/ 0 w 8842150"/>
                  <a:gd name="connsiteY0" fmla="*/ 0 h 1190767"/>
                  <a:gd name="connsiteX1" fmla="*/ 8842150 w 8842150"/>
                  <a:gd name="connsiteY1" fmla="*/ 0 h 1190767"/>
                  <a:gd name="connsiteX2" fmla="*/ 8842150 w 8842150"/>
                  <a:gd name="connsiteY2" fmla="*/ 1190767 h 1190767"/>
                  <a:gd name="connsiteX3" fmla="*/ 0 w 8842150"/>
                  <a:gd name="connsiteY3" fmla="*/ 1190767 h 1190767"/>
                  <a:gd name="connsiteX4" fmla="*/ 0 w 8842150"/>
                  <a:gd name="connsiteY4" fmla="*/ 0 h 119076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8842150" h="1190767">
                    <a:moveTo>
                      <a:pt x="0" y="0"/>
                    </a:moveTo>
                    <a:lnTo>
                      <a:pt x="8842150" y="0"/>
                    </a:lnTo>
                    <a:lnTo>
                      <a:pt x="8842150" y="1190767"/>
                    </a:lnTo>
                    <a:lnTo>
                      <a:pt x="0" y="1190767"/>
                    </a:lnTo>
                    <a:lnTo>
                      <a:pt x="0" y="0"/>
                    </a:lnTo>
                    <a:close/>
                  </a:path>
                </a:pathLst>
              </a:custGeom>
            </p:spPr>
            <p:style>
              <a:lnRef idx="0">
                <a:schemeClr val="dk2">
                  <a:alpha val="0"/>
                  <a:hueOff val="0"/>
                  <a:satOff val="0"/>
                  <a:lumOff val="0"/>
                  <a:alphaOff val="0"/>
                </a:schemeClr>
              </a:lnRef>
              <a:fill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lt1">
                  <a:alpha val="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>
                  <a:hueOff val="0"/>
                  <a:satOff val="0"/>
                  <a:lumOff val="0"/>
                  <a:alphaOff val="0"/>
                </a:schemeClr>
              </a:fontRef>
            </p:style>
            <p:txBody>
              <a:bodyPr spcFirstLastPara="0" vert="horz" wrap="square" lIns="210554" tIns="13335" rIns="74676" bIns="13335" numCol="1" spcCol="1270" anchor="ctr" anchorCtr="0">
                <a:noAutofit/>
              </a:bodyPr>
              <a:lstStyle/>
              <a:p>
                <a:pPr marL="85723" lvl="1" indent="-85723" defTabSz="466713">
                  <a:lnSpc>
                    <a:spcPct val="90000"/>
                  </a:lnSpc>
                  <a:spcBef>
                    <a:spcPct val="0"/>
                  </a:spcBef>
                  <a:spcAft>
                    <a:spcPct val="20000"/>
                  </a:spcAft>
                  <a:buChar char="•"/>
                </a:pPr>
                <a:r>
                  <a:rPr lang="it-IT" sz="12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</a:rPr>
                  <a:t>produzione di un servizio di interesse generale</a:t>
                </a:r>
                <a:r>
                  <a:rPr lang="it-IT" sz="1200" dirty="0"/>
                  <a:t>; </a:t>
                </a:r>
              </a:p>
              <a:p>
                <a:pPr marL="85723" lvl="1" indent="-85723" defTabSz="466713">
                  <a:lnSpc>
                    <a:spcPct val="90000"/>
                  </a:lnSpc>
                  <a:spcBef>
                    <a:spcPct val="0"/>
                  </a:spcBef>
                  <a:spcAft>
                    <a:spcPct val="20000"/>
                  </a:spcAft>
                  <a:buChar char="•"/>
                </a:pPr>
                <a:r>
                  <a:rPr lang="it-IT" sz="1200" dirty="0"/>
                  <a:t>progettazione e realizzazione di un'opera pubblica </a:t>
                </a:r>
                <a:r>
                  <a:rPr lang="it-IT" sz="1050" dirty="0"/>
                  <a:t>(accordo di programma fra P.A., art. 193 </a:t>
                </a:r>
                <a:r>
                  <a:rPr lang="it-IT" sz="1050" dirty="0" err="1"/>
                  <a:t>D.Lgs.</a:t>
                </a:r>
                <a:r>
                  <a:rPr lang="it-IT" sz="1050" dirty="0"/>
                  <a:t> n. 50/2016);</a:t>
                </a:r>
                <a:endParaRPr lang="it-IT" sz="1200" dirty="0"/>
              </a:p>
              <a:p>
                <a:pPr marL="85723" lvl="1" indent="-85723" defTabSz="466713">
                  <a:lnSpc>
                    <a:spcPct val="90000"/>
                  </a:lnSpc>
                  <a:spcBef>
                    <a:spcPct val="0"/>
                  </a:spcBef>
                  <a:spcAft>
                    <a:spcPct val="20000"/>
                  </a:spcAft>
                  <a:buChar char="•"/>
                </a:pPr>
                <a:r>
                  <a:rPr lang="it-IT" sz="1200" dirty="0"/>
                  <a:t>realizzazione e gestione di un'opera pubblica con un contratto di partenariato;</a:t>
                </a:r>
              </a:p>
              <a:p>
                <a:pPr marL="85723" lvl="1" indent="-85723" defTabSz="466713">
                  <a:lnSpc>
                    <a:spcPct val="90000"/>
                  </a:lnSpc>
                  <a:spcBef>
                    <a:spcPct val="0"/>
                  </a:spcBef>
                  <a:spcAft>
                    <a:spcPct val="20000"/>
                  </a:spcAft>
                  <a:buChar char="•"/>
                </a:pPr>
                <a:r>
                  <a:rPr lang="it-IT" sz="1200" dirty="0"/>
                  <a:t>autoproduzione di beni o servizi strumentali all'Ente o agli Enti pubblici partecipanti; </a:t>
                </a:r>
              </a:p>
              <a:p>
                <a:pPr marL="85723" lvl="1" indent="-85723" defTabSz="466713">
                  <a:lnSpc>
                    <a:spcPct val="90000"/>
                  </a:lnSpc>
                  <a:spcBef>
                    <a:spcPct val="0"/>
                  </a:spcBef>
                  <a:spcAft>
                    <a:spcPct val="20000"/>
                  </a:spcAft>
                  <a:buChar char="•"/>
                </a:pPr>
                <a:r>
                  <a:rPr lang="it-IT" sz="1200" dirty="0"/>
                  <a:t>servizi di committenza, ivi incluse le attività di committenza ausiliarie.</a:t>
                </a:r>
              </a:p>
            </p:txBody>
          </p:sp>
        </p:grpSp>
        <p:grpSp>
          <p:nvGrpSpPr>
            <p:cNvPr id="16" name="Gruppo 15">
              <a:extLst>
                <a:ext uri="{FF2B5EF4-FFF2-40B4-BE49-F238E27FC236}">
                  <a16:creationId xmlns:a16="http://schemas.microsoft.com/office/drawing/2014/main" id="{3B72CF6D-E208-423B-D039-6ACD9EC0A1C0}"/>
                </a:ext>
              </a:extLst>
            </p:cNvPr>
            <p:cNvGrpSpPr/>
            <p:nvPr/>
          </p:nvGrpSpPr>
          <p:grpSpPr>
            <a:xfrm>
              <a:off x="1208373" y="2923658"/>
              <a:ext cx="1040181" cy="3262151"/>
              <a:chOff x="275306" y="2900312"/>
              <a:chExt cx="1040181" cy="3262151"/>
            </a:xfrm>
          </p:grpSpPr>
          <p:pic>
            <p:nvPicPr>
              <p:cNvPr id="13" name="Immagine 12">
                <a:extLst>
                  <a:ext uri="{FF2B5EF4-FFF2-40B4-BE49-F238E27FC236}">
                    <a16:creationId xmlns:a16="http://schemas.microsoft.com/office/drawing/2014/main" id="{0411D0F9-CF06-EF7A-A848-C822161CC46C}"/>
                  </a:ext>
                </a:extLst>
              </p:cNvPr>
              <p:cNvPicPr>
                <a:picLocks noChangeAspect="1"/>
              </p:cNvPicPr>
              <p:nvPr/>
            </p:nvPicPr>
            <p:blipFill rotWithShape="1">
              <a:blip r:embed="rId3"/>
              <a:srcRect t="6245"/>
              <a:stretch/>
            </p:blipFill>
            <p:spPr>
              <a:xfrm>
                <a:off x="296348" y="5325245"/>
                <a:ext cx="1019139" cy="837218"/>
              </a:xfrm>
              <a:prstGeom prst="rect">
                <a:avLst/>
              </a:prstGeom>
            </p:spPr>
          </p:pic>
          <p:pic>
            <p:nvPicPr>
              <p:cNvPr id="15" name="Immagine 14">
                <a:extLst>
                  <a:ext uri="{FF2B5EF4-FFF2-40B4-BE49-F238E27FC236}">
                    <a16:creationId xmlns:a16="http://schemas.microsoft.com/office/drawing/2014/main" id="{A61C828B-DB6F-D8EA-7C8A-66D6D2C756A7}"/>
                  </a:ext>
                </a:extLst>
              </p:cNvPr>
              <p:cNvPicPr>
                <a:picLocks noChangeAspect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275306" y="2900312"/>
                <a:ext cx="1020075" cy="774327"/>
              </a:xfrm>
              <a:prstGeom prst="rect">
                <a:avLst/>
              </a:prstGeom>
            </p:spPr>
          </p:pic>
        </p:grpSp>
      </p:grpSp>
      <p:sp>
        <p:nvSpPr>
          <p:cNvPr id="4" name="Figura a mano libera: forma 3">
            <a:extLst>
              <a:ext uri="{FF2B5EF4-FFF2-40B4-BE49-F238E27FC236}">
                <a16:creationId xmlns:a16="http://schemas.microsoft.com/office/drawing/2014/main" id="{17DCB8EB-E0E7-3901-D163-7B01E0E13622}"/>
              </a:ext>
            </a:extLst>
          </p:cNvPr>
          <p:cNvSpPr/>
          <p:nvPr/>
        </p:nvSpPr>
        <p:spPr>
          <a:xfrm>
            <a:off x="2027343" y="2819751"/>
            <a:ext cx="6908233" cy="1318803"/>
          </a:xfrm>
          <a:custGeom>
            <a:avLst/>
            <a:gdLst>
              <a:gd name="connsiteX0" fmla="*/ 0 w 8842150"/>
              <a:gd name="connsiteY0" fmla="*/ 0 h 1190767"/>
              <a:gd name="connsiteX1" fmla="*/ 8842150 w 8842150"/>
              <a:gd name="connsiteY1" fmla="*/ 0 h 1190767"/>
              <a:gd name="connsiteX2" fmla="*/ 8842150 w 8842150"/>
              <a:gd name="connsiteY2" fmla="*/ 1190767 h 1190767"/>
              <a:gd name="connsiteX3" fmla="*/ 0 w 8842150"/>
              <a:gd name="connsiteY3" fmla="*/ 1190767 h 1190767"/>
              <a:gd name="connsiteX4" fmla="*/ 0 w 8842150"/>
              <a:gd name="connsiteY4" fmla="*/ 0 h 119076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842150" h="1190767">
                <a:moveTo>
                  <a:pt x="0" y="0"/>
                </a:moveTo>
                <a:lnTo>
                  <a:pt x="8842150" y="0"/>
                </a:lnTo>
                <a:lnTo>
                  <a:pt x="8842150" y="1190767"/>
                </a:lnTo>
                <a:lnTo>
                  <a:pt x="0" y="1190767"/>
                </a:lnTo>
                <a:lnTo>
                  <a:pt x="0" y="0"/>
                </a:lnTo>
                <a:close/>
              </a:path>
            </a:pathLst>
          </a:custGeom>
        </p:spPr>
        <p:style>
          <a:lnRef idx="0">
            <a:schemeClr val="dk2">
              <a:alpha val="0"/>
              <a:hueOff val="0"/>
              <a:satOff val="0"/>
              <a:lumOff val="0"/>
              <a:alphaOff val="0"/>
            </a:schemeClr>
          </a:lnRef>
          <a:fillRef idx="0">
            <a:schemeClr val="lt1">
              <a:alpha val="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0"/>
              <a:hueOff val="0"/>
              <a:satOff val="0"/>
              <a:lumOff val="0"/>
              <a:alphaOff val="0"/>
            </a:schemeClr>
          </a:effectRef>
          <a:fontRef idx="minor">
            <a:schemeClr val="tx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210554" tIns="13335" rIns="74676" bIns="13335" numCol="1" spcCol="1270" anchor="ctr" anchorCtr="0">
            <a:noAutofit/>
          </a:bodyPr>
          <a:lstStyle/>
          <a:p>
            <a:pPr marL="85723" lvl="1" indent="-85723" defTabSz="466713">
              <a:lnSpc>
                <a:spcPct val="90000"/>
              </a:lnSpc>
              <a:spcBef>
                <a:spcPct val="0"/>
              </a:spcBef>
              <a:spcAft>
                <a:spcPct val="20000"/>
              </a:spcAft>
              <a:buChar char="•"/>
            </a:pPr>
            <a:endParaRPr lang="it-IT" sz="1200" dirty="0"/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8842F80-5DC3-2918-3CE4-498D265DE20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735416" y="732845"/>
            <a:ext cx="2422092" cy="304916"/>
          </a:xfrm>
          <a:gradFill flip="none" rotWithShape="1">
            <a:gsLst>
              <a:gs pos="0">
                <a:srgbClr val="DD1835">
                  <a:tint val="66000"/>
                  <a:satMod val="160000"/>
                </a:srgbClr>
              </a:gs>
              <a:gs pos="50000">
                <a:srgbClr val="DD1835">
                  <a:tint val="44500"/>
                  <a:satMod val="160000"/>
                </a:srgbClr>
              </a:gs>
              <a:gs pos="100000">
                <a:srgbClr val="DD1835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tx1"/>
            </a:solidFill>
          </a:ln>
        </p:spPr>
        <p:txBody>
          <a:bodyPr/>
          <a:lstStyle/>
          <a:p>
            <a:pPr algn="ctr">
              <a:defRPr/>
            </a:pPr>
            <a:r>
              <a:rPr lang="it-IT" sz="1429" b="1" dirty="0">
                <a:cs typeface="Arial" panose="020B0604020202020204" pitchFamily="34" charset="0"/>
              </a:rPr>
              <a:t>COMUNE DI MILANO</a:t>
            </a:r>
            <a:endParaRPr lang="it-IT" b="1" dirty="0">
              <a:cs typeface="Arial" panose="020B0604020202020204" pitchFamily="34" charset="0"/>
            </a:endParaRPr>
          </a:p>
        </p:txBody>
      </p:sp>
      <p:sp>
        <p:nvSpPr>
          <p:cNvPr id="15366" name="Segnaposto numero diapositiva 3">
            <a:extLst>
              <a:ext uri="{FF2B5EF4-FFF2-40B4-BE49-F238E27FC236}">
                <a16:creationId xmlns:a16="http://schemas.microsoft.com/office/drawing/2014/main" id="{E22CA21E-053E-CA00-03CB-05829F1EC57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DD142CF3-C902-4B96-B129-E4CDE7840892}" type="slidenum">
              <a:rPr lang="it-IT" altLang="it-IT" smtClean="0">
                <a:ea typeface="Arial Unicode MS"/>
                <a:cs typeface="Arial Unicode MS"/>
              </a:rPr>
              <a:pPr/>
              <a:t>5</a:t>
            </a:fld>
            <a:endParaRPr lang="it-IT" altLang="it-IT">
              <a:ea typeface="Arial Unicode MS"/>
              <a:cs typeface="Arial Unicode MS"/>
            </a:endParaRPr>
          </a:p>
        </p:txBody>
      </p:sp>
      <p:grpSp>
        <p:nvGrpSpPr>
          <p:cNvPr id="15367" name="Gruppo 16477">
            <a:extLst>
              <a:ext uri="{FF2B5EF4-FFF2-40B4-BE49-F238E27FC236}">
                <a16:creationId xmlns:a16="http://schemas.microsoft.com/office/drawing/2014/main" id="{53815CB4-C34F-9C5C-4AB5-1283E12C4924}"/>
              </a:ext>
            </a:extLst>
          </p:cNvPr>
          <p:cNvGrpSpPr>
            <a:grpSpLocks/>
          </p:cNvGrpSpPr>
          <p:nvPr/>
        </p:nvGrpSpPr>
        <p:grpSpPr bwMode="auto">
          <a:xfrm>
            <a:off x="823152" y="1181761"/>
            <a:ext cx="8259696" cy="5040000"/>
            <a:chOff x="-4497" y="1717474"/>
            <a:chExt cx="8847364" cy="4854100"/>
          </a:xfrm>
        </p:grpSpPr>
        <p:sp>
          <p:nvSpPr>
            <p:cNvPr id="16479" name="Rettangolo 16478">
              <a:extLst>
                <a:ext uri="{FF2B5EF4-FFF2-40B4-BE49-F238E27FC236}">
                  <a16:creationId xmlns:a16="http://schemas.microsoft.com/office/drawing/2014/main" id="{D93B68DE-F7B3-46D5-9EDE-A93F2238A199}"/>
                </a:ext>
              </a:extLst>
            </p:cNvPr>
            <p:cNvSpPr/>
            <p:nvPr/>
          </p:nvSpPr>
          <p:spPr>
            <a:xfrm>
              <a:off x="7471414" y="1934941"/>
              <a:ext cx="1371453" cy="334929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endParaRPr lang="it-IT" sz="1429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6480" name="Rettangolo 16479">
              <a:extLst>
                <a:ext uri="{FF2B5EF4-FFF2-40B4-BE49-F238E27FC236}">
                  <a16:creationId xmlns:a16="http://schemas.microsoft.com/office/drawing/2014/main" id="{7BF689AA-634A-7A9A-84C4-4B70BAFCBD46}"/>
                </a:ext>
              </a:extLst>
            </p:cNvPr>
            <p:cNvSpPr/>
            <p:nvPr/>
          </p:nvSpPr>
          <p:spPr>
            <a:xfrm>
              <a:off x="2045920" y="2460351"/>
              <a:ext cx="1603204" cy="485410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endParaRPr lang="it-IT" sz="1429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6481" name="Rettangolo 16480">
              <a:extLst>
                <a:ext uri="{FF2B5EF4-FFF2-40B4-BE49-F238E27FC236}">
                  <a16:creationId xmlns:a16="http://schemas.microsoft.com/office/drawing/2014/main" id="{2D01AC1B-3041-4503-7E59-81D54D62FD56}"/>
                </a:ext>
              </a:extLst>
            </p:cNvPr>
            <p:cNvSpPr/>
            <p:nvPr/>
          </p:nvSpPr>
          <p:spPr>
            <a:xfrm>
              <a:off x="5282485" y="1973037"/>
              <a:ext cx="1152402" cy="312049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endParaRPr lang="it-IT" sz="1000" kern="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</p:txBody>
        </p:sp>
        <p:grpSp>
          <p:nvGrpSpPr>
            <p:cNvPr id="15373" name="Gruppo 16482">
              <a:extLst>
                <a:ext uri="{FF2B5EF4-FFF2-40B4-BE49-F238E27FC236}">
                  <a16:creationId xmlns:a16="http://schemas.microsoft.com/office/drawing/2014/main" id="{E87A5142-0EE2-554E-F8B8-728DCA9CA90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648" y="4357229"/>
              <a:ext cx="1515900" cy="350803"/>
              <a:chOff x="222209" y="4357229"/>
              <a:chExt cx="1444333" cy="350803"/>
            </a:xfrm>
          </p:grpSpPr>
          <p:sp>
            <p:nvSpPr>
              <p:cNvPr id="16551" name="Rettangolo 16550">
                <a:extLst>
                  <a:ext uri="{FF2B5EF4-FFF2-40B4-BE49-F238E27FC236}">
                    <a16:creationId xmlns:a16="http://schemas.microsoft.com/office/drawing/2014/main" id="{45A105C7-1D14-DC1B-D2FD-C0879E95A171}"/>
                  </a:ext>
                </a:extLst>
              </p:cNvPr>
              <p:cNvSpPr/>
              <p:nvPr/>
            </p:nvSpPr>
            <p:spPr>
              <a:xfrm>
                <a:off x="222209" y="4357229"/>
                <a:ext cx="1444333" cy="350803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40" name="object 73">
                <a:extLst>
                  <a:ext uri="{FF2B5EF4-FFF2-40B4-BE49-F238E27FC236}">
                    <a16:creationId xmlns:a16="http://schemas.microsoft.com/office/drawing/2014/main" id="{0ED749A3-89E0-D9CB-D6AF-3F8BC6B83F9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622" y="4436596"/>
                <a:ext cx="1113120" cy="14821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marL="9525"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MM </a:t>
                </a:r>
                <a:r>
                  <a:rPr lang="it-IT" altLang="it-IT" sz="1000" dirty="0" err="1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S.p.A</a:t>
                </a:r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(100%)</a:t>
                </a:r>
              </a:p>
            </p:txBody>
          </p:sp>
        </p:grpSp>
        <p:grpSp>
          <p:nvGrpSpPr>
            <p:cNvPr id="15374" name="Gruppo 16483">
              <a:extLst>
                <a:ext uri="{FF2B5EF4-FFF2-40B4-BE49-F238E27FC236}">
                  <a16:creationId xmlns:a16="http://schemas.microsoft.com/office/drawing/2014/main" id="{972CF24E-545E-7485-CA8C-A718DF009602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50648" y="3830230"/>
              <a:ext cx="1512725" cy="337976"/>
              <a:chOff x="150648" y="3830230"/>
              <a:chExt cx="1512725" cy="337976"/>
            </a:xfrm>
          </p:grpSpPr>
          <p:sp>
            <p:nvSpPr>
              <p:cNvPr id="16549" name="Rettangolo 16548">
                <a:extLst>
                  <a:ext uri="{FF2B5EF4-FFF2-40B4-BE49-F238E27FC236}">
                    <a16:creationId xmlns:a16="http://schemas.microsoft.com/office/drawing/2014/main" id="{94B35D19-BD43-C84A-CB18-DC3CE90DE271}"/>
                  </a:ext>
                </a:extLst>
              </p:cNvPr>
              <p:cNvSpPr/>
              <p:nvPr/>
            </p:nvSpPr>
            <p:spPr>
              <a:xfrm>
                <a:off x="164934" y="3830230"/>
                <a:ext cx="1477805" cy="334929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 dirty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6550" name="object 74">
                <a:extLst>
                  <a:ext uri="{FF2B5EF4-FFF2-40B4-BE49-F238E27FC236}">
                    <a16:creationId xmlns:a16="http://schemas.microsoft.com/office/drawing/2014/main" id="{845E041D-7C0E-BCE4-A0F7-7EA0A8C86A34}"/>
                  </a:ext>
                </a:extLst>
              </p:cNvPr>
              <p:cNvSpPr txBox="1"/>
              <p:nvPr/>
            </p:nvSpPr>
            <p:spPr>
              <a:xfrm>
                <a:off x="150648" y="3871781"/>
                <a:ext cx="1512725" cy="296425"/>
              </a:xfrm>
              <a:prstGeom prst="rect">
                <a:avLst/>
              </a:prstGeom>
            </p:spPr>
            <p:txBody>
              <a:bodyPr lIns="0" tIns="0" rIns="0" bIns="0">
                <a:spAutoFit/>
              </a:bodyPr>
              <a:lstStyle/>
              <a:p>
                <a:pPr marL="8838" algn="ctr" defTabSz="725765">
                  <a:defRPr/>
                </a:pP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O</a:t>
                </a:r>
                <a:r>
                  <a:rPr lang="it-IT"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G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E</a:t>
                </a:r>
                <a:r>
                  <a:rPr lang="it-IT"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lang="it-IT"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I</a:t>
                </a:r>
                <a:r>
                  <a:rPr lang="it-IT"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spc="-35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it-IT"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it-IT"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.A.</a:t>
                </a:r>
                <a:r>
                  <a:rPr sz="1000" kern="0" spc="-28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</a:t>
                </a:r>
                <a:r>
                  <a:rPr lang="it-IT"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100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%)</a:t>
                </a:r>
              </a:p>
            </p:txBody>
          </p:sp>
        </p:grpSp>
        <p:grpSp>
          <p:nvGrpSpPr>
            <p:cNvPr id="15375" name="Gruppo 16484">
              <a:extLst>
                <a:ext uri="{FF2B5EF4-FFF2-40B4-BE49-F238E27FC236}">
                  <a16:creationId xmlns:a16="http://schemas.microsoft.com/office/drawing/2014/main" id="{F021D19B-58D0-4A66-C1CF-AF26625706E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25251" y="2447653"/>
              <a:ext cx="1512725" cy="352390"/>
              <a:chOff x="125251" y="2447653"/>
              <a:chExt cx="1474383" cy="352390"/>
            </a:xfrm>
          </p:grpSpPr>
          <p:sp>
            <p:nvSpPr>
              <p:cNvPr id="16547" name="Rettangolo 16546">
                <a:extLst>
                  <a:ext uri="{FF2B5EF4-FFF2-40B4-BE49-F238E27FC236}">
                    <a16:creationId xmlns:a16="http://schemas.microsoft.com/office/drawing/2014/main" id="{955DB5DB-7398-48BC-FF98-4A7C48A81CF7}"/>
                  </a:ext>
                </a:extLst>
              </p:cNvPr>
              <p:cNvSpPr/>
              <p:nvPr/>
            </p:nvSpPr>
            <p:spPr>
              <a:xfrm>
                <a:off x="163928" y="2447653"/>
                <a:ext cx="1435706" cy="352390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36" name="object 75">
                <a:extLst>
                  <a:ext uri="{FF2B5EF4-FFF2-40B4-BE49-F238E27FC236}">
                    <a16:creationId xmlns:a16="http://schemas.microsoft.com/office/drawing/2014/main" id="{538D533D-7B94-8E45-8324-6F3E5C7D41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25251" y="2468289"/>
                <a:ext cx="1466648" cy="29642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 MILANO SPORT S.p.A. (100%)</a:t>
                </a:r>
              </a:p>
            </p:txBody>
          </p:sp>
        </p:grpSp>
        <p:sp>
          <p:nvSpPr>
            <p:cNvPr id="15376" name="object 76">
              <a:extLst>
                <a:ext uri="{FF2B5EF4-FFF2-40B4-BE49-F238E27FC236}">
                  <a16:creationId xmlns:a16="http://schemas.microsoft.com/office/drawing/2014/main" id="{5906B70F-4DDF-63F2-1C0F-64C7B0452AE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896016" y="2458826"/>
              <a:ext cx="1743006" cy="44463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179388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725765"/>
              <a:r>
                <a:rPr lang="it-IT" altLang="it-IT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SPV Linea M4 S.p.A. (66,67% Comune – 2,33 % ATM S.p.A.)</a:t>
              </a:r>
            </a:p>
          </p:txBody>
        </p:sp>
        <p:sp>
          <p:nvSpPr>
            <p:cNvPr id="16487" name="object 79">
              <a:extLst>
                <a:ext uri="{FF2B5EF4-FFF2-40B4-BE49-F238E27FC236}">
                  <a16:creationId xmlns:a16="http://schemas.microsoft.com/office/drawing/2014/main" id="{FFDF53BB-06B3-7821-D065-EA5CE5582A6D}"/>
                </a:ext>
              </a:extLst>
            </p:cNvPr>
            <p:cNvSpPr txBox="1"/>
            <p:nvPr/>
          </p:nvSpPr>
          <p:spPr>
            <a:xfrm>
              <a:off x="7580936" y="1955576"/>
              <a:ext cx="1173117" cy="296425"/>
            </a:xfrm>
            <a:prstGeom prst="rect">
              <a:avLst/>
            </a:prstGeom>
          </p:spPr>
          <p:txBody>
            <a:bodyPr wrap="square" lIns="0" tIns="0" rIns="0" bIns="0">
              <a:spAutoFit/>
            </a:bodyPr>
            <a:lstStyle/>
            <a:p>
              <a:pPr marL="1325" algn="ctr" defTabSz="725765">
                <a:defRPr/>
              </a:pPr>
              <a:r>
                <a:rPr sz="1000" kern="0" spc="-3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</a:t>
              </a:r>
              <a:r>
                <a:rPr sz="1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2A</a:t>
              </a:r>
              <a:r>
                <a:rPr sz="1000" kern="0" spc="-21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sz="1000" kern="0" spc="-3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</a:t>
              </a:r>
              <a:r>
                <a:rPr lang="it-IT" sz="1000" kern="0" spc="-3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</a:t>
              </a:r>
              <a:r>
                <a:rPr sz="1000" kern="0" spc="-3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</a:t>
              </a:r>
              <a:r>
                <a:rPr lang="it-IT" sz="1000" kern="0" spc="-3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.A.</a:t>
              </a:r>
              <a:endParaRPr sz="1000" kern="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endParaRPr>
            </a:p>
            <a:p>
              <a:pPr algn="ctr" defTabSz="725765">
                <a:spcBef>
                  <a:spcPts val="14"/>
                </a:spcBef>
                <a:defRPr/>
              </a:pPr>
              <a:r>
                <a:rPr sz="1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(25,0000000</a:t>
              </a:r>
              <a:r>
                <a:rPr sz="1000" kern="0" spc="-8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5</a:t>
              </a:r>
              <a:r>
                <a:rPr sz="10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6%)</a:t>
              </a:r>
            </a:p>
          </p:txBody>
        </p:sp>
        <p:sp>
          <p:nvSpPr>
            <p:cNvPr id="15378" name="object 73">
              <a:extLst>
                <a:ext uri="{FF2B5EF4-FFF2-40B4-BE49-F238E27FC236}">
                  <a16:creationId xmlns:a16="http://schemas.microsoft.com/office/drawing/2014/main" id="{BAD47C56-82A1-7429-B177-CFFDCEBBC0C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329080" y="1969574"/>
              <a:ext cx="1161926" cy="29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9525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725765"/>
              <a:r>
                <a:rPr lang="it-IT" altLang="it-IT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SEA S.p.A. (54,81%) </a:t>
              </a:r>
            </a:p>
          </p:txBody>
        </p:sp>
        <p:cxnSp>
          <p:nvCxnSpPr>
            <p:cNvPr id="15379" name="Connettore 1 66">
              <a:extLst>
                <a:ext uri="{FF2B5EF4-FFF2-40B4-BE49-F238E27FC236}">
                  <a16:creationId xmlns:a16="http://schemas.microsoft.com/office/drawing/2014/main" id="{4A627588-F690-1B07-767B-6E548A1E210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968387" y="1717474"/>
              <a:ext cx="5275960" cy="2173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0" name="Connettore 1 108">
              <a:extLst>
                <a:ext uri="{FF2B5EF4-FFF2-40B4-BE49-F238E27FC236}">
                  <a16:creationId xmlns:a16="http://schemas.microsoft.com/office/drawing/2014/main" id="{D01F97C8-9DE0-7723-8C02-A4CCEDB66A80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89356" y="1717474"/>
              <a:ext cx="0" cy="274059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6493" name="Connettore 1 109">
              <a:extLst>
                <a:ext uri="{FF2B5EF4-FFF2-40B4-BE49-F238E27FC236}">
                  <a16:creationId xmlns:a16="http://schemas.microsoft.com/office/drawing/2014/main" id="{43A937E7-BDB9-B1DA-64F9-0D3FC3D523CA}"/>
                </a:ext>
              </a:extLst>
            </p:cNvPr>
            <p:cNvCxnSpPr>
              <a:cxnSpLocks/>
            </p:cNvCxnSpPr>
            <p:nvPr/>
          </p:nvCxnSpPr>
          <p:spPr>
            <a:xfrm>
              <a:off x="1961791" y="1739697"/>
              <a:ext cx="26985" cy="4639809"/>
            </a:xfrm>
            <a:prstGeom prst="line">
              <a:avLst/>
            </a:prstGeom>
            <a:ln>
              <a:solidFill>
                <a:schemeClr val="tx1"/>
              </a:solidFill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15382" name="Connettore 1 110">
              <a:extLst>
                <a:ext uri="{FF2B5EF4-FFF2-40B4-BE49-F238E27FC236}">
                  <a16:creationId xmlns:a16="http://schemas.microsoft.com/office/drawing/2014/main" id="{2119965D-D419-1D30-CA4F-55034DACC496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7244347" y="1717474"/>
              <a:ext cx="19299" cy="2002594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3" name="Connettore 1 115">
              <a:extLst>
                <a:ext uri="{FF2B5EF4-FFF2-40B4-BE49-F238E27FC236}">
                  <a16:creationId xmlns:a16="http://schemas.microsoft.com/office/drawing/2014/main" id="{1D0B229D-860A-8657-A0FF-C15ADBEB521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55712" y="2139327"/>
              <a:ext cx="324000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4" name="Connettore 1 125">
              <a:extLst>
                <a:ext uri="{FF2B5EF4-FFF2-40B4-BE49-F238E27FC236}">
                  <a16:creationId xmlns:a16="http://schemas.microsoft.com/office/drawing/2014/main" id="{BD620BB0-9291-66BD-4017-3589F54AEA7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254499" y="2119177"/>
              <a:ext cx="19782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85" name="Connettore 1 133">
              <a:extLst>
                <a:ext uri="{FF2B5EF4-FFF2-40B4-BE49-F238E27FC236}">
                  <a16:creationId xmlns:a16="http://schemas.microsoft.com/office/drawing/2014/main" id="{99C1EFFB-C80B-40A1-0762-E554BBD6C6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731711" y="1726328"/>
              <a:ext cx="0" cy="251975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5386" name="CasellaDiTesto 16497">
              <a:extLst>
                <a:ext uri="{FF2B5EF4-FFF2-40B4-BE49-F238E27FC236}">
                  <a16:creationId xmlns:a16="http://schemas.microsoft.com/office/drawing/2014/main" id="{74CD33CC-951C-DE1A-CE6E-B00C998DA93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49103" y="3228626"/>
              <a:ext cx="2234960" cy="2467732"/>
            </a:xfrm>
            <a:prstGeom prst="rect">
              <a:avLst/>
            </a:prstGeom>
            <a:noFill/>
            <a:ln w="1270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28574" tIns="0" rIns="0" bIns="0">
              <a:spAutoFit/>
            </a:bodyPr>
            <a:lstStyle>
              <a:lvl1pPr marL="238125" indent="-228600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Rail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Diagnostics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S.p.A. (97,27%)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CO.MO. Fun Bus Scarl (20%)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Movibus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S.r.l. (26,18%)</a:t>
              </a:r>
            </a:p>
            <a:p>
              <a:pPr defTabSz="725765"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International Metro Service S.r.l. (51%)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Metro 5 S.p.A. (20%)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NET Nord Est Trasporti S.r.l. (100%)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GE.SAM. S.r.l. (100%)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Metrofil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Scarl </a:t>
              </a:r>
              <a:r>
                <a:rPr lang="it-IT" altLang="it-IT" sz="900" dirty="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in</a:t>
              </a:r>
              <a:r>
                <a:rPr lang="it-IT" altLang="it-IT" sz="900" dirty="0">
                  <a:solidFill>
                    <a:srgbClr val="FF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liquidazione (25,44%)</a:t>
              </a:r>
            </a:p>
            <a:p>
              <a:pPr defTabSz="725765"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City Link S.r.l. – Smart </a:t>
              </a: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Mobility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by ATM (già A.T.M. Servizi diversificati) (100%)</a:t>
              </a:r>
            </a:p>
          </p:txBody>
        </p:sp>
        <p:cxnSp>
          <p:nvCxnSpPr>
            <p:cNvPr id="15387" name="Connettore 1 135">
              <a:extLst>
                <a:ext uri="{FF2B5EF4-FFF2-40B4-BE49-F238E27FC236}">
                  <a16:creationId xmlns:a16="http://schemas.microsoft.com/office/drawing/2014/main" id="{1A6B5C30-6626-EBFE-5C01-A567311B611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3731711" y="2209347"/>
              <a:ext cx="2750" cy="103452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500" name="Rettangolo 16499">
              <a:extLst>
                <a:ext uri="{FF2B5EF4-FFF2-40B4-BE49-F238E27FC236}">
                  <a16:creationId xmlns:a16="http://schemas.microsoft.com/office/drawing/2014/main" id="{7E49A3CE-171D-BD43-DC4C-66D27874DD79}"/>
                </a:ext>
              </a:extLst>
            </p:cNvPr>
            <p:cNvSpPr/>
            <p:nvPr/>
          </p:nvSpPr>
          <p:spPr>
            <a:xfrm>
              <a:off x="3155463" y="1963513"/>
              <a:ext cx="1152402" cy="312049"/>
            </a:xfrm>
            <a:prstGeom prst="rect">
              <a:avLst/>
            </a:prstGeom>
            <a:solidFill>
              <a:srgbClr val="4F81BD">
                <a:lumMod val="20000"/>
                <a:lumOff val="80000"/>
              </a:srgbClr>
            </a:solidFill>
            <a:ln w="25400" cap="flat" cmpd="sng" algn="ctr">
              <a:solidFill>
                <a:srgbClr val="4F81BD">
                  <a:shade val="50000"/>
                </a:srgbClr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endParaRPr lang="it-IT" sz="1429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5389" name="object 73">
              <a:extLst>
                <a:ext uri="{FF2B5EF4-FFF2-40B4-BE49-F238E27FC236}">
                  <a16:creationId xmlns:a16="http://schemas.microsoft.com/office/drawing/2014/main" id="{E6CA518D-7313-5B1E-8EE5-E983FECF354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142855" y="1961305"/>
              <a:ext cx="1152402" cy="2964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>
              <a:spAutoFit/>
            </a:bodyPr>
            <a:lstStyle>
              <a:lvl1pPr marL="9525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algn="ctr" defTabSz="725765"/>
              <a:r>
                <a:rPr lang="it-IT" altLang="it-IT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ATM S.p.A. (100%) </a:t>
              </a:r>
            </a:p>
          </p:txBody>
        </p:sp>
        <p:cxnSp>
          <p:nvCxnSpPr>
            <p:cNvPr id="15391" name="Connettore 1 94">
              <a:extLst>
                <a:ext uri="{FF2B5EF4-FFF2-40B4-BE49-F238E27FC236}">
                  <a16:creationId xmlns:a16="http://schemas.microsoft.com/office/drawing/2014/main" id="{25BDC305-5626-3086-1100-847BCEBE801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676374" y="1739205"/>
              <a:ext cx="0" cy="721645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392" name="Gruppo 16503">
              <a:extLst>
                <a:ext uri="{FF2B5EF4-FFF2-40B4-BE49-F238E27FC236}">
                  <a16:creationId xmlns:a16="http://schemas.microsoft.com/office/drawing/2014/main" id="{B0CD8E38-A97E-D4FE-92DE-82A24C168E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-4497" y="2984175"/>
              <a:ext cx="1660406" cy="777569"/>
              <a:chOff x="-66811" y="3116626"/>
              <a:chExt cx="1845045" cy="777569"/>
            </a:xfrm>
          </p:grpSpPr>
          <p:sp>
            <p:nvSpPr>
              <p:cNvPr id="16545" name="Rettangolo 16544">
                <a:extLst>
                  <a:ext uri="{FF2B5EF4-FFF2-40B4-BE49-F238E27FC236}">
                    <a16:creationId xmlns:a16="http://schemas.microsoft.com/office/drawing/2014/main" id="{F44AA1AD-DA24-182F-6216-7776845ABEB8}"/>
                  </a:ext>
                </a:extLst>
              </p:cNvPr>
              <p:cNvSpPr/>
              <p:nvPr/>
            </p:nvSpPr>
            <p:spPr>
              <a:xfrm>
                <a:off x="117939" y="3116626"/>
                <a:ext cx="1640374" cy="698432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34" name="object 76">
                <a:extLst>
                  <a:ext uri="{FF2B5EF4-FFF2-40B4-BE49-F238E27FC236}">
                    <a16:creationId xmlns:a16="http://schemas.microsoft.com/office/drawing/2014/main" id="{E09BC134-B07B-5422-A204-B849BDB9AB34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-66811" y="3153135"/>
                <a:ext cx="1845045" cy="7410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normAutofit/>
              </a:bodyPr>
              <a:lstStyle>
                <a:lvl1pPr marL="179388"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MILANO RISTORAZIONE S.p.A.</a:t>
                </a:r>
              </a:p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(99% - 1% quota di Milano Ristorazione)</a:t>
                </a:r>
              </a:p>
              <a:p>
                <a:pPr algn="ctr" defTabSz="725765"/>
                <a:endParaRPr lang="it-IT" altLang="it-IT" sz="10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5393" name="CasellaDiTesto 16504">
              <a:extLst>
                <a:ext uri="{FF2B5EF4-FFF2-40B4-BE49-F238E27FC236}">
                  <a16:creationId xmlns:a16="http://schemas.microsoft.com/office/drawing/2014/main" id="{44599C8E-DBB3-2E56-26FA-E0CDD7D8C805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53949" y="4096903"/>
              <a:ext cx="1588918" cy="1242450"/>
            </a:xfrm>
            <a:prstGeom prst="rect">
              <a:avLst/>
            </a:prstGeom>
            <a:noFill/>
            <a:ln w="1270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28574" tIns="0" rIns="0" bIns="0">
              <a:spAutoFit/>
            </a:bodyPr>
            <a:lstStyle>
              <a:lvl1pPr marL="238125" indent="-228600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Amiacque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S.r.l. (100%)</a:t>
              </a:r>
            </a:p>
            <a:p>
              <a:pPr defTabSz="725765"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Rocca Brivio Sforza S.r.l. (51,04%), in liquidazione</a:t>
              </a:r>
            </a:p>
            <a:p>
              <a:pPr defTabSz="725765"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Pavia Acque S.c.a.r.l. (10,1%)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ZEROC S.p.a. (80%)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NEUTALIA S.r.l. (33%)</a:t>
              </a:r>
            </a:p>
          </p:txBody>
        </p:sp>
        <p:cxnSp>
          <p:nvCxnSpPr>
            <p:cNvPr id="15394" name="Connettore 1 100">
              <a:extLst>
                <a:ext uri="{FF2B5EF4-FFF2-40B4-BE49-F238E27FC236}">
                  <a16:creationId xmlns:a16="http://schemas.microsoft.com/office/drawing/2014/main" id="{C4C7AC94-EE68-4FE5-82FD-87ADA0F6BE0F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3395658" y="2275110"/>
              <a:ext cx="0" cy="173361"/>
            </a:xfrm>
            <a:prstGeom prst="line">
              <a:avLst/>
            </a:prstGeom>
            <a:ln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  <p:cxnSp>
          <p:nvCxnSpPr>
            <p:cNvPr id="15395" name="Connettore 1 89">
              <a:extLst>
                <a:ext uri="{FF2B5EF4-FFF2-40B4-BE49-F238E27FC236}">
                  <a16:creationId xmlns:a16="http://schemas.microsoft.com/office/drawing/2014/main" id="{3B5BA69A-7B83-D3F4-5FE3-F099B36A2D4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5889356" y="2275660"/>
              <a:ext cx="0" cy="242705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16508" name="Rettangolo 16507">
              <a:extLst>
                <a:ext uri="{FF2B5EF4-FFF2-40B4-BE49-F238E27FC236}">
                  <a16:creationId xmlns:a16="http://schemas.microsoft.com/office/drawing/2014/main" id="{1F4D5C3B-C0E3-32BC-25B9-6B916A780964}"/>
                </a:ext>
              </a:extLst>
            </p:cNvPr>
            <p:cNvSpPr/>
            <p:nvPr/>
          </p:nvSpPr>
          <p:spPr>
            <a:xfrm>
              <a:off x="2758631" y="6019178"/>
              <a:ext cx="1417486" cy="285722"/>
            </a:xfrm>
            <a:prstGeom prst="rect">
              <a:avLst/>
            </a:prstGeom>
            <a:solidFill>
              <a:sysClr val="window" lastClr="FFFFFF"/>
            </a:solidFill>
            <a:ln w="3175" cap="flat" cmpd="sng" algn="ctr">
              <a:solidFill>
                <a:srgbClr val="4F81BD"/>
              </a:solidFill>
              <a:prstDash val="solid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r>
                <a:rPr lang="it-IT" sz="900" kern="0" dirty="0">
                  <a:solidFill>
                    <a:prstClr val="black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Metro Service A/S (100%)</a:t>
              </a:r>
            </a:p>
          </p:txBody>
        </p:sp>
        <p:cxnSp>
          <p:nvCxnSpPr>
            <p:cNvPr id="15397" name="Connettore 1 107">
              <a:extLst>
                <a:ext uri="{FF2B5EF4-FFF2-40B4-BE49-F238E27FC236}">
                  <a16:creationId xmlns:a16="http://schemas.microsoft.com/office/drawing/2014/main" id="{74C7352E-0496-E69C-12BA-60EFCBBE2478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2184081" y="4331373"/>
              <a:ext cx="359961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98" name="Connettore 1 112">
              <a:extLst>
                <a:ext uri="{FF2B5EF4-FFF2-40B4-BE49-F238E27FC236}">
                  <a16:creationId xmlns:a16="http://schemas.microsoft.com/office/drawing/2014/main" id="{040E674A-1243-B33A-3A50-BB87ED1F66C3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H="1">
              <a:off x="2184081" y="6162410"/>
              <a:ext cx="575938" cy="0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399" name="Connettore 1 114">
              <a:extLst>
                <a:ext uri="{FF2B5EF4-FFF2-40B4-BE49-F238E27FC236}">
                  <a16:creationId xmlns:a16="http://schemas.microsoft.com/office/drawing/2014/main" id="{794F51E1-D605-D01C-2F53-21E643423F73}"/>
                </a:ext>
              </a:extLst>
            </p:cNvPr>
            <p:cNvCxnSpPr>
              <a:cxnSpLocks/>
            </p:cNvCxnSpPr>
            <p:nvPr/>
          </p:nvCxnSpPr>
          <p:spPr bwMode="auto">
            <a:xfrm>
              <a:off x="2184287" y="4331373"/>
              <a:ext cx="0" cy="1831036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400" name="Gruppo 16511">
              <a:extLst>
                <a:ext uri="{FF2B5EF4-FFF2-40B4-BE49-F238E27FC236}">
                  <a16:creationId xmlns:a16="http://schemas.microsoft.com/office/drawing/2014/main" id="{C02FC496-67A7-ADC6-03BD-909AF626FB6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263646" y="2709725"/>
              <a:ext cx="1560644" cy="359235"/>
              <a:chOff x="7263646" y="2606839"/>
              <a:chExt cx="1560644" cy="359235"/>
            </a:xfrm>
          </p:grpSpPr>
          <p:grpSp>
            <p:nvGrpSpPr>
              <p:cNvPr id="15429" name="Gruppo 16540">
                <a:extLst>
                  <a:ext uri="{FF2B5EF4-FFF2-40B4-BE49-F238E27FC236}">
                    <a16:creationId xmlns:a16="http://schemas.microsoft.com/office/drawing/2014/main" id="{63C6DCEA-25A9-69D6-C0D1-8B98134CB803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7263646" y="2606839"/>
                <a:ext cx="1560644" cy="359235"/>
                <a:chOff x="7263646" y="2606839"/>
                <a:chExt cx="1560644" cy="359235"/>
              </a:xfrm>
            </p:grpSpPr>
            <p:sp>
              <p:nvSpPr>
                <p:cNvPr id="16543" name="Rettangolo 16542">
                  <a:extLst>
                    <a:ext uri="{FF2B5EF4-FFF2-40B4-BE49-F238E27FC236}">
                      <a16:creationId xmlns:a16="http://schemas.microsoft.com/office/drawing/2014/main" id="{99AE6480-00D3-CED8-B81C-FFA02C4C3525}"/>
                    </a:ext>
                  </a:extLst>
                </p:cNvPr>
                <p:cNvSpPr/>
                <p:nvPr/>
              </p:nvSpPr>
              <p:spPr>
                <a:xfrm>
                  <a:off x="7480938" y="2606679"/>
                  <a:ext cx="1342881" cy="358740"/>
                </a:xfrm>
                <a:prstGeom prst="rect">
                  <a:avLst/>
                </a:prstGeom>
                <a:solidFill>
                  <a:srgbClr val="4F81BD">
                    <a:lumMod val="20000"/>
                    <a:lumOff val="80000"/>
                  </a:srgbClr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defTabSz="725765">
                    <a:defRPr/>
                  </a:pPr>
                  <a:endParaRPr lang="it-IT" sz="1429" kern="0" dirty="0">
                    <a:solidFill>
                      <a:prstClr val="white"/>
                    </a:solidFill>
                    <a:latin typeface="Arial" panose="020B0604020202020204" pitchFamily="34" charset="0"/>
                    <a:cs typeface="Arial" panose="020B0604020202020204" pitchFamily="34" charset="0"/>
                  </a:endParaRPr>
                </a:p>
              </p:txBody>
            </p:sp>
            <p:cxnSp>
              <p:nvCxnSpPr>
                <p:cNvPr id="15432" name="Connettore 1 125">
                  <a:extLst>
                    <a:ext uri="{FF2B5EF4-FFF2-40B4-BE49-F238E27FC236}">
                      <a16:creationId xmlns:a16="http://schemas.microsoft.com/office/drawing/2014/main" id="{5326F5B3-7513-5870-4297-B48C3267D3E6}"/>
                    </a:ext>
                  </a:extLst>
                </p:cNvPr>
                <p:cNvCxnSpPr>
                  <a:cxnSpLocks/>
                </p:cNvCxnSpPr>
                <p:nvPr/>
              </p:nvCxnSpPr>
              <p:spPr bwMode="auto">
                <a:xfrm flipH="1">
                  <a:off x="7263646" y="2800243"/>
                  <a:ext cx="197821" cy="0"/>
                </a:xfrm>
                <a:prstGeom prst="line">
                  <a:avLst/>
                </a:prstGeom>
                <a:noFill/>
                <a:ln w="12700" algn="ctr">
                  <a:solidFill>
                    <a:schemeClr val="tx1"/>
                  </a:solidFill>
                  <a:round/>
                  <a:headEnd/>
                  <a:tailEnd/>
                </a:ln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</a:extLst>
              </p:spPr>
            </p:cxnSp>
          </p:grpSp>
          <p:sp>
            <p:nvSpPr>
              <p:cNvPr id="16542" name="object 93">
                <a:extLst>
                  <a:ext uri="{FF2B5EF4-FFF2-40B4-BE49-F238E27FC236}">
                    <a16:creationId xmlns:a16="http://schemas.microsoft.com/office/drawing/2014/main" id="{EAE2B933-7F12-D4C4-E5C7-89AADFC19FAC}"/>
                  </a:ext>
                </a:extLst>
              </p:cNvPr>
              <p:cNvSpPr txBox="1"/>
              <p:nvPr/>
            </p:nvSpPr>
            <p:spPr>
              <a:xfrm>
                <a:off x="7747609" y="2650967"/>
                <a:ext cx="896841" cy="296425"/>
              </a:xfrm>
              <a:prstGeom prst="rect">
                <a:avLst/>
              </a:prstGeom>
            </p:spPr>
            <p:txBody>
              <a:bodyPr lIns="0" tIns="0" rIns="0" bIns="0">
                <a:spAutoFit/>
              </a:bodyPr>
              <a:lstStyle/>
              <a:p>
                <a:pPr marL="8838" algn="ctr" defTabSz="725765">
                  <a:defRPr/>
                </a:pP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AF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M</a:t>
                </a:r>
                <a:r>
                  <a:rPr sz="1000" kern="0" spc="-25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S</a:t>
                </a:r>
                <a:r>
                  <a:rPr lang="it-IT"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</a:t>
                </a:r>
                <a:r>
                  <a:rPr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p</a:t>
                </a:r>
                <a:r>
                  <a:rPr lang="it-IT" sz="1000" kern="0" spc="-3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.A.</a:t>
                </a:r>
                <a:r>
                  <a:rPr sz="1000" kern="0" spc="-28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sz="1000" kern="0" dirty="0">
                    <a:solidFill>
                      <a:prstClr val="black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(20%)</a:t>
                </a:r>
              </a:p>
            </p:txBody>
          </p:sp>
        </p:grpSp>
        <p:grpSp>
          <p:nvGrpSpPr>
            <p:cNvPr id="15401" name="Gruppo 16512">
              <a:extLst>
                <a:ext uri="{FF2B5EF4-FFF2-40B4-BE49-F238E27FC236}">
                  <a16:creationId xmlns:a16="http://schemas.microsoft.com/office/drawing/2014/main" id="{12272F5E-2F81-4791-842C-2A9881D94B1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759" y="5473131"/>
              <a:ext cx="1504789" cy="471442"/>
              <a:chOff x="161759" y="5473131"/>
              <a:chExt cx="1504789" cy="471442"/>
            </a:xfrm>
          </p:grpSpPr>
          <p:sp>
            <p:nvSpPr>
              <p:cNvPr id="16539" name="Rettangolo 16538">
                <a:extLst>
                  <a:ext uri="{FF2B5EF4-FFF2-40B4-BE49-F238E27FC236}">
                    <a16:creationId xmlns:a16="http://schemas.microsoft.com/office/drawing/2014/main" id="{E4768F64-4726-85D4-648E-39566CB1CDCB}"/>
                  </a:ext>
                </a:extLst>
              </p:cNvPr>
              <p:cNvSpPr/>
              <p:nvPr/>
            </p:nvSpPr>
            <p:spPr>
              <a:xfrm>
                <a:off x="161759" y="5473131"/>
                <a:ext cx="1504789" cy="471442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28" name="object 78">
                <a:extLst>
                  <a:ext uri="{FF2B5EF4-FFF2-40B4-BE49-F238E27FC236}">
                    <a16:creationId xmlns:a16="http://schemas.microsoft.com/office/drawing/2014/main" id="{4F728BF3-606B-1D76-AE49-A67A3618E44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287390" y="5491370"/>
                <a:ext cx="1286278" cy="444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11113" indent="47625"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AIR LIQUIDE ITALIA S.p.A. (0,45%)</a:t>
                </a:r>
              </a:p>
            </p:txBody>
          </p:sp>
        </p:grpSp>
        <p:grpSp>
          <p:nvGrpSpPr>
            <p:cNvPr id="15402" name="Gruppo 16513">
              <a:extLst>
                <a:ext uri="{FF2B5EF4-FFF2-40B4-BE49-F238E27FC236}">
                  <a16:creationId xmlns:a16="http://schemas.microsoft.com/office/drawing/2014/main" id="{10EF50A3-6063-C384-37F7-73169D41BD9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7480934" y="3519111"/>
              <a:ext cx="1361929" cy="569717"/>
              <a:chOff x="7613703" y="4284303"/>
              <a:chExt cx="1254084" cy="569717"/>
            </a:xfrm>
          </p:grpSpPr>
          <p:sp>
            <p:nvSpPr>
              <p:cNvPr id="16536" name="Rettangolo 16535">
                <a:extLst>
                  <a:ext uri="{FF2B5EF4-FFF2-40B4-BE49-F238E27FC236}">
                    <a16:creationId xmlns:a16="http://schemas.microsoft.com/office/drawing/2014/main" id="{62F85CCE-4ACB-859D-9D67-4CB3A67F9B88}"/>
                  </a:ext>
                </a:extLst>
              </p:cNvPr>
              <p:cNvSpPr/>
              <p:nvPr/>
            </p:nvSpPr>
            <p:spPr>
              <a:xfrm>
                <a:off x="7613703" y="4284303"/>
                <a:ext cx="1254084" cy="403185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25" name="object 81">
                <a:extLst>
                  <a:ext uri="{FF2B5EF4-FFF2-40B4-BE49-F238E27FC236}">
                    <a16:creationId xmlns:a16="http://schemas.microsoft.com/office/drawing/2014/main" id="{E02C314D-4631-69AF-C946-0AD019EED8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705786" y="4331923"/>
                <a:ext cx="1005605" cy="296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lIns="0" tIns="0" rIns="0" bIns="0">
                <a:spAutoFit/>
              </a:bodyPr>
              <a:lstStyle>
                <a:lvl1pPr indent="9525"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CAP HOLDING S.p.A. (0,4117%)</a:t>
                </a:r>
              </a:p>
            </p:txBody>
          </p:sp>
          <p:cxnSp>
            <p:nvCxnSpPr>
              <p:cNvPr id="15426" name="Connettore 1 136">
                <a:extLst>
                  <a:ext uri="{FF2B5EF4-FFF2-40B4-BE49-F238E27FC236}">
                    <a16:creationId xmlns:a16="http://schemas.microsoft.com/office/drawing/2014/main" id="{C51AC788-3DFE-E2DB-E92E-8D021C1987F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218221" y="4674020"/>
                <a:ext cx="0" cy="180000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16515" name="Rettangolo 16514">
              <a:extLst>
                <a:ext uri="{FF2B5EF4-FFF2-40B4-BE49-F238E27FC236}">
                  <a16:creationId xmlns:a16="http://schemas.microsoft.com/office/drawing/2014/main" id="{70F5B6F5-A2A2-44E8-B80E-977ECA5BB2CB}"/>
                </a:ext>
              </a:extLst>
            </p:cNvPr>
            <p:cNvSpPr/>
            <p:nvPr/>
          </p:nvSpPr>
          <p:spPr>
            <a:xfrm>
              <a:off x="214141" y="5211220"/>
              <a:ext cx="0" cy="0"/>
            </a:xfrm>
            <a:prstGeom prst="rect">
              <a:avLst/>
            </a:prstGeom>
            <a:noFill/>
            <a:ln w="25400" cap="flat" cmpd="sng" algn="ctr">
              <a:solidFill>
                <a:srgbClr val="4F81BD">
                  <a:shade val="50000"/>
                </a:srgbClr>
              </a:solidFill>
              <a:prstDash val="dash"/>
            </a:ln>
            <a:effectLst/>
          </p:spPr>
          <p:txBody>
            <a:bodyPr anchor="ctr"/>
            <a:lstStyle/>
            <a:p>
              <a:pPr algn="ctr" defTabSz="725765">
                <a:defRPr/>
              </a:pPr>
              <a:endParaRPr lang="it-IT" sz="1429" kern="0">
                <a:solidFill>
                  <a:prstClr val="white"/>
                </a:solidFill>
                <a:latin typeface="Calibri"/>
              </a:endParaRPr>
            </a:p>
          </p:txBody>
        </p:sp>
        <p:sp>
          <p:nvSpPr>
            <p:cNvPr id="15404" name="CasellaDiTesto 16515">
              <a:extLst>
                <a:ext uri="{FF2B5EF4-FFF2-40B4-BE49-F238E27FC236}">
                  <a16:creationId xmlns:a16="http://schemas.microsoft.com/office/drawing/2014/main" id="{B201E244-39FB-DC84-7B48-AF238D14CFF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942796" y="2512734"/>
              <a:ext cx="1866700" cy="2376273"/>
            </a:xfrm>
            <a:prstGeom prst="rect">
              <a:avLst/>
            </a:prstGeom>
            <a:noFill/>
            <a:ln w="12700">
              <a:solidFill>
                <a:srgbClr val="0070C0"/>
              </a:solidFill>
              <a:miter lim="800000"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lIns="28574" tIns="0" rIns="0" bIns="0">
              <a:spAutoFit/>
            </a:bodyPr>
            <a:lstStyle>
              <a:lvl1pPr marL="238125" indent="-228600"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1pPr>
              <a:lvl2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2pPr>
              <a:lvl3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3pPr>
              <a:lvl4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4pPr>
              <a:lvl5pPr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bg1"/>
                  </a:solidFill>
                  <a:latin typeface="Calibri" panose="020F0502020204030204" pitchFamily="34" charset="0"/>
                  <a:ea typeface="MS PGothic" panose="020B0600070205080204" pitchFamily="34" charset="-128"/>
                </a:defRPr>
              </a:lvl9pPr>
            </a:lstStyle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Dufrital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S.p.A. (40%)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SACBO S.p.A. (30,98%)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SEA Prime S.p.A. (99,91%)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Disma S.p.A. (18,75%)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Malpensa Logistica Europa S.p.A. (25%)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 err="1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Romairport</a:t>
              </a: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 S.r.l. (0,23%)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Area Food Services S.r.l. (40%)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Airport Handling S.p.A. (30%)</a:t>
              </a:r>
            </a:p>
            <a:p>
              <a:pPr defTabSz="725765">
                <a:lnSpc>
                  <a:spcPct val="150000"/>
                </a:lnSpc>
                <a:buFont typeface="Calibri Light" panose="020F0302020204030204" pitchFamily="34" charset="0"/>
                <a:buAutoNum type="arabicPeriod"/>
              </a:pPr>
              <a:r>
                <a:rPr lang="it-IT" altLang="it-IT" sz="900" dirty="0">
                  <a:solidFill>
                    <a:srgbClr val="000000"/>
                  </a:solidFill>
                  <a:latin typeface="Arial" panose="020B0604020202020204" pitchFamily="34" charset="0"/>
                  <a:cs typeface="Arial" panose="020B0604020202020204" pitchFamily="34" charset="0"/>
                </a:rPr>
                <a:t>Airport ICT Services (100%)</a:t>
              </a:r>
            </a:p>
          </p:txBody>
        </p:sp>
        <p:cxnSp>
          <p:nvCxnSpPr>
            <p:cNvPr id="15405" name="Connettore 1 115">
              <a:extLst>
                <a:ext uri="{FF2B5EF4-FFF2-40B4-BE49-F238E27FC236}">
                  <a16:creationId xmlns:a16="http://schemas.microsoft.com/office/drawing/2014/main" id="{C8614CB8-C306-F6BD-A422-BDD0FDE1BB9C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44568" y="2648923"/>
              <a:ext cx="337693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6" name="Connettore 1 115">
              <a:extLst>
                <a:ext uri="{FF2B5EF4-FFF2-40B4-BE49-F238E27FC236}">
                  <a16:creationId xmlns:a16="http://schemas.microsoft.com/office/drawing/2014/main" id="{76D8B1C1-2D5A-25EE-6E80-D9BFDAF18C03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55712" y="3351793"/>
              <a:ext cx="324000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7" name="Connettore 1 115">
              <a:extLst>
                <a:ext uri="{FF2B5EF4-FFF2-40B4-BE49-F238E27FC236}">
                  <a16:creationId xmlns:a16="http://schemas.microsoft.com/office/drawing/2014/main" id="{B2C045A8-F067-9220-C66E-3D439BCFE77D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38312" y="3995723"/>
              <a:ext cx="337693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15408" name="Connettore 1 115">
              <a:extLst>
                <a:ext uri="{FF2B5EF4-FFF2-40B4-BE49-F238E27FC236}">
                  <a16:creationId xmlns:a16="http://schemas.microsoft.com/office/drawing/2014/main" id="{759EB0C3-5918-FCD3-8B99-D5CA726FB721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70332" y="4533877"/>
              <a:ext cx="324000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409" name="Gruppo 16520">
              <a:extLst>
                <a:ext uri="{FF2B5EF4-FFF2-40B4-BE49-F238E27FC236}">
                  <a16:creationId xmlns:a16="http://schemas.microsoft.com/office/drawing/2014/main" id="{A34B4618-62B0-C371-0107-0AD7D66C710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759" y="4900101"/>
              <a:ext cx="1826463" cy="395248"/>
              <a:chOff x="161759" y="4900101"/>
              <a:chExt cx="1826463" cy="395248"/>
            </a:xfrm>
          </p:grpSpPr>
          <p:grpSp>
            <p:nvGrpSpPr>
              <p:cNvPr id="15420" name="Gruppo 16531">
                <a:extLst>
                  <a:ext uri="{FF2B5EF4-FFF2-40B4-BE49-F238E27FC236}">
                    <a16:creationId xmlns:a16="http://schemas.microsoft.com/office/drawing/2014/main" id="{9D111514-E174-8D20-A509-9F5D183E113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1759" y="4900101"/>
                <a:ext cx="1515900" cy="395248"/>
                <a:chOff x="161759" y="4900101"/>
                <a:chExt cx="1515900" cy="395248"/>
              </a:xfrm>
            </p:grpSpPr>
            <p:sp>
              <p:nvSpPr>
                <p:cNvPr id="16534" name="Rettangolo 16533">
                  <a:extLst>
                    <a:ext uri="{FF2B5EF4-FFF2-40B4-BE49-F238E27FC236}">
                      <a16:creationId xmlns:a16="http://schemas.microsoft.com/office/drawing/2014/main" id="{CB3FE1D7-E379-FB11-8838-A98F7E8EB56B}"/>
                    </a:ext>
                  </a:extLst>
                </p:cNvPr>
                <p:cNvSpPr/>
                <p:nvPr/>
              </p:nvSpPr>
              <p:spPr>
                <a:xfrm flipV="1">
                  <a:off x="161759" y="4900101"/>
                  <a:ext cx="1515900" cy="395248"/>
                </a:xfrm>
                <a:prstGeom prst="rect">
                  <a:avLst/>
                </a:prstGeom>
                <a:solidFill>
                  <a:srgbClr val="4F81BD">
                    <a:lumMod val="20000"/>
                    <a:lumOff val="80000"/>
                  </a:srgbClr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defTabSz="725765">
                    <a:defRPr/>
                  </a:pPr>
                  <a:endParaRPr lang="it-IT" sz="1429" kern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15423" name="object 78">
                  <a:extLst>
                    <a:ext uri="{FF2B5EF4-FFF2-40B4-BE49-F238E27FC236}">
                      <a16:creationId xmlns:a16="http://schemas.microsoft.com/office/drawing/2014/main" id="{41B6FD40-BE50-FA3E-DA20-6FFF27232D07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466526" y="4944546"/>
                  <a:ext cx="1050813" cy="2964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marL="11113" indent="47625"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1pPr>
                  <a:lvl2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2pPr>
                  <a:lvl3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3pPr>
                  <a:lvl4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4pPr>
                  <a:lvl5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 defTabSz="725765"/>
                  <a:r>
                    <a:rPr lang="it-IT" altLang="it-IT" sz="1000" dirty="0">
                      <a:solidFill>
                        <a:srgbClr val="000000"/>
                      </a:solidFill>
                      <a:latin typeface="Arial" panose="020B0604020202020204" pitchFamily="34" charset="0"/>
                      <a:cs typeface="Arial" panose="020B0604020202020204" pitchFamily="34" charset="0"/>
                    </a:rPr>
                    <a:t>AREXPO S.p.A. (21,05%)</a:t>
                  </a:r>
                </a:p>
              </p:txBody>
            </p:sp>
          </p:grpSp>
          <p:cxnSp>
            <p:nvCxnSpPr>
              <p:cNvPr id="15421" name="Connettore 1 115">
                <a:extLst>
                  <a:ext uri="{FF2B5EF4-FFF2-40B4-BE49-F238E27FC236}">
                    <a16:creationId xmlns:a16="http://schemas.microsoft.com/office/drawing/2014/main" id="{432BB00B-D6E1-CD31-219F-C0B4FE828B12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1664222" y="5104550"/>
                <a:ext cx="324000" cy="1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5410" name="Connettore 1 115">
              <a:extLst>
                <a:ext uri="{FF2B5EF4-FFF2-40B4-BE49-F238E27FC236}">
                  <a16:creationId xmlns:a16="http://schemas.microsoft.com/office/drawing/2014/main" id="{7A187148-49D8-57E0-93FF-7612B20228CA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1670332" y="5735019"/>
              <a:ext cx="324000" cy="1"/>
            </a:xfrm>
            <a:prstGeom prst="line">
              <a:avLst/>
            </a:prstGeom>
            <a:noFill/>
            <a:ln w="12700" algn="ctr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411" name="Gruppo 16522">
              <a:extLst>
                <a:ext uri="{FF2B5EF4-FFF2-40B4-BE49-F238E27FC236}">
                  <a16:creationId xmlns:a16="http://schemas.microsoft.com/office/drawing/2014/main" id="{907A4FC2-6240-D3B1-80E7-3AB792ABC38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759" y="6174738"/>
              <a:ext cx="1826462" cy="396836"/>
              <a:chOff x="161760" y="4899167"/>
              <a:chExt cx="1826462" cy="396836"/>
            </a:xfrm>
          </p:grpSpPr>
          <p:grpSp>
            <p:nvGrpSpPr>
              <p:cNvPr id="15416" name="Gruppo 16527">
                <a:extLst>
                  <a:ext uri="{FF2B5EF4-FFF2-40B4-BE49-F238E27FC236}">
                    <a16:creationId xmlns:a16="http://schemas.microsoft.com/office/drawing/2014/main" id="{464BF659-6AD1-83AB-4E64-53C3B891DBBE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61760" y="4899167"/>
                <a:ext cx="1515900" cy="396836"/>
                <a:chOff x="161760" y="4899167"/>
                <a:chExt cx="1515900" cy="396836"/>
              </a:xfrm>
            </p:grpSpPr>
            <p:sp>
              <p:nvSpPr>
                <p:cNvPr id="16530" name="Rettangolo 16529">
                  <a:extLst>
                    <a:ext uri="{FF2B5EF4-FFF2-40B4-BE49-F238E27FC236}">
                      <a16:creationId xmlns:a16="http://schemas.microsoft.com/office/drawing/2014/main" id="{B6CE99FF-51A1-F001-3263-E24FC801D176}"/>
                    </a:ext>
                  </a:extLst>
                </p:cNvPr>
                <p:cNvSpPr/>
                <p:nvPr/>
              </p:nvSpPr>
              <p:spPr>
                <a:xfrm flipV="1">
                  <a:off x="161760" y="4899167"/>
                  <a:ext cx="1515900" cy="396836"/>
                </a:xfrm>
                <a:prstGeom prst="rect">
                  <a:avLst/>
                </a:prstGeom>
                <a:solidFill>
                  <a:srgbClr val="4F81BD">
                    <a:lumMod val="20000"/>
                    <a:lumOff val="80000"/>
                  </a:srgbClr>
                </a:solidFill>
                <a:ln w="25400" cap="flat" cmpd="sng" algn="ctr">
                  <a:solidFill>
                    <a:srgbClr val="4F81BD">
                      <a:shade val="50000"/>
                    </a:srgbClr>
                  </a:solidFill>
                  <a:prstDash val="solid"/>
                </a:ln>
                <a:effectLst/>
              </p:spPr>
              <p:txBody>
                <a:bodyPr anchor="ctr"/>
                <a:lstStyle/>
                <a:p>
                  <a:pPr algn="ctr" defTabSz="725765">
                    <a:defRPr/>
                  </a:pPr>
                  <a:endParaRPr lang="it-IT" sz="1429" kern="0">
                    <a:solidFill>
                      <a:prstClr val="white"/>
                    </a:solidFill>
                    <a:latin typeface="Calibri"/>
                  </a:endParaRPr>
                </a:p>
              </p:txBody>
            </p:sp>
            <p:sp>
              <p:nvSpPr>
                <p:cNvPr id="15419" name="object 78">
                  <a:extLst>
                    <a:ext uri="{FF2B5EF4-FFF2-40B4-BE49-F238E27FC236}">
                      <a16:creationId xmlns:a16="http://schemas.microsoft.com/office/drawing/2014/main" id="{B058BE54-B21B-21DB-6A5B-A444B5C72FC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68960" y="4945928"/>
                  <a:ext cx="1050815" cy="296424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square" lIns="0" tIns="0" rIns="0" bIns="0">
                  <a:spAutoFit/>
                </a:bodyPr>
                <a:lstStyle>
                  <a:lvl1pPr marL="11113" indent="47625"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1pPr>
                  <a:lvl2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2pPr>
                  <a:lvl3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3pPr>
                  <a:lvl4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4pPr>
                  <a:lvl5pPr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>
                      <a:solidFill>
                        <a:schemeClr val="bg1"/>
                      </a:solidFill>
                      <a:latin typeface="Calibri" panose="020F0502020204030204" pitchFamily="34" charset="0"/>
                      <a:ea typeface="MS PGothic" panose="020B0600070205080204" pitchFamily="34" charset="-128"/>
                    </a:defRPr>
                  </a:lvl9pPr>
                </a:lstStyle>
                <a:p>
                  <a:pPr algn="ctr" defTabSz="725765"/>
                  <a:r>
                    <a:rPr lang="it-IT" altLang="it-IT" sz="1000" dirty="0">
                      <a:solidFill>
                        <a:srgbClr val="000000"/>
                      </a:solidFill>
                      <a:highlight>
                        <a:srgbClr val="FFFF00"/>
                      </a:highlight>
                      <a:latin typeface="Arial" panose="020B0604020202020204" pitchFamily="34" charset="0"/>
                      <a:cs typeface="Arial" panose="020B0604020202020204" pitchFamily="34" charset="0"/>
                    </a:rPr>
                    <a:t>MUSA S.c.a.r.l.</a:t>
                  </a:r>
                </a:p>
                <a:p>
                  <a:pPr algn="ctr" defTabSz="725765"/>
                  <a:r>
                    <a:rPr lang="it-IT" altLang="it-IT" sz="1000" dirty="0">
                      <a:solidFill>
                        <a:srgbClr val="000000"/>
                      </a:solidFill>
                      <a:highlight>
                        <a:srgbClr val="FFFF00"/>
                      </a:highlight>
                      <a:latin typeface="Arial" panose="020B0604020202020204" pitchFamily="34" charset="0"/>
                      <a:cs typeface="Arial" panose="020B0604020202020204" pitchFamily="34" charset="0"/>
                    </a:rPr>
                    <a:t>(2%)</a:t>
                  </a:r>
                </a:p>
              </p:txBody>
            </p:sp>
          </p:grpSp>
          <p:cxnSp>
            <p:nvCxnSpPr>
              <p:cNvPr id="15417" name="Connettore 1 115">
                <a:extLst>
                  <a:ext uri="{FF2B5EF4-FFF2-40B4-BE49-F238E27FC236}">
                    <a16:creationId xmlns:a16="http://schemas.microsoft.com/office/drawing/2014/main" id="{2610B5EB-219C-D41E-869F-75100BC49AF1}"/>
                  </a:ext>
                </a:extLst>
              </p:cNvPr>
              <p:cNvCxnSpPr>
                <a:cxnSpLocks/>
              </p:cNvCxnSpPr>
              <p:nvPr/>
            </p:nvCxnSpPr>
            <p:spPr bwMode="auto">
              <a:xfrm flipH="1">
                <a:off x="1664222" y="5104550"/>
                <a:ext cx="324000" cy="1"/>
              </a:xfrm>
              <a:prstGeom prst="line">
                <a:avLst/>
              </a:prstGeom>
              <a:noFill/>
              <a:ln w="12700" algn="ctr">
                <a:solidFill>
                  <a:schemeClr val="tx1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cxnSp>
          <p:nvCxnSpPr>
            <p:cNvPr id="15412" name="Connettore 1 125">
              <a:extLst>
                <a:ext uri="{FF2B5EF4-FFF2-40B4-BE49-F238E27FC236}">
                  <a16:creationId xmlns:a16="http://schemas.microsoft.com/office/drawing/2014/main" id="{D17A5279-6FD7-5C7C-A034-7F143EEAE04F}"/>
                </a:ext>
              </a:extLst>
            </p:cNvPr>
            <p:cNvCxnSpPr>
              <a:cxnSpLocks/>
            </p:cNvCxnSpPr>
            <p:nvPr/>
          </p:nvCxnSpPr>
          <p:spPr bwMode="auto">
            <a:xfrm flipH="1">
              <a:off x="7263646" y="3720068"/>
              <a:ext cx="197821" cy="0"/>
            </a:xfrm>
            <a:prstGeom prst="line">
              <a:avLst/>
            </a:prstGeom>
            <a:noFill/>
            <a:ln w="12700" algn="ctr">
              <a:solidFill>
                <a:srgbClr val="4A7EBB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grpSp>
          <p:nvGrpSpPr>
            <p:cNvPr id="15413" name="Gruppo 16524">
              <a:extLst>
                <a:ext uri="{FF2B5EF4-FFF2-40B4-BE49-F238E27FC236}">
                  <a16:creationId xmlns:a16="http://schemas.microsoft.com/office/drawing/2014/main" id="{FD1D514F-931D-597A-E028-013B66335AB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61759" y="1950814"/>
              <a:ext cx="1474630" cy="350803"/>
              <a:chOff x="208353" y="4578938"/>
              <a:chExt cx="1442447" cy="350803"/>
            </a:xfrm>
          </p:grpSpPr>
          <p:sp>
            <p:nvSpPr>
              <p:cNvPr id="16526" name="Rettangolo 16525">
                <a:extLst>
                  <a:ext uri="{FF2B5EF4-FFF2-40B4-BE49-F238E27FC236}">
                    <a16:creationId xmlns:a16="http://schemas.microsoft.com/office/drawing/2014/main" id="{E526D1B6-C2C6-5406-4EEA-D31C8F4CDEBF}"/>
                  </a:ext>
                </a:extLst>
              </p:cNvPr>
              <p:cNvSpPr/>
              <p:nvPr/>
            </p:nvSpPr>
            <p:spPr>
              <a:xfrm>
                <a:off x="208353" y="4578938"/>
                <a:ext cx="1442447" cy="350803"/>
              </a:xfrm>
              <a:prstGeom prst="rect">
                <a:avLst/>
              </a:prstGeom>
              <a:solidFill>
                <a:srgbClr val="4F81BD">
                  <a:lumMod val="20000"/>
                  <a:lumOff val="80000"/>
                </a:srgbClr>
              </a:solidFill>
              <a:ln w="25400" cap="flat" cmpd="sng" algn="ctr">
                <a:solidFill>
                  <a:srgbClr val="4F81BD">
                    <a:shade val="50000"/>
                  </a:srgbClr>
                </a:solidFill>
                <a:prstDash val="solid"/>
              </a:ln>
              <a:effectLst/>
            </p:spPr>
            <p:txBody>
              <a:bodyPr anchor="ctr"/>
              <a:lstStyle/>
              <a:p>
                <a:pPr algn="ctr" defTabSz="725765">
                  <a:defRPr/>
                </a:pPr>
                <a:endParaRPr lang="it-IT" sz="1429" kern="0">
                  <a:solidFill>
                    <a:prstClr val="white"/>
                  </a:solidFill>
                  <a:latin typeface="Calibri"/>
                </a:endParaRPr>
              </a:p>
            </p:txBody>
          </p:sp>
          <p:sp>
            <p:nvSpPr>
              <p:cNvPr id="15415" name="object 73">
                <a:extLst>
                  <a:ext uri="{FF2B5EF4-FFF2-40B4-BE49-F238E27FC236}">
                    <a16:creationId xmlns:a16="http://schemas.microsoft.com/office/drawing/2014/main" id="{64BF0572-461A-CF07-4973-68A932A5246E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94677" y="4609377"/>
                <a:ext cx="1090469" cy="29642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square" lIns="0" tIns="0" rIns="0" bIns="0">
                <a:spAutoFit/>
              </a:bodyPr>
              <a:lstStyle>
                <a:lvl1pPr marL="9525"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1pPr>
                <a:lvl2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2pPr>
                <a:lvl3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3pPr>
                <a:lvl4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4pPr>
                <a:lvl5pPr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bg1"/>
                    </a:solidFill>
                    <a:latin typeface="Calibri" panose="020F0502020204030204" pitchFamily="34" charset="0"/>
                    <a:ea typeface="MS PGothic" panose="020B0600070205080204" pitchFamily="34" charset="-128"/>
                  </a:defRPr>
                </a:lvl9pPr>
              </a:lstStyle>
              <a:p>
                <a:pPr algn="ctr" defTabSz="725765"/>
                <a:r>
                  <a:rPr lang="it-IT" altLang="it-IT" sz="1000" dirty="0">
                    <a:solidFill>
                      <a:srgbClr val="000000"/>
                    </a:solidFill>
                    <a:latin typeface="Arial" panose="020B0604020202020204" pitchFamily="34" charset="0"/>
                    <a:cs typeface="Arial" panose="020B0604020202020204" pitchFamily="34" charset="0"/>
                  </a:rPr>
                  <a:t>AMAT S.r.l. (100%)</a:t>
                </a:r>
              </a:p>
            </p:txBody>
          </p:sp>
        </p:grpSp>
      </p:grpSp>
      <p:sp>
        <p:nvSpPr>
          <p:cNvPr id="16553" name="Titolo 1">
            <a:extLst>
              <a:ext uri="{FF2B5EF4-FFF2-40B4-BE49-F238E27FC236}">
                <a16:creationId xmlns:a16="http://schemas.microsoft.com/office/drawing/2014/main" id="{AC7D5450-D41E-4DB8-2803-4082780E551C}"/>
              </a:ext>
            </a:extLst>
          </p:cNvPr>
          <p:cNvSpPr txBox="1">
            <a:spLocks/>
          </p:cNvSpPr>
          <p:nvPr/>
        </p:nvSpPr>
        <p:spPr bwMode="auto">
          <a:xfrm>
            <a:off x="1598210" y="380954"/>
            <a:ext cx="5103179" cy="304931"/>
          </a:xfrm>
          <a:prstGeom prst="rect">
            <a:avLst/>
          </a:prstGeom>
          <a:noFill/>
          <a:ln>
            <a:noFill/>
          </a:ln>
        </p:spPr>
        <p:txBody>
          <a:bodyPr anchor="b"/>
          <a:lstStyle>
            <a:lvl1pPr algn="l" defTabSz="863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1417" kern="1200">
                <a:solidFill>
                  <a:schemeClr val="bg1"/>
                </a:solidFill>
                <a:latin typeface="Georgia" panose="02040502050405020303" pitchFamily="18" charset="0"/>
                <a:ea typeface="+mj-ea"/>
                <a:cs typeface="+mj-cs"/>
              </a:defRPr>
            </a:lvl1pPr>
            <a:lvl2pPr algn="l" defTabSz="863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2pPr>
            <a:lvl3pPr algn="l" defTabSz="863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3pPr>
            <a:lvl4pPr algn="l" defTabSz="863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4pPr>
            <a:lvl5pPr algn="l" defTabSz="863600" rtl="0" eaLnBrk="0" fontAlgn="base" hangingPunct="0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5pPr>
            <a:lvl6pPr marL="457200" algn="l" defTabSz="8636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6pPr>
            <a:lvl7pPr marL="914400" algn="l" defTabSz="8636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7pPr>
            <a:lvl8pPr marL="1371600" algn="l" defTabSz="8636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8pPr>
            <a:lvl9pPr marL="1828800" algn="l" defTabSz="863600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sz="4100">
                <a:solidFill>
                  <a:schemeClr val="tx1"/>
                </a:solidFill>
                <a:latin typeface="Calibri Light" panose="020F0302020204030204" pitchFamily="34" charset="0"/>
              </a:defRPr>
            </a:lvl9pPr>
          </a:lstStyle>
          <a:p>
            <a:pPr>
              <a:defRPr/>
            </a:pPr>
            <a:r>
              <a:rPr lang="it-IT" sz="1600" dirty="0"/>
              <a:t>GRAFICO DELLE PARTECIPAZIONI al 31/12/2022</a:t>
            </a:r>
            <a:endParaRPr lang="it-IT" sz="1200" dirty="0"/>
          </a:p>
        </p:txBody>
      </p:sp>
      <p:cxnSp>
        <p:nvCxnSpPr>
          <p:cNvPr id="15369" name="Connettore 1 100">
            <a:extLst>
              <a:ext uri="{FF2B5EF4-FFF2-40B4-BE49-F238E27FC236}">
                <a16:creationId xmlns:a16="http://schemas.microsoft.com/office/drawing/2014/main" id="{7FD09BBF-C4E0-57BA-C5F5-99A6EF5DE621}"/>
              </a:ext>
            </a:extLst>
          </p:cNvPr>
          <p:cNvCxnSpPr>
            <a:cxnSpLocks/>
          </p:cNvCxnSpPr>
          <p:nvPr/>
        </p:nvCxnSpPr>
        <p:spPr bwMode="auto">
          <a:xfrm>
            <a:off x="4902673" y="1037761"/>
            <a:ext cx="0" cy="144000"/>
          </a:xfrm>
          <a:prstGeom prst="line">
            <a:avLst/>
          </a:prstGeom>
          <a:noFill/>
          <a:ln w="12700" algn="ctr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>
            <a:extLst>
              <a:ext uri="{FF2B5EF4-FFF2-40B4-BE49-F238E27FC236}">
                <a16:creationId xmlns:a16="http://schemas.microsoft.com/office/drawing/2014/main" id="{0E2D19DE-7785-219C-C5D8-2555CE207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sp>
        <p:nvSpPr>
          <p:cNvPr id="19459" name="Titolo 2">
            <a:extLst>
              <a:ext uri="{FF2B5EF4-FFF2-40B4-BE49-F238E27FC236}">
                <a16:creationId xmlns:a16="http://schemas.microsoft.com/office/drawing/2014/main" id="{71D7CEC4-6F2E-BE56-DFDD-01D62F9A8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981191" y="488061"/>
            <a:ext cx="5644402" cy="325091"/>
          </a:xfrm>
        </p:spPr>
        <p:txBody>
          <a:bodyPr>
            <a:normAutofit fontScale="90000"/>
          </a:bodyPr>
          <a:lstStyle/>
          <a:p>
            <a:r>
              <a:rPr lang="it-IT" altLang="it-IT" sz="1800" dirty="0"/>
              <a:t>FAC-SIMILE Scheda sulla base del mod. Corte dei Conti</a:t>
            </a:r>
          </a:p>
        </p:txBody>
      </p:sp>
      <p:sp>
        <p:nvSpPr>
          <p:cNvPr id="19460" name="Segnaposto numero diapositiva 4">
            <a:extLst>
              <a:ext uri="{FF2B5EF4-FFF2-40B4-BE49-F238E27FC236}">
                <a16:creationId xmlns:a16="http://schemas.microsoft.com/office/drawing/2014/main" id="{01626050-C740-D1BA-1D04-CF811C1899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6EF72A2-78A1-4A67-B5D8-DFF8ED9ECC11}" type="slidenum">
              <a:rPr lang="it-IT" altLang="it-IT" smtClean="0">
                <a:ea typeface="Arial Unicode MS"/>
                <a:cs typeface="Arial Unicode MS"/>
              </a:rPr>
              <a:pPr/>
              <a:t>6</a:t>
            </a:fld>
            <a:endParaRPr lang="it-IT" altLang="it-IT">
              <a:ea typeface="Arial Unicode MS"/>
              <a:cs typeface="Arial Unicode MS"/>
            </a:endParaRPr>
          </a:p>
        </p:txBody>
      </p:sp>
      <p:grpSp>
        <p:nvGrpSpPr>
          <p:cNvPr id="2" name="Gruppo 1">
            <a:extLst>
              <a:ext uri="{FF2B5EF4-FFF2-40B4-BE49-F238E27FC236}">
                <a16:creationId xmlns:a16="http://schemas.microsoft.com/office/drawing/2014/main" id="{8D455939-54DD-4A17-A8D3-5B9418B0AE58}"/>
              </a:ext>
            </a:extLst>
          </p:cNvPr>
          <p:cNvGrpSpPr/>
          <p:nvPr/>
        </p:nvGrpSpPr>
        <p:grpSpPr>
          <a:xfrm>
            <a:off x="2232989" y="1151468"/>
            <a:ext cx="6807199" cy="5218473"/>
            <a:chOff x="1386608" y="1315909"/>
            <a:chExt cx="6366948" cy="4785141"/>
          </a:xfrm>
        </p:grpSpPr>
        <p:pic>
          <p:nvPicPr>
            <p:cNvPr id="19461" name="Immagine 6">
              <a:extLst>
                <a:ext uri="{FF2B5EF4-FFF2-40B4-BE49-F238E27FC236}">
                  <a16:creationId xmlns:a16="http://schemas.microsoft.com/office/drawing/2014/main" id="{8F9E129D-C93F-ED4D-9ADA-7C1F9060E42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572000" y="1315909"/>
              <a:ext cx="3181556" cy="4785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19462" name="Immagine 8">
              <a:extLst>
                <a:ext uri="{FF2B5EF4-FFF2-40B4-BE49-F238E27FC236}">
                  <a16:creationId xmlns:a16="http://schemas.microsoft.com/office/drawing/2014/main" id="{9ECE7AFF-6DDB-7C11-FC1C-A05A5E099126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386608" y="1315909"/>
              <a:ext cx="3220743" cy="47851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3" name="CasellaDiTesto 2">
            <a:extLst>
              <a:ext uri="{FF2B5EF4-FFF2-40B4-BE49-F238E27FC236}">
                <a16:creationId xmlns:a16="http://schemas.microsoft.com/office/drawing/2014/main" id="{696AAA88-0490-43CC-2B5A-5CC256F11799}"/>
              </a:ext>
            </a:extLst>
          </p:cNvPr>
          <p:cNvSpPr txBox="1"/>
          <p:nvPr/>
        </p:nvSpPr>
        <p:spPr>
          <a:xfrm>
            <a:off x="320172" y="1475305"/>
            <a:ext cx="1918038" cy="2308503"/>
          </a:xfrm>
          <a:prstGeom prst="wedgeRoundRectCallout">
            <a:avLst>
              <a:gd name="adj1" fmla="val 66183"/>
              <a:gd name="adj2" fmla="val -20881"/>
              <a:gd name="adj3" fmla="val 16667"/>
            </a:avLst>
          </a:prstGeom>
          <a:ln w="19050"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marL="226802" indent="-226802" algn="just" defTabSz="725765">
              <a:buFont typeface="Wingdings" panose="05000000000000000000" pitchFamily="2" charset="2"/>
              <a:buChar char="v"/>
              <a:defRPr/>
            </a:pPr>
            <a:r>
              <a:rPr lang="it-IT" sz="1200" dirty="0">
                <a:solidFill>
                  <a:schemeClr val="tx2"/>
                </a:solidFill>
              </a:rPr>
              <a:t>Per ciascuna delle società indicate nel grafico è redatta la scheda di dettaglio (ALL. 2). </a:t>
            </a:r>
          </a:p>
          <a:p>
            <a:pPr marL="226802" indent="-226802" algn="just" defTabSz="725765">
              <a:buFont typeface="Wingdings" panose="05000000000000000000" pitchFamily="2" charset="2"/>
              <a:buChar char="v"/>
              <a:defRPr/>
            </a:pPr>
            <a:r>
              <a:rPr lang="it-IT" sz="1200" dirty="0">
                <a:solidFill>
                  <a:schemeClr val="tx2"/>
                </a:solidFill>
              </a:rPr>
              <a:t>Le schede sono redatte dagli uffici sulla base dei dati di bilancio, con un confronto con le società.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8" name="Titolo 4">
            <a:extLst>
              <a:ext uri="{FF2B5EF4-FFF2-40B4-BE49-F238E27FC236}">
                <a16:creationId xmlns:a16="http://schemas.microsoft.com/office/drawing/2014/main" id="{E6A35233-F903-3BCA-7B44-028EBA433D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91538" y="-142782"/>
            <a:ext cx="7122924" cy="924671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it-IT" altLang="it-IT" sz="1800" dirty="0"/>
              <a:t>ESITI DELLA</a:t>
            </a:r>
            <a:r>
              <a:rPr lang="it-IT" altLang="it-IT" sz="1800" b="1" dirty="0">
                <a:sym typeface="Wingdings" panose="05000000000000000000" pitchFamily="2" charset="2"/>
              </a:rPr>
              <a:t> </a:t>
            </a:r>
            <a:r>
              <a:rPr lang="it-IT" altLang="it-IT" sz="1800" dirty="0"/>
              <a:t>SESTA REVISIONE PERIODICA </a:t>
            </a:r>
            <a:endParaRPr lang="it-IT" altLang="it-IT" sz="1600" b="1" dirty="0"/>
          </a:p>
        </p:txBody>
      </p:sp>
      <p:sp>
        <p:nvSpPr>
          <p:cNvPr id="21509" name="Segnaposto numero diapositiva 4">
            <a:extLst>
              <a:ext uri="{FF2B5EF4-FFF2-40B4-BE49-F238E27FC236}">
                <a16:creationId xmlns:a16="http://schemas.microsoft.com/office/drawing/2014/main" id="{3C35E4D7-B9BF-6DC2-4F06-5C975B7533B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3A99E865-145E-4653-820A-84BFA18E327D}" type="slidenum">
              <a:rPr lang="it-IT" altLang="it-IT" smtClean="0">
                <a:ea typeface="Arial Unicode MS"/>
                <a:cs typeface="Arial Unicode MS"/>
              </a:rPr>
              <a:pPr/>
              <a:t>7</a:t>
            </a:fld>
            <a:endParaRPr lang="it-IT" altLang="it-IT">
              <a:ea typeface="Arial Unicode MS"/>
              <a:cs typeface="Arial Unicode MS"/>
            </a:endParaRPr>
          </a:p>
        </p:txBody>
      </p:sp>
      <p:grpSp>
        <p:nvGrpSpPr>
          <p:cNvPr id="9" name="Gruppo 8">
            <a:extLst>
              <a:ext uri="{FF2B5EF4-FFF2-40B4-BE49-F238E27FC236}">
                <a16:creationId xmlns:a16="http://schemas.microsoft.com/office/drawing/2014/main" id="{0B857F64-79F7-AC7B-6854-BE848E8855C9}"/>
              </a:ext>
            </a:extLst>
          </p:cNvPr>
          <p:cNvGrpSpPr/>
          <p:nvPr/>
        </p:nvGrpSpPr>
        <p:grpSpPr>
          <a:xfrm>
            <a:off x="835842" y="1385936"/>
            <a:ext cx="8121726" cy="946074"/>
            <a:chOff x="343039" y="863639"/>
            <a:chExt cx="6861097" cy="1028154"/>
          </a:xfrm>
        </p:grpSpPr>
        <p:sp>
          <p:nvSpPr>
            <p:cNvPr id="7" name="Figura a mano libera: forma 6">
              <a:extLst>
                <a:ext uri="{FF2B5EF4-FFF2-40B4-BE49-F238E27FC236}">
                  <a16:creationId xmlns:a16="http://schemas.microsoft.com/office/drawing/2014/main" id="{56E5617C-C990-4E44-8D88-0091F3209194}"/>
                </a:ext>
              </a:extLst>
            </p:cNvPr>
            <p:cNvSpPr/>
            <p:nvPr/>
          </p:nvSpPr>
          <p:spPr bwMode="auto">
            <a:xfrm>
              <a:off x="343039" y="863639"/>
              <a:ext cx="6861097" cy="391232"/>
            </a:xfrm>
            <a:custGeom>
              <a:avLst/>
              <a:gdLst>
                <a:gd name="connsiteX0" fmla="*/ 0 w 2186743"/>
                <a:gd name="connsiteY0" fmla="*/ 273136 h 1638786"/>
                <a:gd name="connsiteX1" fmla="*/ 273136 w 2186743"/>
                <a:gd name="connsiteY1" fmla="*/ 0 h 1638786"/>
                <a:gd name="connsiteX2" fmla="*/ 1913607 w 2186743"/>
                <a:gd name="connsiteY2" fmla="*/ 0 h 1638786"/>
                <a:gd name="connsiteX3" fmla="*/ 2186743 w 2186743"/>
                <a:gd name="connsiteY3" fmla="*/ 273136 h 1638786"/>
                <a:gd name="connsiteX4" fmla="*/ 2186743 w 2186743"/>
                <a:gd name="connsiteY4" fmla="*/ 1365650 h 1638786"/>
                <a:gd name="connsiteX5" fmla="*/ 1913607 w 2186743"/>
                <a:gd name="connsiteY5" fmla="*/ 1638786 h 1638786"/>
                <a:gd name="connsiteX6" fmla="*/ 273136 w 2186743"/>
                <a:gd name="connsiteY6" fmla="*/ 1638786 h 1638786"/>
                <a:gd name="connsiteX7" fmla="*/ 0 w 2186743"/>
                <a:gd name="connsiteY7" fmla="*/ 1365650 h 1638786"/>
                <a:gd name="connsiteX8" fmla="*/ 0 w 2186743"/>
                <a:gd name="connsiteY8" fmla="*/ 273136 h 163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6743" h="1638786">
                  <a:moveTo>
                    <a:pt x="0" y="273136"/>
                  </a:moveTo>
                  <a:cubicBezTo>
                    <a:pt x="0" y="122287"/>
                    <a:pt x="122287" y="0"/>
                    <a:pt x="273136" y="0"/>
                  </a:cubicBezTo>
                  <a:lnTo>
                    <a:pt x="1913607" y="0"/>
                  </a:lnTo>
                  <a:cubicBezTo>
                    <a:pt x="2064456" y="0"/>
                    <a:pt x="2186743" y="122287"/>
                    <a:pt x="2186743" y="273136"/>
                  </a:cubicBezTo>
                  <a:lnTo>
                    <a:pt x="2186743" y="1365650"/>
                  </a:lnTo>
                  <a:cubicBezTo>
                    <a:pt x="2186743" y="1516499"/>
                    <a:pt x="2064456" y="1638786"/>
                    <a:pt x="1913607" y="1638786"/>
                  </a:cubicBezTo>
                  <a:lnTo>
                    <a:pt x="273136" y="1638786"/>
                  </a:lnTo>
                  <a:cubicBezTo>
                    <a:pt x="122287" y="1638786"/>
                    <a:pt x="0" y="1516499"/>
                    <a:pt x="0" y="1365650"/>
                  </a:cubicBezTo>
                  <a:lnTo>
                    <a:pt x="0" y="273136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lIns="111884" tIns="111884" rIns="111884" bIns="111884" spcCol="1270" anchor="ctr"/>
            <a:lstStyle/>
            <a:p>
              <a:pPr defTabSz="56448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1400" b="1" dirty="0"/>
                <a:t>Vengono mantenute tutte le partecipazioni societarie dirette</a:t>
              </a:r>
              <a:endParaRPr lang="it-IT" sz="1400" dirty="0"/>
            </a:p>
          </p:txBody>
        </p:sp>
        <p:sp>
          <p:nvSpPr>
            <p:cNvPr id="3" name="Figura a mano libera: forma 2">
              <a:extLst>
                <a:ext uri="{FF2B5EF4-FFF2-40B4-BE49-F238E27FC236}">
                  <a16:creationId xmlns:a16="http://schemas.microsoft.com/office/drawing/2014/main" id="{ED4E4D78-0686-FF39-53C5-5E2C74785D86}"/>
                </a:ext>
              </a:extLst>
            </p:cNvPr>
            <p:cNvSpPr/>
            <p:nvPr/>
          </p:nvSpPr>
          <p:spPr bwMode="auto">
            <a:xfrm>
              <a:off x="343040" y="1461437"/>
              <a:ext cx="6861096" cy="430356"/>
            </a:xfrm>
            <a:custGeom>
              <a:avLst/>
              <a:gdLst>
                <a:gd name="connsiteX0" fmla="*/ 0 w 2186743"/>
                <a:gd name="connsiteY0" fmla="*/ 273136 h 1638786"/>
                <a:gd name="connsiteX1" fmla="*/ 273136 w 2186743"/>
                <a:gd name="connsiteY1" fmla="*/ 0 h 1638786"/>
                <a:gd name="connsiteX2" fmla="*/ 1913607 w 2186743"/>
                <a:gd name="connsiteY2" fmla="*/ 0 h 1638786"/>
                <a:gd name="connsiteX3" fmla="*/ 2186743 w 2186743"/>
                <a:gd name="connsiteY3" fmla="*/ 273136 h 1638786"/>
                <a:gd name="connsiteX4" fmla="*/ 2186743 w 2186743"/>
                <a:gd name="connsiteY4" fmla="*/ 1365650 h 1638786"/>
                <a:gd name="connsiteX5" fmla="*/ 1913607 w 2186743"/>
                <a:gd name="connsiteY5" fmla="*/ 1638786 h 1638786"/>
                <a:gd name="connsiteX6" fmla="*/ 273136 w 2186743"/>
                <a:gd name="connsiteY6" fmla="*/ 1638786 h 1638786"/>
                <a:gd name="connsiteX7" fmla="*/ 0 w 2186743"/>
                <a:gd name="connsiteY7" fmla="*/ 1365650 h 1638786"/>
                <a:gd name="connsiteX8" fmla="*/ 0 w 2186743"/>
                <a:gd name="connsiteY8" fmla="*/ 273136 h 1638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186743" h="1638786">
                  <a:moveTo>
                    <a:pt x="0" y="273136"/>
                  </a:moveTo>
                  <a:cubicBezTo>
                    <a:pt x="0" y="122287"/>
                    <a:pt x="122287" y="0"/>
                    <a:pt x="273136" y="0"/>
                  </a:cubicBezTo>
                  <a:lnTo>
                    <a:pt x="1913607" y="0"/>
                  </a:lnTo>
                  <a:cubicBezTo>
                    <a:pt x="2064456" y="0"/>
                    <a:pt x="2186743" y="122287"/>
                    <a:pt x="2186743" y="273136"/>
                  </a:cubicBezTo>
                  <a:lnTo>
                    <a:pt x="2186743" y="1365650"/>
                  </a:lnTo>
                  <a:cubicBezTo>
                    <a:pt x="2186743" y="1516499"/>
                    <a:pt x="2064456" y="1638786"/>
                    <a:pt x="1913607" y="1638786"/>
                  </a:cubicBezTo>
                  <a:lnTo>
                    <a:pt x="273136" y="1638786"/>
                  </a:lnTo>
                  <a:cubicBezTo>
                    <a:pt x="122287" y="1638786"/>
                    <a:pt x="0" y="1516499"/>
                    <a:pt x="0" y="1365650"/>
                  </a:cubicBezTo>
                  <a:lnTo>
                    <a:pt x="0" y="273136"/>
                  </a:lnTo>
                  <a:close/>
                </a:path>
              </a:pathLst>
            </a:custGeom>
          </p:spPr>
          <p:style>
            <a:lnRef idx="2">
              <a:schemeClr val="dk2">
                <a:shade val="80000"/>
                <a:hueOff val="0"/>
                <a:satOff val="0"/>
                <a:lumOff val="0"/>
                <a:alphaOff val="0"/>
              </a:schemeClr>
            </a:lnRef>
            <a:fillRef idx="1">
              <a:schemeClr val="lt1"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hueOff val="0"/>
                <a:satOff val="0"/>
                <a:lumOff val="0"/>
                <a:alphaOff val="0"/>
              </a:schemeClr>
            </a:effectRef>
            <a:fontRef idx="minor">
              <a:schemeClr val="dk2">
                <a:hueOff val="0"/>
                <a:satOff val="0"/>
                <a:lumOff val="0"/>
                <a:alphaOff val="0"/>
              </a:schemeClr>
            </a:fontRef>
          </p:style>
          <p:txBody>
            <a:bodyPr lIns="111884" tIns="111884" rIns="111884" bIns="111884" spcCol="1270" anchor="ctr"/>
            <a:lstStyle/>
            <a:p>
              <a:pPr defTabSz="564483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it-IT" sz="1400" b="1" dirty="0"/>
                <a:t>Misure di razionalizzazione in corso al 31/12/2022 </a:t>
              </a:r>
              <a:r>
                <a:rPr lang="it-IT" sz="1400" dirty="0"/>
                <a:t>(approvate nelle precedenti deliberazioni)</a:t>
              </a:r>
              <a:r>
                <a:rPr lang="it-IT" sz="1400" b="1" dirty="0"/>
                <a:t>:</a:t>
              </a:r>
            </a:p>
          </p:txBody>
        </p:sp>
      </p:grpSp>
      <p:grpSp>
        <p:nvGrpSpPr>
          <p:cNvPr id="26" name="Gruppo 25">
            <a:extLst>
              <a:ext uri="{FF2B5EF4-FFF2-40B4-BE49-F238E27FC236}">
                <a16:creationId xmlns:a16="http://schemas.microsoft.com/office/drawing/2014/main" id="{4C4BCA75-F124-9041-68A6-2683E54CBDC0}"/>
              </a:ext>
            </a:extLst>
          </p:cNvPr>
          <p:cNvGrpSpPr/>
          <p:nvPr/>
        </p:nvGrpSpPr>
        <p:grpSpPr>
          <a:xfrm>
            <a:off x="962919" y="2557331"/>
            <a:ext cx="7988796" cy="2721888"/>
            <a:chOff x="800330" y="2849617"/>
            <a:chExt cx="8213533" cy="2721888"/>
          </a:xfrm>
        </p:grpSpPr>
        <p:sp>
          <p:nvSpPr>
            <p:cNvPr id="27" name="Figura a mano libera: forma 26">
              <a:extLst>
                <a:ext uri="{FF2B5EF4-FFF2-40B4-BE49-F238E27FC236}">
                  <a16:creationId xmlns:a16="http://schemas.microsoft.com/office/drawing/2014/main" id="{24F3A66F-05E3-6E67-9FD5-73AF0E1653C7}"/>
                </a:ext>
              </a:extLst>
            </p:cNvPr>
            <p:cNvSpPr/>
            <p:nvPr/>
          </p:nvSpPr>
          <p:spPr>
            <a:xfrm>
              <a:off x="800330" y="2849617"/>
              <a:ext cx="1223779" cy="393120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72531" tIns="72531" rIns="72531" bIns="72531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kern="1200" dirty="0"/>
                <a:t>ROMAIRPORT</a:t>
              </a:r>
              <a:endParaRPr lang="it-IT" sz="1400" kern="1200" dirty="0"/>
            </a:p>
          </p:txBody>
        </p:sp>
        <p:sp>
          <p:nvSpPr>
            <p:cNvPr id="28" name="Figura a mano libera: forma 27">
              <a:extLst>
                <a:ext uri="{FF2B5EF4-FFF2-40B4-BE49-F238E27FC236}">
                  <a16:creationId xmlns:a16="http://schemas.microsoft.com/office/drawing/2014/main" id="{BD9EBB9B-3108-2E7C-31E7-E8987ED0CCFA}"/>
                </a:ext>
              </a:extLst>
            </p:cNvPr>
            <p:cNvSpPr/>
            <p:nvPr/>
          </p:nvSpPr>
          <p:spPr>
            <a:xfrm>
              <a:off x="2024109" y="2864356"/>
              <a:ext cx="6933458" cy="347760"/>
            </a:xfrm>
            <a:custGeom>
              <a:avLst/>
              <a:gdLst>
                <a:gd name="connsiteX0" fmla="*/ 0 w 8121727"/>
                <a:gd name="connsiteY0" fmla="*/ 0 h 347760"/>
                <a:gd name="connsiteX1" fmla="*/ 8121727 w 8121727"/>
                <a:gd name="connsiteY1" fmla="*/ 0 h 347760"/>
                <a:gd name="connsiteX2" fmla="*/ 8121727 w 8121727"/>
                <a:gd name="connsiteY2" fmla="*/ 347760 h 347760"/>
                <a:gd name="connsiteX3" fmla="*/ 0 w 8121727"/>
                <a:gd name="connsiteY3" fmla="*/ 347760 h 347760"/>
                <a:gd name="connsiteX4" fmla="*/ 0 w 8121727"/>
                <a:gd name="connsiteY4" fmla="*/ 0 h 3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1727" h="347760">
                  <a:moveTo>
                    <a:pt x="0" y="0"/>
                  </a:moveTo>
                  <a:lnTo>
                    <a:pt x="8121727" y="0"/>
                  </a:lnTo>
                  <a:lnTo>
                    <a:pt x="8121727" y="347760"/>
                  </a:lnTo>
                  <a:lnTo>
                    <a:pt x="0" y="3477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865" tIns="13970" rIns="78232" bIns="13970" numCol="1" spcCol="1270" anchor="ctr" anchorCtr="0">
              <a:noAutofit/>
            </a:bodyPr>
            <a:lstStyle/>
            <a:p>
              <a:pPr marL="57150" lvl="1" indent="-57150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/>
                <a:t> E’ in corso la procedura di liquidazione dello 0,23% della società, </a:t>
              </a:r>
              <a:r>
                <a:rPr lang="it-IT" sz="1100" dirty="0"/>
                <a:t>indiretta di SEA</a:t>
              </a:r>
              <a:r>
                <a:rPr lang="it-IT" sz="1100" kern="1200" dirty="0"/>
                <a:t>.</a:t>
              </a:r>
            </a:p>
          </p:txBody>
        </p:sp>
        <p:sp>
          <p:nvSpPr>
            <p:cNvPr id="29" name="Figura a mano libera: forma 28">
              <a:extLst>
                <a:ext uri="{FF2B5EF4-FFF2-40B4-BE49-F238E27FC236}">
                  <a16:creationId xmlns:a16="http://schemas.microsoft.com/office/drawing/2014/main" id="{B6326F67-DB7E-1A6E-2037-039FE63547C3}"/>
                </a:ext>
              </a:extLst>
            </p:cNvPr>
            <p:cNvSpPr/>
            <p:nvPr/>
          </p:nvSpPr>
          <p:spPr>
            <a:xfrm>
              <a:off x="800330" y="3540519"/>
              <a:ext cx="1223779" cy="393120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72531" tIns="72531" rIns="72531" bIns="72531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kern="1200" dirty="0"/>
                <a:t>AIR LIQUID</a:t>
              </a:r>
              <a:endParaRPr lang="it-IT" sz="1400" kern="1200" dirty="0"/>
            </a:p>
          </p:txBody>
        </p:sp>
        <p:sp>
          <p:nvSpPr>
            <p:cNvPr id="30" name="Figura a mano libera: forma 29">
              <a:extLst>
                <a:ext uri="{FF2B5EF4-FFF2-40B4-BE49-F238E27FC236}">
                  <a16:creationId xmlns:a16="http://schemas.microsoft.com/office/drawing/2014/main" id="{338C8CC0-C51C-9D8F-5922-A7995A34CD73}"/>
                </a:ext>
              </a:extLst>
            </p:cNvPr>
            <p:cNvSpPr/>
            <p:nvPr/>
          </p:nvSpPr>
          <p:spPr>
            <a:xfrm>
              <a:off x="2024109" y="3281817"/>
              <a:ext cx="6933458" cy="1021545"/>
            </a:xfrm>
            <a:custGeom>
              <a:avLst/>
              <a:gdLst>
                <a:gd name="connsiteX0" fmla="*/ 0 w 8121727"/>
                <a:gd name="connsiteY0" fmla="*/ 0 h 1021545"/>
                <a:gd name="connsiteX1" fmla="*/ 8121727 w 8121727"/>
                <a:gd name="connsiteY1" fmla="*/ 0 h 1021545"/>
                <a:gd name="connsiteX2" fmla="*/ 8121727 w 8121727"/>
                <a:gd name="connsiteY2" fmla="*/ 1021545 h 1021545"/>
                <a:gd name="connsiteX3" fmla="*/ 0 w 8121727"/>
                <a:gd name="connsiteY3" fmla="*/ 1021545 h 1021545"/>
                <a:gd name="connsiteX4" fmla="*/ 0 w 8121727"/>
                <a:gd name="connsiteY4" fmla="*/ 0 h 102154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1727" h="1021545">
                  <a:moveTo>
                    <a:pt x="0" y="0"/>
                  </a:moveTo>
                  <a:lnTo>
                    <a:pt x="8121727" y="0"/>
                  </a:lnTo>
                  <a:lnTo>
                    <a:pt x="8121727" y="1021545"/>
                  </a:lnTo>
                  <a:lnTo>
                    <a:pt x="0" y="1021545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865" tIns="13970" rIns="78232" bIns="13970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>
                  <a:solidFill>
                    <a:schemeClr val="tx1"/>
                  </a:solidFill>
                </a:rPr>
                <a:t> A seguito di asta pubblica indetta per la vendita della quota e andata deserta, il Comune di Milano intende </a:t>
              </a:r>
              <a:r>
                <a:rPr lang="it-IT" sz="1100" b="1" kern="1200" dirty="0">
                  <a:solidFill>
                    <a:schemeClr val="tx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rPr>
                <a:t>mantenere la partecipazione detenuta in Air Liquide</a:t>
              </a:r>
              <a:r>
                <a:rPr lang="it-IT" sz="1100" kern="1200" dirty="0">
                  <a:solidFill>
                    <a:schemeClr val="tx1"/>
                  </a:solidFill>
                </a:rPr>
                <a:t>, in quanto:</a:t>
              </a:r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>
                  <a:solidFill>
                    <a:schemeClr val="tx1"/>
                  </a:solidFill>
                </a:rPr>
                <a:t> appare comunque riconducibile alle finalità espresse dall’art. 4 co. 2 lett. a) del Decreto;</a:t>
              </a:r>
            </a:p>
            <a:p>
              <a:pPr marL="114300" lvl="2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>
                  <a:solidFill>
                    <a:schemeClr val="tx1"/>
                  </a:solidFill>
                </a:rPr>
                <a:t> sussiste un vincolo di destinazione: le quote sono pervenute al Comune di Milano per lascito testamentario a favore del Civico Museo di Storia Naturale</a:t>
              </a:r>
            </a:p>
          </p:txBody>
        </p:sp>
        <p:sp>
          <p:nvSpPr>
            <p:cNvPr id="31" name="Figura a mano libera: forma 30">
              <a:extLst>
                <a:ext uri="{FF2B5EF4-FFF2-40B4-BE49-F238E27FC236}">
                  <a16:creationId xmlns:a16="http://schemas.microsoft.com/office/drawing/2014/main" id="{673FA9EF-7B09-39FF-2C61-9D85C3482C5E}"/>
                </a:ext>
              </a:extLst>
            </p:cNvPr>
            <p:cNvSpPr/>
            <p:nvPr/>
          </p:nvSpPr>
          <p:spPr>
            <a:xfrm>
              <a:off x="800330" y="4334792"/>
              <a:ext cx="1223779" cy="393120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72531" tIns="72531" rIns="72531" bIns="72531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kern="1200" dirty="0"/>
                <a:t>AIRPORT I.C.T. SERVICES </a:t>
              </a:r>
              <a:endParaRPr lang="it-IT" sz="1400" kern="1200" dirty="0"/>
            </a:p>
          </p:txBody>
        </p:sp>
        <p:sp>
          <p:nvSpPr>
            <p:cNvPr id="32" name="Figura a mano libera: forma 31">
              <a:extLst>
                <a:ext uri="{FF2B5EF4-FFF2-40B4-BE49-F238E27FC236}">
                  <a16:creationId xmlns:a16="http://schemas.microsoft.com/office/drawing/2014/main" id="{3F193A04-8907-B31E-1A4A-F2DDF9323FB0}"/>
                </a:ext>
              </a:extLst>
            </p:cNvPr>
            <p:cNvSpPr/>
            <p:nvPr/>
          </p:nvSpPr>
          <p:spPr>
            <a:xfrm>
              <a:off x="2024108" y="4349768"/>
              <a:ext cx="6862437" cy="347760"/>
            </a:xfrm>
            <a:custGeom>
              <a:avLst/>
              <a:gdLst>
                <a:gd name="connsiteX0" fmla="*/ 0 w 8121727"/>
                <a:gd name="connsiteY0" fmla="*/ 0 h 347760"/>
                <a:gd name="connsiteX1" fmla="*/ 8121727 w 8121727"/>
                <a:gd name="connsiteY1" fmla="*/ 0 h 347760"/>
                <a:gd name="connsiteX2" fmla="*/ 8121727 w 8121727"/>
                <a:gd name="connsiteY2" fmla="*/ 347760 h 347760"/>
                <a:gd name="connsiteX3" fmla="*/ 0 w 8121727"/>
                <a:gd name="connsiteY3" fmla="*/ 347760 h 347760"/>
                <a:gd name="connsiteX4" fmla="*/ 0 w 8121727"/>
                <a:gd name="connsiteY4" fmla="*/ 0 h 3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1727" h="347760">
                  <a:moveTo>
                    <a:pt x="0" y="0"/>
                  </a:moveTo>
                  <a:lnTo>
                    <a:pt x="8121727" y="0"/>
                  </a:lnTo>
                  <a:lnTo>
                    <a:pt x="8121727" y="347760"/>
                  </a:lnTo>
                  <a:lnTo>
                    <a:pt x="0" y="3477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865" tIns="13970" rIns="78232" bIns="13970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/>
                <a:t> È tuttora in corso la procedura ad evidenza pubblica-dialogo competitivo finalizzata all’integrale cessione da parte di SEA delle quote societarie e al contestuale affidamento dei servizi ICT erogati dalla stessa AIS a SEA.</a:t>
              </a:r>
            </a:p>
          </p:txBody>
        </p:sp>
        <p:sp>
          <p:nvSpPr>
            <p:cNvPr id="35" name="Figura a mano libera: forma 34">
              <a:extLst>
                <a:ext uri="{FF2B5EF4-FFF2-40B4-BE49-F238E27FC236}">
                  <a16:creationId xmlns:a16="http://schemas.microsoft.com/office/drawing/2014/main" id="{D9A997AA-9D45-01E3-C8EB-8B4C679B500D}"/>
                </a:ext>
              </a:extLst>
            </p:cNvPr>
            <p:cNvSpPr/>
            <p:nvPr/>
          </p:nvSpPr>
          <p:spPr>
            <a:xfrm>
              <a:off x="800330" y="5057853"/>
              <a:ext cx="1223778" cy="363782"/>
            </a:xfrm>
            <a:custGeom>
              <a:avLst/>
              <a:gdLst>
                <a:gd name="connsiteX0" fmla="*/ 0 w 8121727"/>
                <a:gd name="connsiteY0" fmla="*/ 65521 h 393120"/>
                <a:gd name="connsiteX1" fmla="*/ 65521 w 8121727"/>
                <a:gd name="connsiteY1" fmla="*/ 0 h 393120"/>
                <a:gd name="connsiteX2" fmla="*/ 8056206 w 8121727"/>
                <a:gd name="connsiteY2" fmla="*/ 0 h 393120"/>
                <a:gd name="connsiteX3" fmla="*/ 8121727 w 8121727"/>
                <a:gd name="connsiteY3" fmla="*/ 65521 h 393120"/>
                <a:gd name="connsiteX4" fmla="*/ 8121727 w 8121727"/>
                <a:gd name="connsiteY4" fmla="*/ 327599 h 393120"/>
                <a:gd name="connsiteX5" fmla="*/ 8056206 w 8121727"/>
                <a:gd name="connsiteY5" fmla="*/ 393120 h 393120"/>
                <a:gd name="connsiteX6" fmla="*/ 65521 w 8121727"/>
                <a:gd name="connsiteY6" fmla="*/ 393120 h 393120"/>
                <a:gd name="connsiteX7" fmla="*/ 0 w 8121727"/>
                <a:gd name="connsiteY7" fmla="*/ 327599 h 393120"/>
                <a:gd name="connsiteX8" fmla="*/ 0 w 8121727"/>
                <a:gd name="connsiteY8" fmla="*/ 65521 h 39312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8121727" h="393120">
                  <a:moveTo>
                    <a:pt x="0" y="65521"/>
                  </a:moveTo>
                  <a:cubicBezTo>
                    <a:pt x="0" y="29335"/>
                    <a:pt x="29335" y="0"/>
                    <a:pt x="65521" y="0"/>
                  </a:cubicBezTo>
                  <a:lnTo>
                    <a:pt x="8056206" y="0"/>
                  </a:lnTo>
                  <a:cubicBezTo>
                    <a:pt x="8092392" y="0"/>
                    <a:pt x="8121727" y="29335"/>
                    <a:pt x="8121727" y="65521"/>
                  </a:cubicBezTo>
                  <a:lnTo>
                    <a:pt x="8121727" y="327599"/>
                  </a:lnTo>
                  <a:cubicBezTo>
                    <a:pt x="8121727" y="363785"/>
                    <a:pt x="8092392" y="393120"/>
                    <a:pt x="8056206" y="393120"/>
                  </a:cubicBezTo>
                  <a:lnTo>
                    <a:pt x="65521" y="393120"/>
                  </a:lnTo>
                  <a:cubicBezTo>
                    <a:pt x="29335" y="393120"/>
                    <a:pt x="0" y="363785"/>
                    <a:pt x="0" y="327599"/>
                  </a:cubicBezTo>
                  <a:lnTo>
                    <a:pt x="0" y="65521"/>
                  </a:lnTo>
                  <a:close/>
                </a:path>
              </a:pathLst>
            </a:cu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72531" tIns="72531" rIns="72531" bIns="72531" numCol="1" spcCol="1270" anchor="ctr" anchorCtr="0">
              <a:noAutofit/>
            </a:bodyPr>
            <a:lstStyle/>
            <a:p>
              <a:pPr marL="0" lvl="0" indent="0" algn="l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  <a:buNone/>
              </a:pPr>
              <a:r>
                <a:rPr lang="it-IT" sz="1400" b="1" kern="1200" dirty="0"/>
                <a:t>METROFIL</a:t>
              </a:r>
              <a:endParaRPr lang="it-IT" sz="1400" kern="1200" dirty="0"/>
            </a:p>
          </p:txBody>
        </p:sp>
        <p:sp>
          <p:nvSpPr>
            <p:cNvPr id="36" name="Figura a mano libera: forma 35">
              <a:extLst>
                <a:ext uri="{FF2B5EF4-FFF2-40B4-BE49-F238E27FC236}">
                  <a16:creationId xmlns:a16="http://schemas.microsoft.com/office/drawing/2014/main" id="{05F6924F-57CE-6502-7D92-1346F247E852}"/>
                </a:ext>
              </a:extLst>
            </p:cNvPr>
            <p:cNvSpPr/>
            <p:nvPr/>
          </p:nvSpPr>
          <p:spPr>
            <a:xfrm>
              <a:off x="2024108" y="4897843"/>
              <a:ext cx="6989755" cy="673662"/>
            </a:xfrm>
            <a:custGeom>
              <a:avLst/>
              <a:gdLst>
                <a:gd name="connsiteX0" fmla="*/ 0 w 8121727"/>
                <a:gd name="connsiteY0" fmla="*/ 0 h 347760"/>
                <a:gd name="connsiteX1" fmla="*/ 8121727 w 8121727"/>
                <a:gd name="connsiteY1" fmla="*/ 0 h 347760"/>
                <a:gd name="connsiteX2" fmla="*/ 8121727 w 8121727"/>
                <a:gd name="connsiteY2" fmla="*/ 347760 h 347760"/>
                <a:gd name="connsiteX3" fmla="*/ 0 w 8121727"/>
                <a:gd name="connsiteY3" fmla="*/ 347760 h 347760"/>
                <a:gd name="connsiteX4" fmla="*/ 0 w 8121727"/>
                <a:gd name="connsiteY4" fmla="*/ 0 h 3477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8121727" h="347760">
                  <a:moveTo>
                    <a:pt x="0" y="0"/>
                  </a:moveTo>
                  <a:lnTo>
                    <a:pt x="8121727" y="0"/>
                  </a:lnTo>
                  <a:lnTo>
                    <a:pt x="8121727" y="347760"/>
                  </a:lnTo>
                  <a:lnTo>
                    <a:pt x="0" y="347760"/>
                  </a:lnTo>
                  <a:lnTo>
                    <a:pt x="0" y="0"/>
                  </a:lnTo>
                  <a:close/>
                </a:path>
              </a:pathLst>
            </a:custGeom>
          </p:spPr>
          <p:style>
            <a:lnRef idx="0">
              <a:schemeClr val="dk1">
                <a:alpha val="0"/>
                <a:hueOff val="0"/>
                <a:satOff val="0"/>
                <a:lumOff val="0"/>
                <a:alphaOff val="0"/>
              </a:schemeClr>
            </a:lnRef>
            <a:fillRef idx="0">
              <a:schemeClr val="lt1">
                <a:alpha val="0"/>
                <a:hueOff val="0"/>
                <a:satOff val="0"/>
                <a:lumOff val="0"/>
                <a:alphaOff val="0"/>
              </a:schemeClr>
            </a:fillRef>
            <a:effectRef idx="0">
              <a:schemeClr val="lt1">
                <a:alpha val="0"/>
                <a:hueOff val="0"/>
                <a:satOff val="0"/>
                <a:lumOff val="0"/>
                <a:alphaOff val="0"/>
              </a:schemeClr>
            </a:effectRef>
            <a:fontRef idx="minor">
              <a:schemeClr val="tx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57865" tIns="13970" rIns="78232" bIns="13970" numCol="1" spcCol="1270" anchor="ctr" anchorCtr="0">
              <a:noAutofit/>
            </a:bodyPr>
            <a:lstStyle/>
            <a:p>
              <a:pPr marL="57150" lvl="1" indent="-57150" algn="l" defTabSz="488950">
                <a:lnSpc>
                  <a:spcPct val="90000"/>
                </a:lnSpc>
                <a:spcBef>
                  <a:spcPct val="0"/>
                </a:spcBef>
                <a:spcAft>
                  <a:spcPct val="20000"/>
                </a:spcAft>
                <a:buChar char="•"/>
              </a:pPr>
              <a:r>
                <a:rPr lang="it-IT" sz="1100" kern="1200" dirty="0"/>
                <a:t> Liquidazione della Società per avvenuto conseguimento dell’oggetto sociale.</a:t>
              </a:r>
            </a:p>
          </p:txBody>
        </p:sp>
      </p:grp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ext Box 1">
            <a:extLst>
              <a:ext uri="{FF2B5EF4-FFF2-40B4-BE49-F238E27FC236}">
                <a16:creationId xmlns:a16="http://schemas.microsoft.com/office/drawing/2014/main" id="{CDD5D9C7-D4AB-7AD1-DEF0-9B0E5583B6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graphicFrame>
        <p:nvGraphicFramePr>
          <p:cNvPr id="10" name="Diagramma 9">
            <a:extLst>
              <a:ext uri="{FF2B5EF4-FFF2-40B4-BE49-F238E27FC236}">
                <a16:creationId xmlns:a16="http://schemas.microsoft.com/office/drawing/2014/main" id="{20A1FF76-32CD-BAAC-3955-1C5A6074CAD4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9265424"/>
              </p:ext>
            </p:extLst>
          </p:nvPr>
        </p:nvGraphicFramePr>
        <p:xfrm>
          <a:off x="1968023" y="1315910"/>
          <a:ext cx="6842602" cy="478009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7172" name="Titolo 3">
            <a:extLst>
              <a:ext uri="{FF2B5EF4-FFF2-40B4-BE49-F238E27FC236}">
                <a16:creationId xmlns:a16="http://schemas.microsoft.com/office/drawing/2014/main" id="{83F7BCD6-E2DB-44B7-3AEE-D171797DB55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76667" y="284085"/>
            <a:ext cx="8173360" cy="674713"/>
          </a:xfrm>
        </p:spPr>
        <p:txBody>
          <a:bodyPr>
            <a:normAutofit fontScale="90000"/>
          </a:bodyPr>
          <a:lstStyle/>
          <a:p>
            <a:r>
              <a:rPr lang="it-IT" altLang="it-IT" sz="1800" dirty="0"/>
              <a:t>PRIMA RICOGNIZIONE DEI SERVIZI PUBBLICI LOCALI DI RILEVANZA ECONOMICA:</a:t>
            </a:r>
            <a:br>
              <a:rPr lang="it-IT" altLang="it-IT" sz="1800" dirty="0"/>
            </a:br>
            <a:r>
              <a:rPr lang="it-IT" altLang="it-IT" sz="1800" dirty="0"/>
              <a:t>OBBLIGO NORMATIVO</a:t>
            </a:r>
          </a:p>
        </p:txBody>
      </p:sp>
      <p:sp>
        <p:nvSpPr>
          <p:cNvPr id="7173" name="Segnaposto numero diapositiva 4">
            <a:extLst>
              <a:ext uri="{FF2B5EF4-FFF2-40B4-BE49-F238E27FC236}">
                <a16:creationId xmlns:a16="http://schemas.microsoft.com/office/drawing/2014/main" id="{55DEF70D-288B-E04D-D2FB-D8BB97AA2A9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AC48B5D5-EDB5-43F5-8C82-DE7D0BABB6D0}" type="slidenum">
              <a:rPr lang="it-IT" altLang="it-IT" smtClean="0">
                <a:ea typeface="Arial Unicode MS"/>
                <a:cs typeface="Arial Unicode MS"/>
              </a:rPr>
              <a:pPr/>
              <a:t>8</a:t>
            </a:fld>
            <a:endParaRPr lang="it-IT" altLang="it-IT">
              <a:ea typeface="Arial Unicode MS"/>
              <a:cs typeface="Arial Unicode MS"/>
            </a:endParaRPr>
          </a:p>
        </p:txBody>
      </p:sp>
      <p:pic>
        <p:nvPicPr>
          <p:cNvPr id="3" name="Immagine 2">
            <a:extLst>
              <a:ext uri="{FF2B5EF4-FFF2-40B4-BE49-F238E27FC236}">
                <a16:creationId xmlns:a16="http://schemas.microsoft.com/office/drawing/2014/main" id="{D159D598-05B6-B003-27F2-1D19C8F884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59581" y="1640919"/>
            <a:ext cx="717086" cy="675000"/>
          </a:xfrm>
          <a:prstGeom prst="rect">
            <a:avLst/>
          </a:prstGeom>
        </p:spPr>
      </p:pic>
      <p:pic>
        <p:nvPicPr>
          <p:cNvPr id="5" name="Immagine 4">
            <a:extLst>
              <a:ext uri="{FF2B5EF4-FFF2-40B4-BE49-F238E27FC236}">
                <a16:creationId xmlns:a16="http://schemas.microsoft.com/office/drawing/2014/main" id="{05A954BB-E92B-0741-DD48-A3A9939FC4C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24650" y="3190402"/>
            <a:ext cx="664772" cy="675000"/>
          </a:xfrm>
          <a:prstGeom prst="rect">
            <a:avLst/>
          </a:prstGeom>
        </p:spPr>
      </p:pic>
      <p:pic>
        <p:nvPicPr>
          <p:cNvPr id="2" name="Immagine 1">
            <a:extLst>
              <a:ext uri="{FF2B5EF4-FFF2-40B4-BE49-F238E27FC236}">
                <a16:creationId xmlns:a16="http://schemas.microsoft.com/office/drawing/2014/main" id="{41ACA48A-F13E-4378-D47B-41539D91E74B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BEBA8EAE-BF5A-486C-A8C5-ECC9F3942E4B}">
                <a14:imgProps xmlns:a14="http://schemas.microsoft.com/office/drawing/2010/main">
                  <a14:imgLayer r:embed="rId11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80842" y="4974082"/>
            <a:ext cx="704987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08509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ext Box 1">
            <a:extLst>
              <a:ext uri="{FF2B5EF4-FFF2-40B4-BE49-F238E27FC236}">
                <a16:creationId xmlns:a16="http://schemas.microsoft.com/office/drawing/2014/main" id="{0E2D19DE-7785-219C-C5D8-2555CE207C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95855" y="1315910"/>
            <a:ext cx="5846605" cy="3187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71435" tIns="35718" rIns="71435" bIns="35718"/>
          <a:lstStyle>
            <a:lvl1pPr>
              <a:lnSpc>
                <a:spcPct val="90000"/>
              </a:lnSpc>
              <a:spcBef>
                <a:spcPts val="950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6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6477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22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0795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5113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1943100" indent="-215900">
              <a:lnSpc>
                <a:spcPct val="90000"/>
              </a:lnSpc>
              <a:spcBef>
                <a:spcPts val="475"/>
              </a:spcBef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4003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8575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3147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771900" indent="-215900" defTabSz="449263" eaLnBrk="0" fontAlgn="base" hangingPunct="0">
              <a:lnSpc>
                <a:spcPct val="90000"/>
              </a:lnSpc>
              <a:spcBef>
                <a:spcPts val="475"/>
              </a:spcBef>
              <a:spcAft>
                <a:spcPct val="0"/>
              </a:spcAft>
              <a:buFont typeface="Arial" panose="020B0604020202020204" pitchFamily="34" charset="0"/>
              <a:buChar char="•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 sz="17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eaLnBrk="1" hangingPunct="1">
              <a:lnSpc>
                <a:spcPct val="100000"/>
              </a:lnSpc>
              <a:spcBef>
                <a:spcPct val="0"/>
              </a:spcBef>
              <a:buFontTx/>
              <a:buNone/>
            </a:pPr>
            <a:endParaRPr lang="it-IT" altLang="it-IT" sz="1905">
              <a:solidFill>
                <a:srgbClr val="FF0000"/>
              </a:solidFill>
              <a:latin typeface="Frutiger 75 Black"/>
              <a:cs typeface="Arial Unicode MS"/>
            </a:endParaRPr>
          </a:p>
        </p:txBody>
      </p:sp>
      <p:sp>
        <p:nvSpPr>
          <p:cNvPr id="19459" name="Titolo 2">
            <a:extLst>
              <a:ext uri="{FF2B5EF4-FFF2-40B4-BE49-F238E27FC236}">
                <a16:creationId xmlns:a16="http://schemas.microsoft.com/office/drawing/2014/main" id="{71D7CEC4-6F2E-BE56-DFDD-01D62F9A8A0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66286" y="479183"/>
            <a:ext cx="7944660" cy="506238"/>
          </a:xfrm>
        </p:spPr>
        <p:txBody>
          <a:bodyPr>
            <a:normAutofit fontScale="90000"/>
          </a:bodyPr>
          <a:lstStyle/>
          <a:p>
            <a:r>
              <a:rPr lang="it-IT" altLang="it-IT" sz="1800" dirty="0"/>
              <a:t>PRIMA RICOGNIZIONE DEI SERVIZI PUBBLICI LOCALI DI RILEVANZA ECONOMICA</a:t>
            </a:r>
            <a:br>
              <a:rPr lang="it-IT" altLang="it-IT" sz="1800" dirty="0"/>
            </a:br>
            <a:r>
              <a:rPr lang="it-IT" altLang="it-IT" sz="1800" dirty="0"/>
              <a:t>Metodologia </a:t>
            </a:r>
          </a:p>
        </p:txBody>
      </p:sp>
      <p:sp>
        <p:nvSpPr>
          <p:cNvPr id="19460" name="Segnaposto numero diapositiva 4">
            <a:extLst>
              <a:ext uri="{FF2B5EF4-FFF2-40B4-BE49-F238E27FC236}">
                <a16:creationId xmlns:a16="http://schemas.microsoft.com/office/drawing/2014/main" id="{01626050-C740-D1BA-1D04-CF811C18995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fld id="{E6EF72A2-78A1-4A67-B5D8-DFF8ED9ECC11}" type="slidenum">
              <a:rPr lang="it-IT" altLang="it-IT" smtClean="0">
                <a:ea typeface="Arial Unicode MS"/>
                <a:cs typeface="Arial Unicode MS"/>
              </a:rPr>
              <a:pPr/>
              <a:t>9</a:t>
            </a:fld>
            <a:endParaRPr lang="it-IT" altLang="it-IT">
              <a:ea typeface="Arial Unicode MS"/>
              <a:cs typeface="Arial Unicode MS"/>
            </a:endParaRPr>
          </a:p>
        </p:txBody>
      </p:sp>
      <p:graphicFrame>
        <p:nvGraphicFramePr>
          <p:cNvPr id="5" name="Diagramma 4">
            <a:extLst>
              <a:ext uri="{FF2B5EF4-FFF2-40B4-BE49-F238E27FC236}">
                <a16:creationId xmlns:a16="http://schemas.microsoft.com/office/drawing/2014/main" id="{8BAD94F8-C1BC-0705-35BD-EA04B08058D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10448417"/>
              </p:ext>
            </p:extLst>
          </p:nvPr>
        </p:nvGraphicFramePr>
        <p:xfrm>
          <a:off x="1015204" y="1475305"/>
          <a:ext cx="8007906" cy="4402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359639898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585</TotalTime>
  <Words>1925</Words>
  <Application>Microsoft Office PowerPoint</Application>
  <PresentationFormat>A4 (21x29,7 cm)</PresentationFormat>
  <Paragraphs>182</Paragraphs>
  <Slides>10</Slides>
  <Notes>10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9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10</vt:i4>
      </vt:variant>
    </vt:vector>
  </HeadingPairs>
  <TitlesOfParts>
    <vt:vector size="20" baseType="lpstr">
      <vt:lpstr>Arial</vt:lpstr>
      <vt:lpstr>Calibri</vt:lpstr>
      <vt:lpstr>Calibri Light</vt:lpstr>
      <vt:lpstr>Courier New</vt:lpstr>
      <vt:lpstr>Frutiger 75 Black</vt:lpstr>
      <vt:lpstr>Georgia</vt:lpstr>
      <vt:lpstr>Segoe UI</vt:lpstr>
      <vt:lpstr>Times New Roman</vt:lpstr>
      <vt:lpstr>Wingdings</vt:lpstr>
      <vt:lpstr>Tema di Office</vt:lpstr>
      <vt:lpstr>Presentazione standard di PowerPoint</vt:lpstr>
      <vt:lpstr> SESTA REVISIONE PERIODICA DELLE PARTECIPAZIONI SOCIETARIE   PRIMA RICOGNIZIONE DEI SERVIZI PUBBLICI LOCALI DI RILEVANZA ECONOMICA </vt:lpstr>
      <vt:lpstr>VI REVISIONE DELLE PARTECIPAZIONI SOCIETARIE: OBBLIGO NORMATIVO</vt:lpstr>
      <vt:lpstr>OBBLIGO NORMATIVO Perimetro e contenuti della revisione periodica ordinaria</vt:lpstr>
      <vt:lpstr>COMUNE DI MILANO</vt:lpstr>
      <vt:lpstr>FAC-SIMILE Scheda sulla base del mod. Corte dei Conti</vt:lpstr>
      <vt:lpstr>ESITI DELLA SESTA REVISIONE PERIODICA </vt:lpstr>
      <vt:lpstr>PRIMA RICOGNIZIONE DEI SERVIZI PUBBLICI LOCALI DI RILEVANZA ECONOMICA: OBBLIGO NORMATIVO</vt:lpstr>
      <vt:lpstr>PRIMA RICOGNIZIONE DEI SERVIZI PUBBLICI LOCALI DI RILEVANZA ECONOMICA Metodologia </vt:lpstr>
      <vt:lpstr>ESITI DELLA PRIMA RICOGNIZIONE DEI SERVIZI PUBBLICI LOCALI DI RILEVANZA ECONOMICA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Valentina Maria Bellinetti</dc:creator>
  <cp:lastModifiedBy>Paolo Francesco M Poggi</cp:lastModifiedBy>
  <cp:revision>23</cp:revision>
  <dcterms:created xsi:type="dcterms:W3CDTF">2023-10-19T10:32:59Z</dcterms:created>
  <dcterms:modified xsi:type="dcterms:W3CDTF">2023-12-19T10:55:17Z</dcterms:modified>
</cp:coreProperties>
</file>