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9" r:id="rId2"/>
    <p:sldId id="290" r:id="rId3"/>
    <p:sldId id="291" r:id="rId4"/>
    <p:sldId id="302" r:id="rId5"/>
    <p:sldId id="304" r:id="rId6"/>
    <p:sldId id="311" r:id="rId7"/>
    <p:sldId id="312" r:id="rId8"/>
    <p:sldId id="313" r:id="rId9"/>
    <p:sldId id="314" r:id="rId10"/>
    <p:sldId id="310" r:id="rId11"/>
    <p:sldId id="309" r:id="rId12"/>
    <p:sldId id="315" r:id="rId13"/>
    <p:sldId id="316" r:id="rId14"/>
    <p:sldId id="317" r:id="rId15"/>
  </p:sldIdLst>
  <p:sldSz cx="9720263" cy="6480175"/>
  <p:notesSz cx="6797675" cy="9926638"/>
  <p:defaultTextStyle>
    <a:defPPr>
      <a:defRPr lang="en-GB"/>
    </a:defPPr>
    <a:lvl1pPr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1pPr>
    <a:lvl2pPr marL="741363" indent="-28416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2pPr>
    <a:lvl3pPr marL="11414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3pPr>
    <a:lvl4pPr marL="15986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4pPr>
    <a:lvl5pPr marL="20558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>
      <p:cViewPr varScale="1">
        <p:scale>
          <a:sx n="74" d="100"/>
          <a:sy n="74" d="100"/>
        </p:scale>
        <p:origin x="84" y="93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 defTabSz="449150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 defTabSz="449150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EC04F3D2-8295-4A48-9E46-8EC7783D5134}" type="datetimeFigureOut">
              <a:rPr lang="it-IT"/>
              <a:pPr>
                <a:defRPr/>
              </a:pPr>
              <a:t>13/09/2023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28163"/>
            <a:ext cx="2946400" cy="496887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 defTabSz="449150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9" y="9428163"/>
            <a:ext cx="2946400" cy="496887"/>
          </a:xfrm>
          <a:prstGeom prst="rect">
            <a:avLst/>
          </a:prstGeom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/>
            </a:lvl1pPr>
          </a:lstStyle>
          <a:p>
            <a:pPr>
              <a:defRPr/>
            </a:pPr>
            <a:fld id="{890380CC-0B84-4B03-AB78-84793EBA422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707302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8" name="AutoShape 5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0" name="AutoShape 7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1" name="AutoShape 8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2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611188" y="754063"/>
            <a:ext cx="5561012" cy="370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679451" y="4714876"/>
            <a:ext cx="5424488" cy="445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/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0" y="1"/>
            <a:ext cx="294163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5" name="Text Box 12"/>
          <p:cNvSpPr txBox="1">
            <a:spLocks noChangeArrowheads="1"/>
          </p:cNvSpPr>
          <p:nvPr/>
        </p:nvSpPr>
        <p:spPr bwMode="auto">
          <a:xfrm>
            <a:off x="3849689" y="1"/>
            <a:ext cx="294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6" name="Text Box 13"/>
          <p:cNvSpPr txBox="1">
            <a:spLocks noChangeArrowheads="1"/>
          </p:cNvSpPr>
          <p:nvPr/>
        </p:nvSpPr>
        <p:spPr bwMode="auto">
          <a:xfrm>
            <a:off x="0" y="9431338"/>
            <a:ext cx="2941638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/>
          </p:nvPr>
        </p:nvSpPr>
        <p:spPr bwMode="auto">
          <a:xfrm>
            <a:off x="3849689" y="9431338"/>
            <a:ext cx="293528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SzPct val="10000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3DFA8F4-90A2-42C4-9F2E-6B27C297E16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244358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1363" indent="-28416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14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5986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58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72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7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1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8BAAB4C-1DAF-4A81-A292-D2592CB6F2C6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16008407-6E6B-47CB-A146-66C37A71FBF8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181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9972010-9D6C-475C-9F9E-F5CDC38094A0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759F622D-BE1C-4B53-98EC-812D28225AD8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37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248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1C136EB-F7C2-4D84-8DE0-20D303EDCB07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40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963142C-69E9-4465-AE93-38907A914F0C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4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7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04091C-E943-4092-9D11-91CFAF86324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873C783A-73C6-41F2-91A4-B7F761340305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313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99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EF6FDF-750A-461F-B7F4-4008E79D419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D91B8AD-CD55-4442-879E-F1618904A451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337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C20BFF-3E14-44F4-A896-B5A8E9C75230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12291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5F295AF6-EB65-4DDB-A3AF-6189E53C88DA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6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F01E58-C644-4AA1-8220-BDE04A86BB8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393C681E-2458-49B9-A957-EBD971AC6B53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05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83DFA8F4-90A2-42C4-9F2E-6B27C297E160}" type="slidenum">
              <a:rPr lang="it-IT" altLang="it-IT" smtClean="0"/>
              <a:pPr>
                <a:defRPr/>
              </a:pPr>
              <a:t>5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04828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1C136EB-F7C2-4D84-8DE0-20D303EDCB07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963142C-69E9-4465-AE93-38907A914F0C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376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04091C-E943-4092-9D11-91CFAF86324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40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873C783A-73C6-41F2-91A4-B7F761340305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40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67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5DC4B5-14E4-447C-A953-C2398F5E05DB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400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2667771A-2F0A-41D7-9659-B3C637F60D37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400"/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608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2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17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6014" y="259509"/>
            <a:ext cx="8748237" cy="1080029"/>
          </a:xfrm>
          <a:prstGeom prst="rect">
            <a:avLst/>
          </a:prstGeom>
        </p:spPr>
        <p:txBody>
          <a:bodyPr lIns="91431" tIns="45716" rIns="91431" bIns="45716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6014" y="1512041"/>
            <a:ext cx="8748237" cy="4276616"/>
          </a:xfrm>
          <a:prstGeom prst="rect">
            <a:avLst/>
          </a:prstGeom>
        </p:spPr>
        <p:txBody>
          <a:bodyPr lIns="91431" tIns="45716" rIns="91431" bIns="45716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85775" y="6005513"/>
            <a:ext cx="2268538" cy="346075"/>
          </a:xfrm>
          <a:prstGeom prst="rect">
            <a:avLst/>
          </a:prstGeom>
        </p:spPr>
        <p:txBody>
          <a:bodyPr lIns="91431" tIns="45716" rIns="91431" bIns="45716"/>
          <a:lstStyle>
            <a:lvl1pPr defTabSz="449218">
              <a:defRPr>
                <a:cs typeface="+mn-cs"/>
              </a:defRPr>
            </a:lvl1pPr>
          </a:lstStyle>
          <a:p>
            <a:pPr>
              <a:defRPr/>
            </a:pPr>
            <a:fld id="{A5BC7288-ED29-4133-9153-15D522F952B7}" type="datetime1">
              <a:rPr lang="it-IT"/>
              <a:pPr>
                <a:defRPr/>
              </a:pPr>
              <a:t>13/09/2023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321050" y="6005513"/>
            <a:ext cx="3078163" cy="346075"/>
          </a:xfrm>
          <a:prstGeom prst="rect">
            <a:avLst/>
          </a:prstGeom>
        </p:spPr>
        <p:txBody>
          <a:bodyPr lIns="91431" tIns="45716" rIns="91431" bIns="45716"/>
          <a:lstStyle>
            <a:lvl1pPr defTabSz="449218">
              <a:defRPr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65950" y="6005513"/>
            <a:ext cx="2268538" cy="346075"/>
          </a:xfrm>
          <a:prstGeom prst="rect">
            <a:avLst/>
          </a:prstGeom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283E954-9713-4C38-9665-E6EA1D4D6E2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2076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3"/>
          <p:cNvSpPr txBox="1">
            <a:spLocks noChangeArrowheads="1"/>
          </p:cNvSpPr>
          <p:nvPr/>
        </p:nvSpPr>
        <p:spPr bwMode="auto">
          <a:xfrm>
            <a:off x="484188" y="5900738"/>
            <a:ext cx="22558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1" tIns="45716" rIns="91431" bIns="457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027" name="Text Box 4"/>
          <p:cNvSpPr txBox="1">
            <a:spLocks noChangeArrowheads="1"/>
          </p:cNvSpPr>
          <p:nvPr/>
        </p:nvSpPr>
        <p:spPr bwMode="auto">
          <a:xfrm>
            <a:off x="3324225" y="5900738"/>
            <a:ext cx="3073400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1" tIns="45716" rIns="91431" bIns="457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pic>
        <p:nvPicPr>
          <p:cNvPr id="1028" name="Immagin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247650" y="5497513"/>
            <a:ext cx="53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CasellaDiTesto 1"/>
          <p:cNvSpPr txBox="1">
            <a:spLocks noChangeArrowheads="1"/>
          </p:cNvSpPr>
          <p:nvPr userDrawn="1"/>
        </p:nvSpPr>
        <p:spPr bwMode="auto">
          <a:xfrm>
            <a:off x="9190038" y="6094413"/>
            <a:ext cx="5175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1000">
                <a:solidFill>
                  <a:srgbClr val="FF0000"/>
                </a:solidFill>
                <a:latin typeface="Frutiger" pitchFamily="2" charset="0"/>
              </a:rPr>
              <a:t>   </a:t>
            </a:r>
            <a:fld id="{2FB298C7-DF4C-4E9B-804B-BD314B02CF24}" type="slidenum">
              <a:rPr lang="it-IT" altLang="it-IT" sz="1000">
                <a:solidFill>
                  <a:srgbClr val="FF0000"/>
                </a:solidFill>
                <a:latin typeface="Frutiger" pitchFamily="2" charset="0"/>
              </a:rPr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‹N›</a:t>
            </a:fld>
            <a:endParaRPr lang="it-IT" altLang="it-IT">
              <a:solidFill>
                <a:srgbClr val="FF0000"/>
              </a:solidFill>
              <a:latin typeface="Frutiger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</p:sldLayoutIdLst>
  <p:hf hdr="0" dt="0"/>
  <p:txStyles>
    <p:titleStyle>
      <a:lvl1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+mj-lt"/>
          <a:ea typeface="Arial Unicode MS" panose="020B0604020202020204" pitchFamily="34" charset="-128"/>
          <a:cs typeface="+mj-cs"/>
        </a:defRPr>
      </a:lvl1pPr>
      <a:lvl2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2pPr>
      <a:lvl3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3pPr>
      <a:lvl4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4pPr>
      <a:lvl5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5pPr>
      <a:lvl6pPr marL="2514350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6pPr>
      <a:lvl7pPr marL="2971503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7pPr>
      <a:lvl8pPr marL="3428658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8pPr>
      <a:lvl9pPr marL="3885813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1313" indent="-341313" algn="l" defTabSz="447675" rtl="0" eaLnBrk="0" fontAlgn="base" hangingPunct="0">
        <a:lnSpc>
          <a:spcPct val="93000"/>
        </a:lnSpc>
        <a:spcBef>
          <a:spcPct val="0"/>
        </a:spcBef>
        <a:spcAft>
          <a:spcPts val="1325"/>
        </a:spcAft>
        <a:buClr>
          <a:srgbClr val="000000"/>
        </a:buClr>
        <a:buSzPct val="100000"/>
        <a:buFont typeface="Times New Roman" panose="02020603050405020304" pitchFamily="18" charset="0"/>
        <a:defRPr sz="30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1pPr>
      <a:lvl2pPr marL="741363" indent="-284163" algn="l" defTabSz="447675" rtl="0" eaLnBrk="0" fontAlgn="base" hangingPunct="0">
        <a:lnSpc>
          <a:spcPct val="93000"/>
        </a:lnSpc>
        <a:spcBef>
          <a:spcPct val="0"/>
        </a:spcBef>
        <a:spcAft>
          <a:spcPts val="1075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2pPr>
      <a:lvl3pPr marL="11414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788"/>
        </a:spcAft>
        <a:buClr>
          <a:srgbClr val="000000"/>
        </a:buClr>
        <a:buSzPct val="100000"/>
        <a:buFont typeface="Times New Roman" panose="02020603050405020304" pitchFamily="18" charset="0"/>
        <a:defRPr sz="23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3pPr>
      <a:lvl4pPr marL="15986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538"/>
        </a:spcAft>
        <a:buClr>
          <a:srgbClr val="000000"/>
        </a:buClr>
        <a:buSzPct val="100000"/>
        <a:buFont typeface="Times New Roman" panose="02020603050405020304" pitchFamily="18" charset="0"/>
        <a:defRPr sz="1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4pPr>
      <a:lvl5pPr marL="20558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anose="02020603050405020304" pitchFamily="18" charset="0"/>
        <a:defRPr sz="1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5pPr>
      <a:lvl6pPr marL="2514350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6pPr>
      <a:lvl7pPr marL="2971503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7pPr>
      <a:lvl8pPr marL="3428658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8pPr>
      <a:lvl9pPr marL="3885813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uppo 1"/>
          <p:cNvGrpSpPr>
            <a:grpSpLocks/>
          </p:cNvGrpSpPr>
          <p:nvPr/>
        </p:nvGrpSpPr>
        <p:grpSpPr bwMode="auto">
          <a:xfrm>
            <a:off x="-11113" y="0"/>
            <a:ext cx="9750426" cy="6488113"/>
            <a:chOff x="-10912" y="0"/>
            <a:chExt cx="9749759" cy="6487795"/>
          </a:xfrm>
        </p:grpSpPr>
        <p:sp>
          <p:nvSpPr>
            <p:cNvPr id="5125" name="Rettangolo 1"/>
            <p:cNvSpPr>
              <a:spLocks noChangeArrowheads="1"/>
            </p:cNvSpPr>
            <p:nvPr/>
          </p:nvSpPr>
          <p:spPr bwMode="auto">
            <a:xfrm>
              <a:off x="-10912" y="3277869"/>
              <a:ext cx="9749759" cy="32099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/>
            </a:p>
          </p:txBody>
        </p:sp>
        <p:sp>
          <p:nvSpPr>
            <p:cNvPr id="2" name="Rettangolo 1"/>
            <p:cNvSpPr>
              <a:spLocks noChangeArrowheads="1"/>
            </p:cNvSpPr>
            <p:nvPr/>
          </p:nvSpPr>
          <p:spPr bwMode="auto">
            <a:xfrm>
              <a:off x="200" y="0"/>
              <a:ext cx="9719598" cy="327009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/>
            <a:p>
              <a:pPr defTabSz="449218"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it-IT" altLang="it-IT">
                <a:latin typeface="Calibri" pitchFamily="32" charset="0"/>
                <a:ea typeface="+mn-ea"/>
              </a:endParaRPr>
            </a:p>
          </p:txBody>
        </p:sp>
        <p:grpSp>
          <p:nvGrpSpPr>
            <p:cNvPr id="5127" name="Gruppo 4"/>
            <p:cNvGrpSpPr>
              <a:grpSpLocks/>
            </p:cNvGrpSpPr>
            <p:nvPr/>
          </p:nvGrpSpPr>
          <p:grpSpPr bwMode="auto">
            <a:xfrm>
              <a:off x="4068043" y="750888"/>
              <a:ext cx="1447800" cy="2519362"/>
              <a:chOff x="3323687" y="791815"/>
              <a:chExt cx="1447544" cy="2520280"/>
            </a:xfrm>
          </p:grpSpPr>
          <p:pic>
            <p:nvPicPr>
              <p:cNvPr id="5128" name="Immagine 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2428"/>
              <a:stretch>
                <a:fillRect/>
              </a:stretch>
            </p:blipFill>
            <p:spPr bwMode="auto">
              <a:xfrm>
                <a:off x="3383731" y="791815"/>
                <a:ext cx="1387500" cy="1428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Immagine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621"/>
              <a:stretch>
                <a:fillRect/>
              </a:stretch>
            </p:blipFill>
            <p:spPr bwMode="auto">
              <a:xfrm>
                <a:off x="3323687" y="1883489"/>
                <a:ext cx="1440160" cy="1428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693863" y="3735388"/>
            <a:ext cx="6240462" cy="138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2800" b="1" dirty="0">
                <a:latin typeface="Book Antiqua" panose="02040602050305030304" pitchFamily="18" charset="0"/>
              </a:rPr>
              <a:t>Bilancio Consolidato</a:t>
            </a:r>
          </a:p>
          <a:p>
            <a:pPr algn="ctr" eaLnBrk="1" hangingPunct="1">
              <a:buSzPct val="100000"/>
            </a:pPr>
            <a:r>
              <a:rPr lang="it-IT" altLang="it-IT" sz="2800" b="1" dirty="0">
                <a:latin typeface="Book Antiqua" panose="02040602050305030304" pitchFamily="18" charset="0"/>
              </a:rPr>
              <a:t>Esercizio 2022	</a:t>
            </a:r>
          </a:p>
          <a:p>
            <a:pPr algn="ctr" eaLnBrk="1" hangingPunct="1">
              <a:buSzPct val="100000"/>
            </a:pPr>
            <a:endParaRPr lang="it-IT" altLang="it-IT" sz="2800" dirty="0">
              <a:latin typeface="Frutiger" pitchFamily="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1042988" y="376238"/>
            <a:ext cx="743902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 Risultati Economici del Gruppo Comune di Milano</a:t>
            </a:r>
          </a:p>
        </p:txBody>
      </p:sp>
      <p:sp>
        <p:nvSpPr>
          <p:cNvPr id="21507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568325" y="1367879"/>
            <a:ext cx="8388350" cy="4464967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Risultato operativo della gestione caratteristica è positivo per 210,02 milioni di euro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Risultato ante imposte è positivo per 292,3 milioni di euro; Il carico fiscale  complessivo  è pari a  140,14 milioni di euro segnando un incremento di oltre 113,6 milioni rispetto al 2021 per effetto delle imposte pagate in particolare da A2A e SEA)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L’incidenza dei ricavi </a:t>
            </a:r>
            <a:r>
              <a:rPr lang="it-IT" altLang="it-IT" sz="2000" kern="0" dirty="0" err="1">
                <a:solidFill>
                  <a:srgbClr val="002060"/>
                </a:solidFill>
                <a:latin typeface="Book Antiqua" panose="02040602050305030304" pitchFamily="18" charset="0"/>
              </a:rPr>
              <a:t>intercompany</a:t>
            </a: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è pari al 13,3%</a:t>
            </a:r>
          </a:p>
          <a:p>
            <a:pPr marL="0" indent="0" algn="just">
              <a:defRPr/>
            </a:pPr>
            <a:endParaRPr lang="it-IT" altLang="it-IT" sz="2000" b="1" kern="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6035" y="3951176"/>
            <a:ext cx="1061750" cy="617866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755675" y="4787419"/>
            <a:ext cx="8352928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indent="0" algn="just">
              <a:defRPr/>
            </a:pPr>
            <a:r>
              <a:rPr lang="it-IT" altLang="it-IT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Risultato  complessivo al netto delle imposte è pari a 152,2 milioni di euro. Nel 2022 si sono superati gli effetti negativi della pandemia da COVID con il conseguente incremento dell’utile del Gruppo A2A e il ritorno all’utile del Gruppo SEA e del Gruppo ATM rispetto al 2021.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75" y="647799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Indicatori Bilancio Consolidato - ROE E ROI dati aggregati 2022 </a:t>
            </a: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algn="r" eaLnBrk="1" hangingPunct="1">
              <a:buSzPct val="100000"/>
            </a:pPr>
            <a:endParaRPr lang="it-IT" altLang="it-IT" sz="1400" dirty="0">
              <a:solidFill>
                <a:schemeClr val="tx1"/>
              </a:solidFill>
            </a:endParaRP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771" y="2159967"/>
            <a:ext cx="6238875" cy="220027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557213" y="376238"/>
            <a:ext cx="8551862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Stato Patrimoniale </a:t>
            </a:r>
            <a:r>
              <a:rPr lang="it-IT" altLang="it-IT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Attivo</a:t>
            </a: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25603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3" name="Rettangolo 2"/>
          <p:cNvSpPr/>
          <p:nvPr/>
        </p:nvSpPr>
        <p:spPr>
          <a:xfrm>
            <a:off x="1316794" y="5762604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0768" y="1497012"/>
            <a:ext cx="503872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8729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557213" y="376238"/>
            <a:ext cx="862339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Stato </a:t>
            </a:r>
            <a:r>
              <a:rPr lang="it-IT" altLang="it-IT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Patrimoniale Passivo </a:t>
            </a: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e Patrimonio </a:t>
            </a:r>
            <a:r>
              <a:rPr lang="it-IT" altLang="it-IT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Netto</a:t>
            </a: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dirty="0">
              <a:solidFill>
                <a:srgbClr val="FF0000"/>
              </a:solidFill>
              <a:latin typeface="Frutiger 75 Black" pitchFamily="2" charset="0"/>
            </a:endParaRPr>
          </a:p>
          <a:p>
            <a:pPr eaLnBrk="1" hangingPunct="1">
              <a:buSzPct val="100000"/>
            </a:pPr>
            <a:endParaRPr lang="it-IT" altLang="it-IT" sz="1200" dirty="0">
              <a:solidFill>
                <a:srgbClr val="FF0000"/>
              </a:solidFill>
              <a:latin typeface="Frutiger 75 Black" pitchFamily="2" charset="0"/>
            </a:endParaRPr>
          </a:p>
        </p:txBody>
      </p:sp>
      <p:sp>
        <p:nvSpPr>
          <p:cNvPr id="2765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2" name="Rettangolo 1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5131" y="1644649"/>
            <a:ext cx="381000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859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Conto Economico</a:t>
            </a: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6" name="Rettangolo 5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9868" y="915987"/>
            <a:ext cx="4200525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974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899691" y="315913"/>
            <a:ext cx="7439025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Elementi e Contenuti</a:t>
            </a:r>
          </a:p>
        </p:txBody>
      </p:sp>
      <p:sp>
        <p:nvSpPr>
          <p:cNvPr id="717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28650" y="863600"/>
            <a:ext cx="8479953" cy="3673225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Bilancio Consolidato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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aggregazione Stato Patrimoniale e Conto Economico del Bilancio dell’Ente + bilanci dei soggetti inclusi nell’area di consolidamento 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8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La chiusura dell’esercizio deve essere al 31/12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società/enti controllati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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consolidamento con </a:t>
            </a:r>
            <a:r>
              <a:rPr lang="it-IT" altLang="it-IT" sz="2200" i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metodo integrale: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attrazione di tutte le attività e passività, componenti positivi e negativi di reddito dei bilanci del gruppo con eliminazione dei valori </a:t>
            </a:r>
            <a:r>
              <a:rPr lang="it-IT" altLang="it-IT" sz="2200" i="1" kern="0" dirty="0" err="1">
                <a:solidFill>
                  <a:srgbClr val="002060"/>
                </a:solidFill>
                <a:latin typeface="Book Antiqua" panose="02040602050305030304" pitchFamily="18" charset="0"/>
              </a:rPr>
              <a:t>intercompany</a:t>
            </a:r>
            <a:endParaRPr lang="it-IT" altLang="it-IT" sz="2200" i="1" kern="0" dirty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società/enti partecipati non controllati</a:t>
            </a: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</a:t>
            </a: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consolidamento con </a:t>
            </a:r>
            <a:r>
              <a:rPr lang="it-IT" altLang="it-IT" sz="2200" i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metodo proporzionale,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in </a:t>
            </a:r>
            <a:r>
              <a:rPr 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proporzione alla partecipazione detenuta</a:t>
            </a:r>
            <a:endParaRPr lang="it-IT" altLang="it-IT" sz="2200" i="1" kern="0" dirty="0">
              <a:latin typeface="Book Antiqua" panose="02040602050305030304" pitchFamily="18" charset="0"/>
            </a:endParaRPr>
          </a:p>
        </p:txBody>
      </p:sp>
      <p:sp>
        <p:nvSpPr>
          <p:cNvPr id="2" name="Freccia in giù 1"/>
          <p:cNvSpPr/>
          <p:nvPr/>
        </p:nvSpPr>
        <p:spPr bwMode="auto">
          <a:xfrm>
            <a:off x="4140051" y="4536825"/>
            <a:ext cx="864096" cy="432048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Calibri" pitchFamily="32" charset="0"/>
              <a:cs typeface="Arial Unicode MS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4170" y="5472335"/>
            <a:ext cx="84799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indent="0" algn="just"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L’esito del processo di consolidamento: </a:t>
            </a: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rappresentazione del capitale di funzionamento e del reddito del Gruppo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1042988" y="376238"/>
            <a:ext cx="743902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La Formazione del Bilancio Consolidato 2022</a:t>
            </a:r>
          </a:p>
        </p:txBody>
      </p:sp>
      <p:sp>
        <p:nvSpPr>
          <p:cNvPr id="11267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900113" y="1079500"/>
            <a:ext cx="7920037" cy="4464050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Gruppo Comune di Milano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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rappresentato come unica entità economico – patrimoniale; non deve contenere elementi relativi ai rapporti contrattuali, economici, finanziari e patrimoniali interni </a:t>
            </a: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(tra tutti i soggetti giuridici che rientrano nell’area di consolidamento: Comune di Milano, Società ed Enti strumentali)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E’ originato da Stato Patrimoniale e Conto Economico 2022 del </a:t>
            </a:r>
            <a:r>
              <a:rPr lang="it-IT" altLang="it-IT" sz="2200" kern="0" dirty="0" err="1">
                <a:solidFill>
                  <a:srgbClr val="002060"/>
                </a:solidFill>
                <a:latin typeface="Book Antiqua" panose="02040602050305030304" pitchFamily="18" charset="0"/>
              </a:rPr>
              <a:t>CdM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, approvati con Del. CC n. 25/2023 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aggrega le risultanze dei bilanci 2022 delle Società/Enti strumentali del perimetro di consolidamento (Del. GC n. 1851/2022)</a:t>
            </a:r>
          </a:p>
        </p:txBody>
      </p:sp>
      <p:sp>
        <p:nvSpPr>
          <p:cNvPr id="2" name="Rettangolo 1"/>
          <p:cNvSpPr/>
          <p:nvPr/>
        </p:nvSpPr>
        <p:spPr>
          <a:xfrm>
            <a:off x="900113" y="4896271"/>
            <a:ext cx="8280920" cy="11079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Nel 2022: mantenimento dello stesso perimetro di consolidamento del 2021, per cui sono state ricompresi gli stessi soggetti.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755675" y="324519"/>
            <a:ext cx="7439025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Area di Consolidamento 2022</a:t>
            </a:r>
          </a:p>
        </p:txBody>
      </p:sp>
      <p:sp>
        <p:nvSpPr>
          <p:cNvPr id="13315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pic>
        <p:nvPicPr>
          <p:cNvPr id="39" name="Immagin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763" y="863823"/>
            <a:ext cx="5904656" cy="540971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B46857-D07C-4285-865C-9FC7B1C997C1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611659" y="887413"/>
            <a:ext cx="8892704" cy="5062916"/>
          </a:xfrm>
          <a:prstGeom prst="rect">
            <a:avLst/>
          </a:prstGeom>
          <a:noFill/>
        </p:spPr>
        <p:txBody>
          <a:bodyPr wrap="square" lIns="91431" tIns="45716" rIns="91431" bIns="45716">
            <a:spAutoFit/>
          </a:bodyPr>
          <a:lstStyle/>
          <a:p>
            <a:pPr algn="just" defTabSz="449218"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Nel GRUPPO DELL’AMMINISTRAZIONE PUBBLICA (GAP) vengono inserite: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le Società e gli Enti strumentali controllati; 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le Società partecipate nelle quali l’Ente dispone di una quota di diritti di voto esercitabili in Assemblea pari o superiore al 20%; 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in caso di partecipazione &lt; 20%, le Società partecipate a totale partecipazione pubblica affidatarie dirette di servizi pubblici locali da parte del comune capogruppo;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gli Enti strumentali partecipati, di diritto pubblico o privato, soggetti al controllo pubblico;</a:t>
            </a:r>
          </a:p>
          <a:p>
            <a:pPr marL="342900" indent="-342900" algn="just" defTabSz="449218">
              <a:buFont typeface="Arial" panose="020B0604020202020204" pitchFamily="34" charset="0"/>
              <a:buChar char="•"/>
              <a:defRPr/>
            </a:pPr>
            <a:endParaRPr lang="it-IT" sz="1900" dirty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pPr algn="just" defTabSz="449218"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Dal GAP all’AREA DI CONSOLIDAMENTO: vengono fatte transitare nell’Area di Consolidamento:</a:t>
            </a:r>
          </a:p>
          <a:p>
            <a:pPr marL="342900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gli Enti e le Società totalmente partecipati dall’Amministrazione capogruppo; </a:t>
            </a:r>
          </a:p>
          <a:p>
            <a:pPr marL="342900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le Società </a:t>
            </a:r>
            <a:r>
              <a:rPr lang="it-IT" sz="1900" i="1" dirty="0">
                <a:solidFill>
                  <a:srgbClr val="002060"/>
                </a:solidFill>
                <a:latin typeface="Book Antiqua" panose="02040602050305030304" pitchFamily="18" charset="0"/>
              </a:rPr>
              <a:t>in </a:t>
            </a:r>
            <a:r>
              <a:rPr lang="it-IT" sz="1900" i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house</a:t>
            </a: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; </a:t>
            </a:r>
          </a:p>
          <a:p>
            <a:pPr marL="342900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gli Enti partecipati titolari di affidamento </a:t>
            </a:r>
            <a:r>
              <a:rPr lang="it-IT" sz="1900" i="1" dirty="0">
                <a:solidFill>
                  <a:srgbClr val="002060"/>
                </a:solidFill>
                <a:latin typeface="Book Antiqua" panose="02040602050305030304" pitchFamily="18" charset="0"/>
              </a:rPr>
              <a:t>diretto</a:t>
            </a: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 da parte dei componenti del Gruppo, a prescindere dalla quota di partecipazione;</a:t>
            </a:r>
          </a:p>
          <a:p>
            <a:pPr marL="342900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le società e gli enti rilevanti sotto il profilo economico – patrimoniale.</a:t>
            </a:r>
          </a:p>
        </p:txBody>
      </p:sp>
      <p:sp>
        <p:nvSpPr>
          <p:cNvPr id="15364" name="Titolo 1"/>
          <p:cNvSpPr txBox="1">
            <a:spLocks/>
          </p:cNvSpPr>
          <p:nvPr/>
        </p:nvSpPr>
        <p:spPr bwMode="auto">
          <a:xfrm>
            <a:off x="611659" y="359767"/>
            <a:ext cx="874871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Area di Consolidamento: criteri di inclusione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557213" y="376238"/>
            <a:ext cx="8551862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Stato Patrimoniale Attivo di Gruppo in confronto a quello del Comune di Milano stand alone</a:t>
            </a: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25603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3" name="Rettangolo 2"/>
          <p:cNvSpPr/>
          <p:nvPr/>
        </p:nvSpPr>
        <p:spPr>
          <a:xfrm>
            <a:off x="1316794" y="5762604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1319" y="1663433"/>
            <a:ext cx="6343650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017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557213" y="376238"/>
            <a:ext cx="862339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Stato Patrimoniale – Passivo e Patrimonio Netto di Gruppo in confronto a  quello del Comune di Milano stand alone</a:t>
            </a:r>
          </a:p>
          <a:p>
            <a:pPr eaLnBrk="1" hangingPunct="1">
              <a:buSzPct val="100000"/>
            </a:pPr>
            <a:endParaRPr lang="it-IT" altLang="it-IT" sz="2400" dirty="0">
              <a:solidFill>
                <a:srgbClr val="FF0000"/>
              </a:solidFill>
              <a:latin typeface="Frutiger 75 Black" pitchFamily="2" charset="0"/>
            </a:endParaRPr>
          </a:p>
          <a:p>
            <a:pPr eaLnBrk="1" hangingPunct="1">
              <a:buSzPct val="100000"/>
            </a:pPr>
            <a:endParaRPr lang="it-IT" altLang="it-IT" sz="1200" dirty="0">
              <a:solidFill>
                <a:srgbClr val="FF0000"/>
              </a:solidFill>
              <a:latin typeface="Frutiger 75 Black" pitchFamily="2" charset="0"/>
            </a:endParaRPr>
          </a:p>
        </p:txBody>
      </p:sp>
      <p:sp>
        <p:nvSpPr>
          <p:cNvPr id="2765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2" name="Rettangolo 1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368" y="1982787"/>
            <a:ext cx="7629525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831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043707" y="178594"/>
            <a:ext cx="74390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 Principali Valori dello Stato Patrimoniale</a:t>
            </a:r>
          </a:p>
        </p:txBody>
      </p:sp>
      <p:sp>
        <p:nvSpPr>
          <p:cNvPr id="2969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557213" y="1223864"/>
            <a:ext cx="8479382" cy="3888432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capitale investito in Immobilizzazioni è pari a 16.990,25 milioni di euro, con un incremento di  4.780 milioni di euro rispetto al Bilancio del Comune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</a:t>
            </a:r>
            <a:r>
              <a:rPr lang="it-IT" altLang="it-IT" sz="20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Patrimonio Netto 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è di 9</a:t>
            </a:r>
            <a:r>
              <a:rPr 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.909,65</a:t>
            </a:r>
            <a:r>
              <a:rPr lang="it-IT" sz="16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milioni di euro, di cui 300,2 milioni di competenza di terzi (soggetti che detengono quote di partecipazione in SEA S.p.A. e SPV M4 S.p.A. e nelle società controllate dai Gruppi ATM, A2A e SEA).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</a:t>
            </a:r>
            <a:r>
              <a:rPr lang="it-IT" altLang="it-IT" sz="16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Patrimonio Netto </a:t>
            </a: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finanzia il 58,3% dell’attivo immobilizzato (tale rapporto nel 2021 era pari a 58,4%).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 </a:t>
            </a:r>
            <a:r>
              <a:rPr lang="it-IT" altLang="it-IT" sz="20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debiti complessivi </a:t>
            </a: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passano da 5.323,9</a:t>
            </a:r>
            <a:r>
              <a:rPr lang="it-IT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milioni di euro del Comune di Milano a 11.768,5 milioni di euro del Bilancio Consolidato. 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Le </a:t>
            </a:r>
            <a:r>
              <a:rPr lang="it-IT" altLang="it-IT" sz="20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disponibilità liquide</a:t>
            </a: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, per un totale di 3.961,6 milioni di euro, sono pari al 33,7% dei debiti complessivi, mentre superano l’importo dei debiti non derivanti da finanziamento attestandosi al 113,4%</a:t>
            </a:r>
          </a:p>
          <a:p>
            <a:pPr marL="0" indent="0">
              <a:defRPr/>
            </a:pPr>
            <a:endParaRPr lang="it-IT" sz="1800" kern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5717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Il Conto Economico di Gruppo in confronto a quello del Comune di Milano stand alone</a:t>
            </a: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6" name="Rettangolo 5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739" y="1548585"/>
            <a:ext cx="65722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6300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 Unicode MS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5194</TotalTime>
  <Words>792</Words>
  <Application>Microsoft Office PowerPoint</Application>
  <PresentationFormat>Personalizzato</PresentationFormat>
  <Paragraphs>83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3" baseType="lpstr">
      <vt:lpstr>Arial</vt:lpstr>
      <vt:lpstr>Arial Unicode MS</vt:lpstr>
      <vt:lpstr>Book Antiqua</vt:lpstr>
      <vt:lpstr>Calibri</vt:lpstr>
      <vt:lpstr>Frutiger</vt:lpstr>
      <vt:lpstr>Frutiger 75 Black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Fabio Famoso</dc:creator>
  <cp:lastModifiedBy>Giovanni Paese</cp:lastModifiedBy>
  <cp:revision>348</cp:revision>
  <cp:lastPrinted>2023-09-12T09:23:40Z</cp:lastPrinted>
  <dcterms:created xsi:type="dcterms:W3CDTF">2015-12-16T11:13:48Z</dcterms:created>
  <dcterms:modified xsi:type="dcterms:W3CDTF">2023-09-13T13:38:13Z</dcterms:modified>
</cp:coreProperties>
</file>