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charts/chart5.xml" ContentType="application/vnd.openxmlformats-officedocument.drawingml.chart+xml"/>
  <Override PartName="/ppt/theme/themeOverride6.xml" ContentType="application/vnd.openxmlformats-officedocument.themeOverride+xml"/>
  <Override PartName="/ppt/charts/chart6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7.xml" ContentType="application/vnd.openxmlformats-officedocument.themeOverride+xml"/>
  <Override PartName="/ppt/charts/chart7.xml" ContentType="application/vnd.openxmlformats-officedocument.drawingml.chart+xml"/>
  <Override PartName="/ppt/theme/themeOverride8.xml" ContentType="application/vnd.openxmlformats-officedocument.themeOverride+xml"/>
  <Override PartName="/ppt/charts/chart8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9.xml" ContentType="application/vnd.openxmlformats-officedocument.themeOverride+xml"/>
  <Override PartName="/ppt/charts/chart9.xml" ContentType="application/vnd.openxmlformats-officedocument.drawingml.chart+xml"/>
  <Override PartName="/ppt/theme/themeOverride10.xml" ContentType="application/vnd.openxmlformats-officedocument.themeOverride+xml"/>
  <Override PartName="/ppt/charts/chart10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5.xml" ContentType="application/vnd.openxmlformats-officedocument.drawingml.chart+xml"/>
  <Override PartName="/ppt/theme/themeOverride12.xml" ContentType="application/vnd.openxmlformats-officedocument.themeOverride+xml"/>
  <Override PartName="/ppt/charts/chart16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13.xml" ContentType="application/vnd.openxmlformats-officedocument.themeOverride+xml"/>
  <Override PartName="/ppt/comments/comment1.xml" ContentType="application/vnd.openxmlformats-officedocument.presentationml.comments+xml"/>
  <Override PartName="/ppt/theme/themeOverride14.xml" ContentType="application/vnd.openxmlformats-officedocument.themeOverride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16"/>
  </p:notesMasterIdLst>
  <p:handoutMasterIdLst>
    <p:handoutMasterId r:id="rId17"/>
  </p:handoutMasterIdLst>
  <p:sldIdLst>
    <p:sldId id="536" r:id="rId3"/>
    <p:sldId id="537" r:id="rId4"/>
    <p:sldId id="520" r:id="rId5"/>
    <p:sldId id="546" r:id="rId6"/>
    <p:sldId id="558" r:id="rId7"/>
    <p:sldId id="525" r:id="rId8"/>
    <p:sldId id="557" r:id="rId9"/>
    <p:sldId id="541" r:id="rId10"/>
    <p:sldId id="547" r:id="rId11"/>
    <p:sldId id="554" r:id="rId12"/>
    <p:sldId id="524" r:id="rId13"/>
    <p:sldId id="566" r:id="rId14"/>
    <p:sldId id="568" r:id="rId15"/>
  </p:sldIdLst>
  <p:sldSz cx="9144000" cy="6858000" type="screen4x3"/>
  <p:notesSz cx="6797675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tonello Mandarano" initials="AM" lastIdx="1" clrIdx="0">
    <p:extLst>
      <p:ext uri="{19B8F6BF-5375-455C-9EA6-DF929625EA0E}">
        <p15:presenceInfo xmlns:p15="http://schemas.microsoft.com/office/powerpoint/2012/main" userId="S-1-5-21-2098356685-686584317-925700815-75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83" autoAdjust="0"/>
    <p:restoredTop sz="94673" autoAdjust="0"/>
  </p:normalViewPr>
  <p:slideViewPr>
    <p:cSldViewPr>
      <p:cViewPr varScale="1">
        <p:scale>
          <a:sx n="69" d="100"/>
          <a:sy n="69" d="100"/>
        </p:scale>
        <p:origin x="1056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oglio_di_lavoro_di_Microsoft_Excel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CTX-Store\CTXDocRedir\elisabetta.rosset.COMUNE-MILANO\Desktop\PROV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oglio_di_lavoro_di_Microsoft_Excel7.xlsx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8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Cartel2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oglio_di_lavoro_di_Microsoft_Excel9.xlsx"/><Relationship Id="rId1" Type="http://schemas.openxmlformats.org/officeDocument/2006/relationships/themeOverride" Target="../theme/themeOverride12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10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11.xlsx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\\av.fs.comune.milano.local\Avvocatura\Elp_Docs\CP105\CP105_5\P0105529\Confronti%20dati%20statistici%202018_2022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oglio_di_lavoro_di_Microsoft_Excel2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av.fs.comune.milano.local\Avvocatura\Elp_Docs\CP105\CP105_5\P0105529\Confronti%20dati%20statistici%202018_2022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oglio_di_lavoro_di_Microsoft_Excel3.xlsx"/><Relationship Id="rId1" Type="http://schemas.openxmlformats.org/officeDocument/2006/relationships/themeOverride" Target="../theme/themeOverride6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4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oglio_di_lavoro_di_Microsoft_Excel5.xlsx"/><Relationship Id="rId1" Type="http://schemas.openxmlformats.org/officeDocument/2006/relationships/themeOverride" Target="../theme/themeOverride8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av.fs.comune.milano.local\Avvocatura\Elp_Docs\CP105\CP105_5\P0105529\Confronti%20dati%20statistici%202018_2022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oglio_di_lavoro_di_Microsoft_Excel6.xlsx"/><Relationship Id="rId1" Type="http://schemas.openxmlformats.org/officeDocument/2006/relationships/themeOverride" Target="../theme/themeOverride10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3792624248219968E-2"/>
          <c:y val="3.804227167918238E-2"/>
          <c:w val="0.91620737575178002"/>
          <c:h val="0.8732078451687284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6B6-4490-8C13-9B001E203857}"/>
              </c:ext>
            </c:extLst>
          </c:dPt>
          <c:dLbls>
            <c:dLbl>
              <c:idx val="0"/>
              <c:layout>
                <c:manualLayout>
                  <c:x val="-2.7777777777777779E-3"/>
                  <c:y val="-6.0185185185185182E-2"/>
                </c:manualLayout>
              </c:layout>
              <c:tx>
                <c:rich>
                  <a:bodyPr/>
                  <a:lstStyle/>
                  <a:p>
                    <a:fld id="{67258707-2759-4E21-8A30-189B6957B89F}" type="CATEGORYNAME">
                      <a:rPr lang="en-US"/>
                      <a:pPr/>
                      <a:t>[NOME CATEGORIA]</a:t>
                    </a:fld>
                    <a:r>
                      <a:rPr lang="en-US" baseline="0" dirty="0"/>
                      <a:t> </a:t>
                    </a:r>
                    <a:r>
                      <a:rPr lang="en-US" baseline="0" dirty="0" smtClean="0"/>
                      <a:t>178 </a:t>
                    </a:r>
                  </a:p>
                  <a:p>
                    <a:r>
                      <a:rPr lang="en-US" baseline="0" dirty="0" smtClean="0"/>
                      <a:t>17,16%</a:t>
                    </a:r>
                  </a:p>
                  <a:p>
                    <a:endParaRPr lang="it-IT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6B6-4490-8C13-9B001E203857}"/>
                </c:ext>
              </c:extLst>
            </c:dLbl>
            <c:dLbl>
              <c:idx val="1"/>
              <c:layout>
                <c:manualLayout>
                  <c:x val="-0.14166666666666666"/>
                  <c:y val="0"/>
                </c:manualLayout>
              </c:layout>
              <c:tx>
                <c:rich>
                  <a:bodyPr/>
                  <a:lstStyle/>
                  <a:p>
                    <a:fld id="{F6CE6139-31FB-4D5D-8175-4C0F4D6174EC}" type="CATEGORYNAME">
                      <a:rPr lang="en-US"/>
                      <a:pPr/>
                      <a:t>[NOME CATEGORIA]</a:t>
                    </a:fld>
                    <a:r>
                      <a:rPr lang="en-US" baseline="0" dirty="0"/>
                      <a:t> </a:t>
                    </a:r>
                    <a:r>
                      <a:rPr lang="en-US" baseline="0" dirty="0" smtClean="0"/>
                      <a:t>859</a:t>
                    </a:r>
                    <a:endParaRPr lang="en-US" baseline="0" dirty="0"/>
                  </a:p>
                  <a:p>
                    <a:r>
                      <a:rPr lang="en-US" baseline="0" dirty="0" smtClean="0"/>
                      <a:t>82,84%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66B6-4490-8C13-9B001E20385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Foglio1!$A$1:$A$2</c:f>
              <c:strCache>
                <c:ptCount val="2"/>
                <c:pt idx="0">
                  <c:v>attive</c:v>
                </c:pt>
                <c:pt idx="1">
                  <c:v>passive</c:v>
                </c:pt>
              </c:strCache>
            </c:strRef>
          </c:cat>
          <c:val>
            <c:numRef>
              <c:f>Foglio1!$B$1:$B$2</c:f>
              <c:numCache>
                <c:formatCode>General</c:formatCode>
                <c:ptCount val="2"/>
                <c:pt idx="0">
                  <c:v>124</c:v>
                </c:pt>
                <c:pt idx="1">
                  <c:v>786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6B6-4490-8C13-9B001E20385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00428800"/>
        <c:axId val="66841216"/>
        <c:axId val="0"/>
      </c:bar3DChart>
      <c:catAx>
        <c:axId val="1004288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6841216"/>
        <c:crosses val="autoZero"/>
        <c:auto val="1"/>
        <c:lblAlgn val="ctr"/>
        <c:lblOffset val="100"/>
        <c:noMultiLvlLbl val="0"/>
      </c:catAx>
      <c:valAx>
        <c:axId val="66841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00428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1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overlay val="0"/>
      <c:txPr>
        <a:bodyPr/>
        <a:lstStyle/>
        <a:p>
          <a:pPr rtl="0">
            <a:defRPr/>
          </a:pPr>
          <a:endParaRPr lang="it-IT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1731530595471547E-2"/>
          <c:y val="8.5997037878521573E-2"/>
          <c:w val="0.65703543499414885"/>
          <c:h val="0.81038305910736719"/>
        </c:manualLayout>
      </c:layout>
      <c:pie3DChart>
        <c:varyColors val="1"/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0439391523214082E-2"/>
          <c:y val="2.8122922738661349E-2"/>
          <c:w val="0.96719048378418426"/>
          <c:h val="0.87609567671965538"/>
        </c:manualLayout>
      </c:layout>
      <c:pie3DChart>
        <c:varyColors val="1"/>
        <c:ser>
          <c:idx val="0"/>
          <c:order val="0"/>
          <c:tx>
            <c:strRef>
              <c:f>Foglio1!$A$2</c:f>
              <c:strCache>
                <c:ptCount val="1"/>
                <c:pt idx="0">
                  <c:v>2018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Foglio1!$B$1:$H$1</c:f>
              <c:strCache>
                <c:ptCount val="3"/>
                <c:pt idx="0">
                  <c:v>% favorevoli</c:v>
                </c:pt>
                <c:pt idx="1">
                  <c:v>%parz. Fav.</c:v>
                </c:pt>
                <c:pt idx="2">
                  <c:v>% sfavorevoli</c:v>
                </c:pt>
              </c:strCache>
            </c:strRef>
          </c:cat>
          <c:val>
            <c:numRef>
              <c:f>Foglio1!$B$2:$H$2</c:f>
            </c:numRef>
          </c:val>
          <c:extLst>
            <c:ext xmlns:c16="http://schemas.microsoft.com/office/drawing/2014/chart" uri="{C3380CC4-5D6E-409C-BE32-E72D297353CC}">
              <c16:uniqueId val="{00000000-1E84-4CE4-B7A2-A39BEA9D6F42}"/>
            </c:ext>
          </c:extLst>
        </c:ser>
        <c:ser>
          <c:idx val="1"/>
          <c:order val="1"/>
          <c:tx>
            <c:strRef>
              <c:f>Foglio1!$A$3</c:f>
              <c:strCache>
                <c:ptCount val="1"/>
                <c:pt idx="0">
                  <c:v>2019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Foglio1!$B$1:$H$1</c:f>
              <c:strCache>
                <c:ptCount val="3"/>
                <c:pt idx="0">
                  <c:v>% favorevoli</c:v>
                </c:pt>
                <c:pt idx="1">
                  <c:v>%parz. Fav.</c:v>
                </c:pt>
                <c:pt idx="2">
                  <c:v>% sfavorevoli</c:v>
                </c:pt>
              </c:strCache>
            </c:strRef>
          </c:cat>
          <c:val>
            <c:numRef>
              <c:f>Foglio1!$B$3:$H$3</c:f>
            </c:numRef>
          </c:val>
          <c:extLst>
            <c:ext xmlns:c16="http://schemas.microsoft.com/office/drawing/2014/chart" uri="{C3380CC4-5D6E-409C-BE32-E72D297353CC}">
              <c16:uniqueId val="{00000001-1E84-4CE4-B7A2-A39BEA9D6F42}"/>
            </c:ext>
          </c:extLst>
        </c:ser>
        <c:ser>
          <c:idx val="2"/>
          <c:order val="2"/>
          <c:tx>
            <c:strRef>
              <c:f>Foglio1!$A$4</c:f>
              <c:strCache>
                <c:ptCount val="1"/>
                <c:pt idx="0">
                  <c:v>2020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Foglio1!$B$1:$H$1</c:f>
              <c:strCache>
                <c:ptCount val="3"/>
                <c:pt idx="0">
                  <c:v>% favorevoli</c:v>
                </c:pt>
                <c:pt idx="1">
                  <c:v>%parz. Fav.</c:v>
                </c:pt>
                <c:pt idx="2">
                  <c:v>% sfavorevoli</c:v>
                </c:pt>
              </c:strCache>
            </c:strRef>
          </c:cat>
          <c:val>
            <c:numRef>
              <c:f>Foglio1!$B$4:$H$4</c:f>
            </c:numRef>
          </c:val>
          <c:extLst>
            <c:ext xmlns:c16="http://schemas.microsoft.com/office/drawing/2014/chart" uri="{C3380CC4-5D6E-409C-BE32-E72D297353CC}">
              <c16:uniqueId val="{00000002-1E84-4CE4-B7A2-A39BEA9D6F42}"/>
            </c:ext>
          </c:extLst>
        </c:ser>
        <c:ser>
          <c:idx val="3"/>
          <c:order val="3"/>
          <c:tx>
            <c:strRef>
              <c:f>Foglio1!$A$5</c:f>
              <c:strCache>
                <c:ptCount val="1"/>
                <c:pt idx="0">
                  <c:v>2021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Foglio1!$B$1:$H$1</c:f>
              <c:strCache>
                <c:ptCount val="3"/>
                <c:pt idx="0">
                  <c:v>% favorevoli</c:v>
                </c:pt>
                <c:pt idx="1">
                  <c:v>%parz. Fav.</c:v>
                </c:pt>
                <c:pt idx="2">
                  <c:v>% sfavorevoli</c:v>
                </c:pt>
              </c:strCache>
            </c:strRef>
          </c:cat>
          <c:val>
            <c:numRef>
              <c:f>Foglio1!$B$5:$H$5</c:f>
            </c:numRef>
          </c:val>
          <c:extLst>
            <c:ext xmlns:c16="http://schemas.microsoft.com/office/drawing/2014/chart" uri="{C3380CC4-5D6E-409C-BE32-E72D297353CC}">
              <c16:uniqueId val="{00000003-1E84-4CE4-B7A2-A39BEA9D6F42}"/>
            </c:ext>
          </c:extLst>
        </c:ser>
        <c:ser>
          <c:idx val="4"/>
          <c:order val="4"/>
          <c:tx>
            <c:strRef>
              <c:f>Foglio1!$A$6</c:f>
              <c:strCache>
                <c:ptCount val="1"/>
                <c:pt idx="0">
                  <c:v>2022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1E84-4CE4-B7A2-A39BEA9D6F42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1E84-4CE4-B7A2-A39BEA9D6F42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1E84-4CE4-B7A2-A39BEA9D6F42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506E9F35-698B-4026-8116-73A889E839CE}" type="CATEGORYNAME">
                      <a:rPr lang="en-US" sz="1400" b="1"/>
                      <a:pPr/>
                      <a:t>[NOME CATEGORIA]</a:t>
                    </a:fld>
                    <a:r>
                      <a:rPr lang="en-US" sz="1400" b="1" baseline="0" dirty="0"/>
                      <a:t>
</a:t>
                    </a:r>
                    <a:fld id="{23088038-216E-48BC-B9FB-FF604EF8B8A5}" type="PERCENTAGE">
                      <a:rPr lang="en-US" sz="1400" b="1" baseline="0"/>
                      <a:pPr/>
                      <a:t>[PERCENTUALE]</a:t>
                    </a:fld>
                    <a:endParaRPr lang="en-US" sz="1400" b="1" baseline="0" dirty="0"/>
                  </a:p>
                </c:rich>
              </c:tx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E84-4CE4-B7A2-A39BEA9D6F4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739138E1-039C-4977-8D15-F3FFBC17FC68}" type="CATEGORYNAME">
                      <a:rPr lang="en-US" sz="1400" b="1"/>
                      <a:pPr/>
                      <a:t>[NOME CATEGORIA]</a:t>
                    </a:fld>
                    <a:r>
                      <a:rPr lang="en-US" sz="1400" b="1" baseline="0" dirty="0"/>
                      <a:t>
</a:t>
                    </a:r>
                    <a:fld id="{AAE2C17D-E0FC-4EF8-9EE3-77C73B9F148D}" type="PERCENTAGE">
                      <a:rPr lang="en-US" sz="1400" b="1" baseline="0"/>
                      <a:pPr/>
                      <a:t>[PERCENTUALE]</a:t>
                    </a:fld>
                    <a:endParaRPr lang="en-US" sz="1400" b="1" baseline="0" dirty="0"/>
                  </a:p>
                </c:rich>
              </c:tx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E84-4CE4-B7A2-A39BEA9D6F4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37786BA-70DD-48EE-80CF-15135F9D4984}" type="CATEGORYNAME">
                      <a:rPr lang="en-US" sz="1400" b="1"/>
                      <a:pPr/>
                      <a:t>[NOME CATEGORIA]</a:t>
                    </a:fld>
                    <a:r>
                      <a:rPr lang="en-US" sz="1400" b="1" baseline="0" dirty="0"/>
                      <a:t>
</a:t>
                    </a:r>
                    <a:fld id="{11484E67-75AC-42FF-B275-9B7E687793AC}" type="PERCENTAGE">
                      <a:rPr lang="en-US" sz="1400" b="1" baseline="0"/>
                      <a:pPr/>
                      <a:t>[PERCENTUALE]</a:t>
                    </a:fld>
                    <a:endParaRPr lang="en-US" sz="1400" b="1" baseline="0" dirty="0"/>
                  </a:p>
                </c:rich>
              </c:tx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1E84-4CE4-B7A2-A39BEA9D6F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Foglio1!$B$1:$H$1</c:f>
              <c:strCache>
                <c:ptCount val="3"/>
                <c:pt idx="0">
                  <c:v>% favorevoli</c:v>
                </c:pt>
                <c:pt idx="1">
                  <c:v>%parz. Fav.</c:v>
                </c:pt>
                <c:pt idx="2">
                  <c:v>% sfavorevoli</c:v>
                </c:pt>
              </c:strCache>
            </c:strRef>
          </c:cat>
          <c:val>
            <c:numRef>
              <c:f>Foglio1!$B$6:$H$6</c:f>
              <c:numCache>
                <c:formatCode>0.00%</c:formatCode>
                <c:ptCount val="3"/>
                <c:pt idx="0">
                  <c:v>0.68144044321329644</c:v>
                </c:pt>
                <c:pt idx="1">
                  <c:v>3.8781163434903045E-2</c:v>
                </c:pt>
                <c:pt idx="2">
                  <c:v>0.27977839335180055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E84-4CE4-B7A2-A39BEA9D6F42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ayout>
        <c:manualLayout>
          <c:xMode val="edge"/>
          <c:yMode val="edge"/>
          <c:x val="0.21643136740058683"/>
          <c:y val="0.90561186179385189"/>
          <c:w val="0.58354190587825816"/>
          <c:h val="7.90483621668782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overlay val="0"/>
      <c:txPr>
        <a:bodyPr/>
        <a:lstStyle/>
        <a:p>
          <a:pPr rtl="0">
            <a:defRPr/>
          </a:pPr>
          <a:endParaRPr lang="it-IT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1731530595471547E-2"/>
          <c:y val="8.5997037878521573E-2"/>
          <c:w val="0.65703543499414885"/>
          <c:h val="0.81038305910736719"/>
        </c:manualLayout>
      </c:layout>
      <c:pie3DChart>
        <c:varyColors val="1"/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'SENT 2022 solo Fav Sfav e P.Fav'!$B$2</c:f>
              <c:strCache>
                <c:ptCount val="1"/>
                <c:pt idx="0">
                  <c:v>FAV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'SENT 2022 solo Fav Sfav e P.Fav'!$A$3:$A$19</c:f>
              <c:strCache>
                <c:ptCount val="17"/>
                <c:pt idx="0">
                  <c:v>AFFARI GENERALI</c:v>
                </c:pt>
                <c:pt idx="1">
                  <c:v>AMBIENTE</c:v>
                </c:pt>
                <c:pt idx="2">
                  <c:v>APPALTI CONTRATTI</c:v>
                </c:pt>
                <c:pt idx="3">
                  <c:v>CODICE DELLA STRADA</c:v>
                </c:pt>
                <c:pt idx="4">
                  <c:v>COMMERCIO </c:v>
                </c:pt>
                <c:pt idx="5">
                  <c:v>CULTURA</c:v>
                </c:pt>
                <c:pt idx="6">
                  <c:v>DEMANIO PATRIMONIO</c:v>
                </c:pt>
                <c:pt idx="7">
                  <c:v>ERP</c:v>
                </c:pt>
                <c:pt idx="8">
                  <c:v>EDILIZIA URBANISTICA ESPROPRIAZIONI</c:v>
                </c:pt>
                <c:pt idx="9">
                  <c:v>LAVORO</c:v>
                </c:pt>
                <c:pt idx="10">
                  <c:v>MOBILITA'</c:v>
                </c:pt>
                <c:pt idx="11">
                  <c:v>PUBBLCITA'</c:v>
                </c:pt>
                <c:pt idx="12">
                  <c:v>RESPONSABILITA' CIVILE E ERARIALE</c:v>
                </c:pt>
                <c:pt idx="13">
                  <c:v>SERVIZI EDUCATIVI E SOCIALI</c:v>
                </c:pt>
                <c:pt idx="14">
                  <c:v>SERVIZI CIVICI</c:v>
                </c:pt>
                <c:pt idx="15">
                  <c:v>SOCIETA' PARTECIPATE</c:v>
                </c:pt>
                <c:pt idx="16">
                  <c:v>TRIBUTI</c:v>
                </c:pt>
              </c:strCache>
            </c:strRef>
          </c:cat>
          <c:val>
            <c:numRef>
              <c:f>'SENT 2022 solo Fav Sfav e P.Fav'!$B$3:$B$19</c:f>
            </c:numRef>
          </c:val>
          <c:extLst>
            <c:ext xmlns:c16="http://schemas.microsoft.com/office/drawing/2014/chart" uri="{C3380CC4-5D6E-409C-BE32-E72D297353CC}">
              <c16:uniqueId val="{00000000-1693-4C40-B24F-9D6E1E1FB725}"/>
            </c:ext>
          </c:extLst>
        </c:ser>
        <c:ser>
          <c:idx val="1"/>
          <c:order val="1"/>
          <c:tx>
            <c:strRef>
              <c:f>'SENT 2022 solo Fav Sfav e P.Fav'!$C$2</c:f>
              <c:strCache>
                <c:ptCount val="1"/>
                <c:pt idx="0">
                  <c:v>PARZ FAV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'SENT 2022 solo Fav Sfav e P.Fav'!$A$3:$A$19</c:f>
              <c:strCache>
                <c:ptCount val="17"/>
                <c:pt idx="0">
                  <c:v>AFFARI GENERALI</c:v>
                </c:pt>
                <c:pt idx="1">
                  <c:v>AMBIENTE</c:v>
                </c:pt>
                <c:pt idx="2">
                  <c:v>APPALTI CONTRATTI</c:v>
                </c:pt>
                <c:pt idx="3">
                  <c:v>CODICE DELLA STRADA</c:v>
                </c:pt>
                <c:pt idx="4">
                  <c:v>COMMERCIO </c:v>
                </c:pt>
                <c:pt idx="5">
                  <c:v>CULTURA</c:v>
                </c:pt>
                <c:pt idx="6">
                  <c:v>DEMANIO PATRIMONIO</c:v>
                </c:pt>
                <c:pt idx="7">
                  <c:v>ERP</c:v>
                </c:pt>
                <c:pt idx="8">
                  <c:v>EDILIZIA URBANISTICA ESPROPRIAZIONI</c:v>
                </c:pt>
                <c:pt idx="9">
                  <c:v>LAVORO</c:v>
                </c:pt>
                <c:pt idx="10">
                  <c:v>MOBILITA'</c:v>
                </c:pt>
                <c:pt idx="11">
                  <c:v>PUBBLCITA'</c:v>
                </c:pt>
                <c:pt idx="12">
                  <c:v>RESPONSABILITA' CIVILE E ERARIALE</c:v>
                </c:pt>
                <c:pt idx="13">
                  <c:v>SERVIZI EDUCATIVI E SOCIALI</c:v>
                </c:pt>
                <c:pt idx="14">
                  <c:v>SERVIZI CIVICI</c:v>
                </c:pt>
                <c:pt idx="15">
                  <c:v>SOCIETA' PARTECIPATE</c:v>
                </c:pt>
                <c:pt idx="16">
                  <c:v>TRIBUTI</c:v>
                </c:pt>
              </c:strCache>
            </c:strRef>
          </c:cat>
          <c:val>
            <c:numRef>
              <c:f>'SENT 2022 solo Fav Sfav e P.Fav'!$C$3:$C$19</c:f>
            </c:numRef>
          </c:val>
          <c:extLst>
            <c:ext xmlns:c16="http://schemas.microsoft.com/office/drawing/2014/chart" uri="{C3380CC4-5D6E-409C-BE32-E72D297353CC}">
              <c16:uniqueId val="{00000001-1693-4C40-B24F-9D6E1E1FB725}"/>
            </c:ext>
          </c:extLst>
        </c:ser>
        <c:ser>
          <c:idx val="2"/>
          <c:order val="2"/>
          <c:tx>
            <c:strRef>
              <c:f>'SENT 2022 solo Fav Sfav e P.Fav'!$D$2</c:f>
              <c:strCache>
                <c:ptCount val="1"/>
                <c:pt idx="0">
                  <c:v>SFAV.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'SENT 2022 solo Fav Sfav e P.Fav'!$A$3:$A$19</c:f>
              <c:strCache>
                <c:ptCount val="17"/>
                <c:pt idx="0">
                  <c:v>AFFARI GENERALI</c:v>
                </c:pt>
                <c:pt idx="1">
                  <c:v>AMBIENTE</c:v>
                </c:pt>
                <c:pt idx="2">
                  <c:v>APPALTI CONTRATTI</c:v>
                </c:pt>
                <c:pt idx="3">
                  <c:v>CODICE DELLA STRADA</c:v>
                </c:pt>
                <c:pt idx="4">
                  <c:v>COMMERCIO </c:v>
                </c:pt>
                <c:pt idx="5">
                  <c:v>CULTURA</c:v>
                </c:pt>
                <c:pt idx="6">
                  <c:v>DEMANIO PATRIMONIO</c:v>
                </c:pt>
                <c:pt idx="7">
                  <c:v>ERP</c:v>
                </c:pt>
                <c:pt idx="8">
                  <c:v>EDILIZIA URBANISTICA ESPROPRIAZIONI</c:v>
                </c:pt>
                <c:pt idx="9">
                  <c:v>LAVORO</c:v>
                </c:pt>
                <c:pt idx="10">
                  <c:v>MOBILITA'</c:v>
                </c:pt>
                <c:pt idx="11">
                  <c:v>PUBBLCITA'</c:v>
                </c:pt>
                <c:pt idx="12">
                  <c:v>RESPONSABILITA' CIVILE E ERARIALE</c:v>
                </c:pt>
                <c:pt idx="13">
                  <c:v>SERVIZI EDUCATIVI E SOCIALI</c:v>
                </c:pt>
                <c:pt idx="14">
                  <c:v>SERVIZI CIVICI</c:v>
                </c:pt>
                <c:pt idx="15">
                  <c:v>SOCIETA' PARTECIPATE</c:v>
                </c:pt>
                <c:pt idx="16">
                  <c:v>TRIBUTI</c:v>
                </c:pt>
              </c:strCache>
            </c:strRef>
          </c:cat>
          <c:val>
            <c:numRef>
              <c:f>'SENT 2022 solo Fav Sfav e P.Fav'!$D$3:$D$19</c:f>
            </c:numRef>
          </c:val>
          <c:extLst>
            <c:ext xmlns:c16="http://schemas.microsoft.com/office/drawing/2014/chart" uri="{C3380CC4-5D6E-409C-BE32-E72D297353CC}">
              <c16:uniqueId val="{00000002-1693-4C40-B24F-9D6E1E1FB725}"/>
            </c:ext>
          </c:extLst>
        </c:ser>
        <c:ser>
          <c:idx val="3"/>
          <c:order val="3"/>
          <c:tx>
            <c:strRef>
              <c:f>'SENT 2022 solo Fav Sfav e P.Fav'!$E$2</c:f>
              <c:strCache>
                <c:ptCount val="1"/>
                <c:pt idx="0">
                  <c:v>PARZ. SFAV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'SENT 2022 solo Fav Sfav e P.Fav'!$A$3:$A$19</c:f>
              <c:strCache>
                <c:ptCount val="17"/>
                <c:pt idx="0">
                  <c:v>AFFARI GENERALI</c:v>
                </c:pt>
                <c:pt idx="1">
                  <c:v>AMBIENTE</c:v>
                </c:pt>
                <c:pt idx="2">
                  <c:v>APPALTI CONTRATTI</c:v>
                </c:pt>
                <c:pt idx="3">
                  <c:v>CODICE DELLA STRADA</c:v>
                </c:pt>
                <c:pt idx="4">
                  <c:v>COMMERCIO </c:v>
                </c:pt>
                <c:pt idx="5">
                  <c:v>CULTURA</c:v>
                </c:pt>
                <c:pt idx="6">
                  <c:v>DEMANIO PATRIMONIO</c:v>
                </c:pt>
                <c:pt idx="7">
                  <c:v>ERP</c:v>
                </c:pt>
                <c:pt idx="8">
                  <c:v>EDILIZIA URBANISTICA ESPROPRIAZIONI</c:v>
                </c:pt>
                <c:pt idx="9">
                  <c:v>LAVORO</c:v>
                </c:pt>
                <c:pt idx="10">
                  <c:v>MOBILITA'</c:v>
                </c:pt>
                <c:pt idx="11">
                  <c:v>PUBBLCITA'</c:v>
                </c:pt>
                <c:pt idx="12">
                  <c:v>RESPONSABILITA' CIVILE E ERARIALE</c:v>
                </c:pt>
                <c:pt idx="13">
                  <c:v>SERVIZI EDUCATIVI E SOCIALI</c:v>
                </c:pt>
                <c:pt idx="14">
                  <c:v>SERVIZI CIVICI</c:v>
                </c:pt>
                <c:pt idx="15">
                  <c:v>SOCIETA' PARTECIPATE</c:v>
                </c:pt>
                <c:pt idx="16">
                  <c:v>TRIBUTI</c:v>
                </c:pt>
              </c:strCache>
            </c:strRef>
          </c:cat>
          <c:val>
            <c:numRef>
              <c:f>'SENT 2022 solo Fav Sfav e P.Fav'!$E$3:$E$19</c:f>
            </c:numRef>
          </c:val>
          <c:extLst>
            <c:ext xmlns:c16="http://schemas.microsoft.com/office/drawing/2014/chart" uri="{C3380CC4-5D6E-409C-BE32-E72D297353CC}">
              <c16:uniqueId val="{00000003-1693-4C40-B24F-9D6E1E1FB725}"/>
            </c:ext>
          </c:extLst>
        </c:ser>
        <c:ser>
          <c:idx val="4"/>
          <c:order val="4"/>
          <c:tx>
            <c:strRef>
              <c:f>'SENT 2022 solo Fav Sfav e P.Fav'!$F$2</c:f>
              <c:strCache>
                <c:ptCount val="1"/>
                <c:pt idx="0">
                  <c:v>FAV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'SENT 2022 solo Fav Sfav e P.Fav'!$A$3:$A$19</c:f>
              <c:strCache>
                <c:ptCount val="17"/>
                <c:pt idx="0">
                  <c:v>AFFARI GENERALI</c:v>
                </c:pt>
                <c:pt idx="1">
                  <c:v>AMBIENTE</c:v>
                </c:pt>
                <c:pt idx="2">
                  <c:v>APPALTI CONTRATTI</c:v>
                </c:pt>
                <c:pt idx="3">
                  <c:v>CODICE DELLA STRADA</c:v>
                </c:pt>
                <c:pt idx="4">
                  <c:v>COMMERCIO </c:v>
                </c:pt>
                <c:pt idx="5">
                  <c:v>CULTURA</c:v>
                </c:pt>
                <c:pt idx="6">
                  <c:v>DEMANIO PATRIMONIO</c:v>
                </c:pt>
                <c:pt idx="7">
                  <c:v>ERP</c:v>
                </c:pt>
                <c:pt idx="8">
                  <c:v>EDILIZIA URBANISTICA ESPROPRIAZIONI</c:v>
                </c:pt>
                <c:pt idx="9">
                  <c:v>LAVORO</c:v>
                </c:pt>
                <c:pt idx="10">
                  <c:v>MOBILITA'</c:v>
                </c:pt>
                <c:pt idx="11">
                  <c:v>PUBBLCITA'</c:v>
                </c:pt>
                <c:pt idx="12">
                  <c:v>RESPONSABILITA' CIVILE E ERARIALE</c:v>
                </c:pt>
                <c:pt idx="13">
                  <c:v>SERVIZI EDUCATIVI E SOCIALI</c:v>
                </c:pt>
                <c:pt idx="14">
                  <c:v>SERVIZI CIVICI</c:v>
                </c:pt>
                <c:pt idx="15">
                  <c:v>SOCIETA' PARTECIPATE</c:v>
                </c:pt>
                <c:pt idx="16">
                  <c:v>TRIBUTI</c:v>
                </c:pt>
              </c:strCache>
            </c:strRef>
          </c:cat>
          <c:val>
            <c:numRef>
              <c:f>'SENT 2022 solo Fav Sfav e P.Fav'!$F$3:$F$19</c:f>
            </c:numRef>
          </c:val>
          <c:extLst>
            <c:ext xmlns:c16="http://schemas.microsoft.com/office/drawing/2014/chart" uri="{C3380CC4-5D6E-409C-BE32-E72D297353CC}">
              <c16:uniqueId val="{00000004-1693-4C40-B24F-9D6E1E1FB725}"/>
            </c:ext>
          </c:extLst>
        </c:ser>
        <c:ser>
          <c:idx val="5"/>
          <c:order val="5"/>
          <c:tx>
            <c:strRef>
              <c:f>'SENT 2022 solo Fav Sfav e P.Fav'!$G$2</c:f>
              <c:strCache>
                <c:ptCount val="1"/>
                <c:pt idx="0">
                  <c:v>PARZ FAV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'SENT 2022 solo Fav Sfav e P.Fav'!$A$3:$A$19</c:f>
              <c:strCache>
                <c:ptCount val="17"/>
                <c:pt idx="0">
                  <c:v>AFFARI GENERALI</c:v>
                </c:pt>
                <c:pt idx="1">
                  <c:v>AMBIENTE</c:v>
                </c:pt>
                <c:pt idx="2">
                  <c:v>APPALTI CONTRATTI</c:v>
                </c:pt>
                <c:pt idx="3">
                  <c:v>CODICE DELLA STRADA</c:v>
                </c:pt>
                <c:pt idx="4">
                  <c:v>COMMERCIO </c:v>
                </c:pt>
                <c:pt idx="5">
                  <c:v>CULTURA</c:v>
                </c:pt>
                <c:pt idx="6">
                  <c:v>DEMANIO PATRIMONIO</c:v>
                </c:pt>
                <c:pt idx="7">
                  <c:v>ERP</c:v>
                </c:pt>
                <c:pt idx="8">
                  <c:v>EDILIZIA URBANISTICA ESPROPRIAZIONI</c:v>
                </c:pt>
                <c:pt idx="9">
                  <c:v>LAVORO</c:v>
                </c:pt>
                <c:pt idx="10">
                  <c:v>MOBILITA'</c:v>
                </c:pt>
                <c:pt idx="11">
                  <c:v>PUBBLCITA'</c:v>
                </c:pt>
                <c:pt idx="12">
                  <c:v>RESPONSABILITA' CIVILE E ERARIALE</c:v>
                </c:pt>
                <c:pt idx="13">
                  <c:v>SERVIZI EDUCATIVI E SOCIALI</c:v>
                </c:pt>
                <c:pt idx="14">
                  <c:v>SERVIZI CIVICI</c:v>
                </c:pt>
                <c:pt idx="15">
                  <c:v>SOCIETA' PARTECIPATE</c:v>
                </c:pt>
                <c:pt idx="16">
                  <c:v>TRIBUTI</c:v>
                </c:pt>
              </c:strCache>
            </c:strRef>
          </c:cat>
          <c:val>
            <c:numRef>
              <c:f>'SENT 2022 solo Fav Sfav e P.Fav'!$G$3:$G$19</c:f>
            </c:numRef>
          </c:val>
          <c:extLst>
            <c:ext xmlns:c16="http://schemas.microsoft.com/office/drawing/2014/chart" uri="{C3380CC4-5D6E-409C-BE32-E72D297353CC}">
              <c16:uniqueId val="{00000005-1693-4C40-B24F-9D6E1E1FB725}"/>
            </c:ext>
          </c:extLst>
        </c:ser>
        <c:ser>
          <c:idx val="6"/>
          <c:order val="6"/>
          <c:tx>
            <c:strRef>
              <c:f>'SENT 2022 solo Fav Sfav e P.Fav'!$H$2</c:f>
              <c:strCache>
                <c:ptCount val="1"/>
                <c:pt idx="0">
                  <c:v>SFAV.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'SENT 2022 solo Fav Sfav e P.Fav'!$A$3:$A$19</c:f>
              <c:strCache>
                <c:ptCount val="17"/>
                <c:pt idx="0">
                  <c:v>AFFARI GENERALI</c:v>
                </c:pt>
                <c:pt idx="1">
                  <c:v>AMBIENTE</c:v>
                </c:pt>
                <c:pt idx="2">
                  <c:v>APPALTI CONTRATTI</c:v>
                </c:pt>
                <c:pt idx="3">
                  <c:v>CODICE DELLA STRADA</c:v>
                </c:pt>
                <c:pt idx="4">
                  <c:v>COMMERCIO </c:v>
                </c:pt>
                <c:pt idx="5">
                  <c:v>CULTURA</c:v>
                </c:pt>
                <c:pt idx="6">
                  <c:v>DEMANIO PATRIMONIO</c:v>
                </c:pt>
                <c:pt idx="7">
                  <c:v>ERP</c:v>
                </c:pt>
                <c:pt idx="8">
                  <c:v>EDILIZIA URBANISTICA ESPROPRIAZIONI</c:v>
                </c:pt>
                <c:pt idx="9">
                  <c:v>LAVORO</c:v>
                </c:pt>
                <c:pt idx="10">
                  <c:v>MOBILITA'</c:v>
                </c:pt>
                <c:pt idx="11">
                  <c:v>PUBBLCITA'</c:v>
                </c:pt>
                <c:pt idx="12">
                  <c:v>RESPONSABILITA' CIVILE E ERARIALE</c:v>
                </c:pt>
                <c:pt idx="13">
                  <c:v>SERVIZI EDUCATIVI E SOCIALI</c:v>
                </c:pt>
                <c:pt idx="14">
                  <c:v>SERVIZI CIVICI</c:v>
                </c:pt>
                <c:pt idx="15">
                  <c:v>SOCIETA' PARTECIPATE</c:v>
                </c:pt>
                <c:pt idx="16">
                  <c:v>TRIBUTI</c:v>
                </c:pt>
              </c:strCache>
            </c:strRef>
          </c:cat>
          <c:val>
            <c:numRef>
              <c:f>'SENT 2022 solo Fav Sfav e P.Fav'!$H$3:$H$19</c:f>
            </c:numRef>
          </c:val>
          <c:extLst>
            <c:ext xmlns:c16="http://schemas.microsoft.com/office/drawing/2014/chart" uri="{C3380CC4-5D6E-409C-BE32-E72D297353CC}">
              <c16:uniqueId val="{00000006-1693-4C40-B24F-9D6E1E1FB725}"/>
            </c:ext>
          </c:extLst>
        </c:ser>
        <c:ser>
          <c:idx val="7"/>
          <c:order val="7"/>
          <c:tx>
            <c:strRef>
              <c:f>'SENT 2022 solo Fav Sfav e P.Fav'!$I$2</c:f>
              <c:strCache>
                <c:ptCount val="1"/>
                <c:pt idx="0">
                  <c:v>PARZ. SFAV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'SENT 2022 solo Fav Sfav e P.Fav'!$A$3:$A$19</c:f>
              <c:strCache>
                <c:ptCount val="17"/>
                <c:pt idx="0">
                  <c:v>AFFARI GENERALI</c:v>
                </c:pt>
                <c:pt idx="1">
                  <c:v>AMBIENTE</c:v>
                </c:pt>
                <c:pt idx="2">
                  <c:v>APPALTI CONTRATTI</c:v>
                </c:pt>
                <c:pt idx="3">
                  <c:v>CODICE DELLA STRADA</c:v>
                </c:pt>
                <c:pt idx="4">
                  <c:v>COMMERCIO </c:v>
                </c:pt>
                <c:pt idx="5">
                  <c:v>CULTURA</c:v>
                </c:pt>
                <c:pt idx="6">
                  <c:v>DEMANIO PATRIMONIO</c:v>
                </c:pt>
                <c:pt idx="7">
                  <c:v>ERP</c:v>
                </c:pt>
                <c:pt idx="8">
                  <c:v>EDILIZIA URBANISTICA ESPROPRIAZIONI</c:v>
                </c:pt>
                <c:pt idx="9">
                  <c:v>LAVORO</c:v>
                </c:pt>
                <c:pt idx="10">
                  <c:v>MOBILITA'</c:v>
                </c:pt>
                <c:pt idx="11">
                  <c:v>PUBBLCITA'</c:v>
                </c:pt>
                <c:pt idx="12">
                  <c:v>RESPONSABILITA' CIVILE E ERARIALE</c:v>
                </c:pt>
                <c:pt idx="13">
                  <c:v>SERVIZI EDUCATIVI E SOCIALI</c:v>
                </c:pt>
                <c:pt idx="14">
                  <c:v>SERVIZI CIVICI</c:v>
                </c:pt>
                <c:pt idx="15">
                  <c:v>SOCIETA' PARTECIPATE</c:v>
                </c:pt>
                <c:pt idx="16">
                  <c:v>TRIBUTI</c:v>
                </c:pt>
              </c:strCache>
            </c:strRef>
          </c:cat>
          <c:val>
            <c:numRef>
              <c:f>'SENT 2022 solo Fav Sfav e P.Fav'!$I$3:$I$19</c:f>
            </c:numRef>
          </c:val>
          <c:extLst>
            <c:ext xmlns:c16="http://schemas.microsoft.com/office/drawing/2014/chart" uri="{C3380CC4-5D6E-409C-BE32-E72D297353CC}">
              <c16:uniqueId val="{00000007-1693-4C40-B24F-9D6E1E1FB725}"/>
            </c:ext>
          </c:extLst>
        </c:ser>
        <c:ser>
          <c:idx val="8"/>
          <c:order val="8"/>
          <c:tx>
            <c:strRef>
              <c:f>'SENT 2022 solo Fav Sfav e P.Fav'!$J$2</c:f>
              <c:strCache>
                <c:ptCount val="1"/>
                <c:pt idx="0">
                  <c:v>FAV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'SENT 2022 solo Fav Sfav e P.Fav'!$A$3:$A$19</c:f>
              <c:strCache>
                <c:ptCount val="17"/>
                <c:pt idx="0">
                  <c:v>AFFARI GENERALI</c:v>
                </c:pt>
                <c:pt idx="1">
                  <c:v>AMBIENTE</c:v>
                </c:pt>
                <c:pt idx="2">
                  <c:v>APPALTI CONTRATTI</c:v>
                </c:pt>
                <c:pt idx="3">
                  <c:v>CODICE DELLA STRADA</c:v>
                </c:pt>
                <c:pt idx="4">
                  <c:v>COMMERCIO </c:v>
                </c:pt>
                <c:pt idx="5">
                  <c:v>CULTURA</c:v>
                </c:pt>
                <c:pt idx="6">
                  <c:v>DEMANIO PATRIMONIO</c:v>
                </c:pt>
                <c:pt idx="7">
                  <c:v>ERP</c:v>
                </c:pt>
                <c:pt idx="8">
                  <c:v>EDILIZIA URBANISTICA ESPROPRIAZIONI</c:v>
                </c:pt>
                <c:pt idx="9">
                  <c:v>LAVORO</c:v>
                </c:pt>
                <c:pt idx="10">
                  <c:v>MOBILITA'</c:v>
                </c:pt>
                <c:pt idx="11">
                  <c:v>PUBBLCITA'</c:v>
                </c:pt>
                <c:pt idx="12">
                  <c:v>RESPONSABILITA' CIVILE E ERARIALE</c:v>
                </c:pt>
                <c:pt idx="13">
                  <c:v>SERVIZI EDUCATIVI E SOCIALI</c:v>
                </c:pt>
                <c:pt idx="14">
                  <c:v>SERVIZI CIVICI</c:v>
                </c:pt>
                <c:pt idx="15">
                  <c:v>SOCIETA' PARTECIPATE</c:v>
                </c:pt>
                <c:pt idx="16">
                  <c:v>TRIBUTI</c:v>
                </c:pt>
              </c:strCache>
            </c:strRef>
          </c:cat>
          <c:val>
            <c:numRef>
              <c:f>'SENT 2022 solo Fav Sfav e P.Fav'!$J$3:$J$19</c:f>
            </c:numRef>
          </c:val>
          <c:extLst>
            <c:ext xmlns:c16="http://schemas.microsoft.com/office/drawing/2014/chart" uri="{C3380CC4-5D6E-409C-BE32-E72D297353CC}">
              <c16:uniqueId val="{00000008-1693-4C40-B24F-9D6E1E1FB725}"/>
            </c:ext>
          </c:extLst>
        </c:ser>
        <c:ser>
          <c:idx val="9"/>
          <c:order val="9"/>
          <c:tx>
            <c:strRef>
              <c:f>'SENT 2022 solo Fav Sfav e P.Fav'!$K$2</c:f>
              <c:strCache>
                <c:ptCount val="1"/>
                <c:pt idx="0">
                  <c:v>PARZ FAV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'SENT 2022 solo Fav Sfav e P.Fav'!$A$3:$A$19</c:f>
              <c:strCache>
                <c:ptCount val="17"/>
                <c:pt idx="0">
                  <c:v>AFFARI GENERALI</c:v>
                </c:pt>
                <c:pt idx="1">
                  <c:v>AMBIENTE</c:v>
                </c:pt>
                <c:pt idx="2">
                  <c:v>APPALTI CONTRATTI</c:v>
                </c:pt>
                <c:pt idx="3">
                  <c:v>CODICE DELLA STRADA</c:v>
                </c:pt>
                <c:pt idx="4">
                  <c:v>COMMERCIO </c:v>
                </c:pt>
                <c:pt idx="5">
                  <c:v>CULTURA</c:v>
                </c:pt>
                <c:pt idx="6">
                  <c:v>DEMANIO PATRIMONIO</c:v>
                </c:pt>
                <c:pt idx="7">
                  <c:v>ERP</c:v>
                </c:pt>
                <c:pt idx="8">
                  <c:v>EDILIZIA URBANISTICA ESPROPRIAZIONI</c:v>
                </c:pt>
                <c:pt idx="9">
                  <c:v>LAVORO</c:v>
                </c:pt>
                <c:pt idx="10">
                  <c:v>MOBILITA'</c:v>
                </c:pt>
                <c:pt idx="11">
                  <c:v>PUBBLCITA'</c:v>
                </c:pt>
                <c:pt idx="12">
                  <c:v>RESPONSABILITA' CIVILE E ERARIALE</c:v>
                </c:pt>
                <c:pt idx="13">
                  <c:v>SERVIZI EDUCATIVI E SOCIALI</c:v>
                </c:pt>
                <c:pt idx="14">
                  <c:v>SERVIZI CIVICI</c:v>
                </c:pt>
                <c:pt idx="15">
                  <c:v>SOCIETA' PARTECIPATE</c:v>
                </c:pt>
                <c:pt idx="16">
                  <c:v>TRIBUTI</c:v>
                </c:pt>
              </c:strCache>
            </c:strRef>
          </c:cat>
          <c:val>
            <c:numRef>
              <c:f>'SENT 2022 solo Fav Sfav e P.Fav'!$K$3:$K$19</c:f>
            </c:numRef>
          </c:val>
          <c:extLst>
            <c:ext xmlns:c16="http://schemas.microsoft.com/office/drawing/2014/chart" uri="{C3380CC4-5D6E-409C-BE32-E72D297353CC}">
              <c16:uniqueId val="{00000009-1693-4C40-B24F-9D6E1E1FB725}"/>
            </c:ext>
          </c:extLst>
        </c:ser>
        <c:ser>
          <c:idx val="10"/>
          <c:order val="10"/>
          <c:tx>
            <c:strRef>
              <c:f>'SENT 2022 solo Fav Sfav e P.Fav'!$L$2</c:f>
              <c:strCache>
                <c:ptCount val="1"/>
                <c:pt idx="0">
                  <c:v>SFAV.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'SENT 2022 solo Fav Sfav e P.Fav'!$A$3:$A$19</c:f>
              <c:strCache>
                <c:ptCount val="17"/>
                <c:pt idx="0">
                  <c:v>AFFARI GENERALI</c:v>
                </c:pt>
                <c:pt idx="1">
                  <c:v>AMBIENTE</c:v>
                </c:pt>
                <c:pt idx="2">
                  <c:v>APPALTI CONTRATTI</c:v>
                </c:pt>
                <c:pt idx="3">
                  <c:v>CODICE DELLA STRADA</c:v>
                </c:pt>
                <c:pt idx="4">
                  <c:v>COMMERCIO </c:v>
                </c:pt>
                <c:pt idx="5">
                  <c:v>CULTURA</c:v>
                </c:pt>
                <c:pt idx="6">
                  <c:v>DEMANIO PATRIMONIO</c:v>
                </c:pt>
                <c:pt idx="7">
                  <c:v>ERP</c:v>
                </c:pt>
                <c:pt idx="8">
                  <c:v>EDILIZIA URBANISTICA ESPROPRIAZIONI</c:v>
                </c:pt>
                <c:pt idx="9">
                  <c:v>LAVORO</c:v>
                </c:pt>
                <c:pt idx="10">
                  <c:v>MOBILITA'</c:v>
                </c:pt>
                <c:pt idx="11">
                  <c:v>PUBBLCITA'</c:v>
                </c:pt>
                <c:pt idx="12">
                  <c:v>RESPONSABILITA' CIVILE E ERARIALE</c:v>
                </c:pt>
                <c:pt idx="13">
                  <c:v>SERVIZI EDUCATIVI E SOCIALI</c:v>
                </c:pt>
                <c:pt idx="14">
                  <c:v>SERVIZI CIVICI</c:v>
                </c:pt>
                <c:pt idx="15">
                  <c:v>SOCIETA' PARTECIPATE</c:v>
                </c:pt>
                <c:pt idx="16">
                  <c:v>TRIBUTI</c:v>
                </c:pt>
              </c:strCache>
            </c:strRef>
          </c:cat>
          <c:val>
            <c:numRef>
              <c:f>'SENT 2022 solo Fav Sfav e P.Fav'!$L$3:$L$19</c:f>
            </c:numRef>
          </c:val>
          <c:extLst>
            <c:ext xmlns:c16="http://schemas.microsoft.com/office/drawing/2014/chart" uri="{C3380CC4-5D6E-409C-BE32-E72D297353CC}">
              <c16:uniqueId val="{0000000A-1693-4C40-B24F-9D6E1E1FB725}"/>
            </c:ext>
          </c:extLst>
        </c:ser>
        <c:ser>
          <c:idx val="11"/>
          <c:order val="11"/>
          <c:tx>
            <c:strRef>
              <c:f>'SENT 2022 solo Fav Sfav e P.Fav'!$M$2</c:f>
              <c:strCache>
                <c:ptCount val="1"/>
                <c:pt idx="0">
                  <c:v>PARZ. SFAV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'SENT 2022 solo Fav Sfav e P.Fav'!$A$3:$A$19</c:f>
              <c:strCache>
                <c:ptCount val="17"/>
                <c:pt idx="0">
                  <c:v>AFFARI GENERALI</c:v>
                </c:pt>
                <c:pt idx="1">
                  <c:v>AMBIENTE</c:v>
                </c:pt>
                <c:pt idx="2">
                  <c:v>APPALTI CONTRATTI</c:v>
                </c:pt>
                <c:pt idx="3">
                  <c:v>CODICE DELLA STRADA</c:v>
                </c:pt>
                <c:pt idx="4">
                  <c:v>COMMERCIO </c:v>
                </c:pt>
                <c:pt idx="5">
                  <c:v>CULTURA</c:v>
                </c:pt>
                <c:pt idx="6">
                  <c:v>DEMANIO PATRIMONIO</c:v>
                </c:pt>
                <c:pt idx="7">
                  <c:v>ERP</c:v>
                </c:pt>
                <c:pt idx="8">
                  <c:v>EDILIZIA URBANISTICA ESPROPRIAZIONI</c:v>
                </c:pt>
                <c:pt idx="9">
                  <c:v>LAVORO</c:v>
                </c:pt>
                <c:pt idx="10">
                  <c:v>MOBILITA'</c:v>
                </c:pt>
                <c:pt idx="11">
                  <c:v>PUBBLCITA'</c:v>
                </c:pt>
                <c:pt idx="12">
                  <c:v>RESPONSABILITA' CIVILE E ERARIALE</c:v>
                </c:pt>
                <c:pt idx="13">
                  <c:v>SERVIZI EDUCATIVI E SOCIALI</c:v>
                </c:pt>
                <c:pt idx="14">
                  <c:v>SERVIZI CIVICI</c:v>
                </c:pt>
                <c:pt idx="15">
                  <c:v>SOCIETA' PARTECIPATE</c:v>
                </c:pt>
                <c:pt idx="16">
                  <c:v>TRIBUTI</c:v>
                </c:pt>
              </c:strCache>
            </c:strRef>
          </c:cat>
          <c:val>
            <c:numRef>
              <c:f>'SENT 2022 solo Fav Sfav e P.Fav'!$M$3:$M$19</c:f>
            </c:numRef>
          </c:val>
          <c:extLst>
            <c:ext xmlns:c16="http://schemas.microsoft.com/office/drawing/2014/chart" uri="{C3380CC4-5D6E-409C-BE32-E72D297353CC}">
              <c16:uniqueId val="{0000000B-1693-4C40-B24F-9D6E1E1FB725}"/>
            </c:ext>
          </c:extLst>
        </c:ser>
        <c:ser>
          <c:idx val="12"/>
          <c:order val="12"/>
          <c:tx>
            <c:strRef>
              <c:f>'SENT 2022 solo Fav Sfav e P.Fav'!$N$2</c:f>
              <c:strCache>
                <c:ptCount val="1"/>
                <c:pt idx="0">
                  <c:v>TOTALE PER MATERIA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'SENT 2022 solo Fav Sfav e P.Fav'!$A$3:$A$19</c:f>
              <c:strCache>
                <c:ptCount val="17"/>
                <c:pt idx="0">
                  <c:v>AFFARI GENERALI</c:v>
                </c:pt>
                <c:pt idx="1">
                  <c:v>AMBIENTE</c:v>
                </c:pt>
                <c:pt idx="2">
                  <c:v>APPALTI CONTRATTI</c:v>
                </c:pt>
                <c:pt idx="3">
                  <c:v>CODICE DELLA STRADA</c:v>
                </c:pt>
                <c:pt idx="4">
                  <c:v>COMMERCIO </c:v>
                </c:pt>
                <c:pt idx="5">
                  <c:v>CULTURA</c:v>
                </c:pt>
                <c:pt idx="6">
                  <c:v>DEMANIO PATRIMONIO</c:v>
                </c:pt>
                <c:pt idx="7">
                  <c:v>ERP</c:v>
                </c:pt>
                <c:pt idx="8">
                  <c:v>EDILIZIA URBANISTICA ESPROPRIAZIONI</c:v>
                </c:pt>
                <c:pt idx="9">
                  <c:v>LAVORO</c:v>
                </c:pt>
                <c:pt idx="10">
                  <c:v>MOBILITA'</c:v>
                </c:pt>
                <c:pt idx="11">
                  <c:v>PUBBLCITA'</c:v>
                </c:pt>
                <c:pt idx="12">
                  <c:v>RESPONSABILITA' CIVILE E ERARIALE</c:v>
                </c:pt>
                <c:pt idx="13">
                  <c:v>SERVIZI EDUCATIVI E SOCIALI</c:v>
                </c:pt>
                <c:pt idx="14">
                  <c:v>SERVIZI CIVICI</c:v>
                </c:pt>
                <c:pt idx="15">
                  <c:v>SOCIETA' PARTECIPATE</c:v>
                </c:pt>
                <c:pt idx="16">
                  <c:v>TRIBUTI</c:v>
                </c:pt>
              </c:strCache>
            </c:strRef>
          </c:cat>
          <c:val>
            <c:numRef>
              <c:f>'SENT 2022 solo Fav Sfav e P.Fav'!$N$3:$N$19</c:f>
            </c:numRef>
          </c:val>
          <c:extLst>
            <c:ext xmlns:c16="http://schemas.microsoft.com/office/drawing/2014/chart" uri="{C3380CC4-5D6E-409C-BE32-E72D297353CC}">
              <c16:uniqueId val="{0000000C-1693-4C40-B24F-9D6E1E1FB725}"/>
            </c:ext>
          </c:extLst>
        </c:ser>
        <c:ser>
          <c:idx val="13"/>
          <c:order val="13"/>
          <c:tx>
            <c:strRef>
              <c:f>'SENT 2022 solo Fav Sfav e P.Fav'!$O$2</c:f>
              <c:strCache>
                <c:ptCount val="1"/>
                <c:pt idx="0">
                  <c:v>TOT.Favorevoli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'SENT 2022 solo Fav Sfav e P.Fav'!$A$3:$A$19</c:f>
              <c:strCache>
                <c:ptCount val="17"/>
                <c:pt idx="0">
                  <c:v>AFFARI GENERALI</c:v>
                </c:pt>
                <c:pt idx="1">
                  <c:v>AMBIENTE</c:v>
                </c:pt>
                <c:pt idx="2">
                  <c:v>APPALTI CONTRATTI</c:v>
                </c:pt>
                <c:pt idx="3">
                  <c:v>CODICE DELLA STRADA</c:v>
                </c:pt>
                <c:pt idx="4">
                  <c:v>COMMERCIO </c:v>
                </c:pt>
                <c:pt idx="5">
                  <c:v>CULTURA</c:v>
                </c:pt>
                <c:pt idx="6">
                  <c:v>DEMANIO PATRIMONIO</c:v>
                </c:pt>
                <c:pt idx="7">
                  <c:v>ERP</c:v>
                </c:pt>
                <c:pt idx="8">
                  <c:v>EDILIZIA URBANISTICA ESPROPRIAZIONI</c:v>
                </c:pt>
                <c:pt idx="9">
                  <c:v>LAVORO</c:v>
                </c:pt>
                <c:pt idx="10">
                  <c:v>MOBILITA'</c:v>
                </c:pt>
                <c:pt idx="11">
                  <c:v>PUBBLCITA'</c:v>
                </c:pt>
                <c:pt idx="12">
                  <c:v>RESPONSABILITA' CIVILE E ERARIALE</c:v>
                </c:pt>
                <c:pt idx="13">
                  <c:v>SERVIZI EDUCATIVI E SOCIALI</c:v>
                </c:pt>
                <c:pt idx="14">
                  <c:v>SERVIZI CIVICI</c:v>
                </c:pt>
                <c:pt idx="15">
                  <c:v>SOCIETA' PARTECIPATE</c:v>
                </c:pt>
                <c:pt idx="16">
                  <c:v>TRIBUTI</c:v>
                </c:pt>
              </c:strCache>
            </c:strRef>
          </c:cat>
          <c:val>
            <c:numRef>
              <c:f>'SENT 2022 solo Fav Sfav e P.Fav'!$O$3:$O$19</c:f>
              <c:numCache>
                <c:formatCode>General</c:formatCode>
                <c:ptCount val="17"/>
                <c:pt idx="0">
                  <c:v>1</c:v>
                </c:pt>
                <c:pt idx="1">
                  <c:v>26</c:v>
                </c:pt>
                <c:pt idx="2">
                  <c:v>24</c:v>
                </c:pt>
                <c:pt idx="3">
                  <c:v>93</c:v>
                </c:pt>
                <c:pt idx="4">
                  <c:v>39</c:v>
                </c:pt>
                <c:pt idx="5">
                  <c:v>1</c:v>
                </c:pt>
                <c:pt idx="6">
                  <c:v>27</c:v>
                </c:pt>
                <c:pt idx="7">
                  <c:v>36</c:v>
                </c:pt>
                <c:pt idx="8">
                  <c:v>142</c:v>
                </c:pt>
                <c:pt idx="9">
                  <c:v>16</c:v>
                </c:pt>
                <c:pt idx="10">
                  <c:v>14</c:v>
                </c:pt>
                <c:pt idx="11">
                  <c:v>6</c:v>
                </c:pt>
                <c:pt idx="12">
                  <c:v>4</c:v>
                </c:pt>
                <c:pt idx="13">
                  <c:v>8</c:v>
                </c:pt>
                <c:pt idx="14">
                  <c:v>9</c:v>
                </c:pt>
                <c:pt idx="15">
                  <c:v>5</c:v>
                </c:pt>
                <c:pt idx="16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1693-4C40-B24F-9D6E1E1FB725}"/>
            </c:ext>
          </c:extLst>
        </c:ser>
        <c:ser>
          <c:idx val="14"/>
          <c:order val="14"/>
          <c:tx>
            <c:strRef>
              <c:f>'SENT 2022 solo Fav Sfav e P.Fav'!$P$2</c:f>
              <c:strCache>
                <c:ptCount val="1"/>
                <c:pt idx="0">
                  <c:v>TOT.Parz.Favorevoli</c:v>
                </c:pt>
              </c:strCache>
            </c:strRef>
          </c:tx>
          <c:spPr>
            <a:solidFill>
              <a:schemeClr val="accent3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'SENT 2022 solo Fav Sfav e P.Fav'!$A$3:$A$19</c:f>
              <c:strCache>
                <c:ptCount val="17"/>
                <c:pt idx="0">
                  <c:v>AFFARI GENERALI</c:v>
                </c:pt>
                <c:pt idx="1">
                  <c:v>AMBIENTE</c:v>
                </c:pt>
                <c:pt idx="2">
                  <c:v>APPALTI CONTRATTI</c:v>
                </c:pt>
                <c:pt idx="3">
                  <c:v>CODICE DELLA STRADA</c:v>
                </c:pt>
                <c:pt idx="4">
                  <c:v>COMMERCIO </c:v>
                </c:pt>
                <c:pt idx="5">
                  <c:v>CULTURA</c:v>
                </c:pt>
                <c:pt idx="6">
                  <c:v>DEMANIO PATRIMONIO</c:v>
                </c:pt>
                <c:pt idx="7">
                  <c:v>ERP</c:v>
                </c:pt>
                <c:pt idx="8">
                  <c:v>EDILIZIA URBANISTICA ESPROPRIAZIONI</c:v>
                </c:pt>
                <c:pt idx="9">
                  <c:v>LAVORO</c:v>
                </c:pt>
                <c:pt idx="10">
                  <c:v>MOBILITA'</c:v>
                </c:pt>
                <c:pt idx="11">
                  <c:v>PUBBLCITA'</c:v>
                </c:pt>
                <c:pt idx="12">
                  <c:v>RESPONSABILITA' CIVILE E ERARIALE</c:v>
                </c:pt>
                <c:pt idx="13">
                  <c:v>SERVIZI EDUCATIVI E SOCIALI</c:v>
                </c:pt>
                <c:pt idx="14">
                  <c:v>SERVIZI CIVICI</c:v>
                </c:pt>
                <c:pt idx="15">
                  <c:v>SOCIETA' PARTECIPATE</c:v>
                </c:pt>
                <c:pt idx="16">
                  <c:v>TRIBUTI</c:v>
                </c:pt>
              </c:strCache>
            </c:strRef>
          </c:cat>
          <c:val>
            <c:numRef>
              <c:f>'SENT 2022 solo Fav Sfav e P.Fav'!$P$3:$P$19</c:f>
              <c:numCache>
                <c:formatCode>General</c:formatCode>
                <c:ptCount val="17"/>
                <c:pt idx="0">
                  <c:v>0</c:v>
                </c:pt>
                <c:pt idx="1">
                  <c:v>3</c:v>
                </c:pt>
                <c:pt idx="2">
                  <c:v>2</c:v>
                </c:pt>
                <c:pt idx="3">
                  <c:v>7</c:v>
                </c:pt>
                <c:pt idx="4">
                  <c:v>1</c:v>
                </c:pt>
                <c:pt idx="5">
                  <c:v>0</c:v>
                </c:pt>
                <c:pt idx="6">
                  <c:v>2</c:v>
                </c:pt>
                <c:pt idx="7">
                  <c:v>1</c:v>
                </c:pt>
                <c:pt idx="8">
                  <c:v>4</c:v>
                </c:pt>
                <c:pt idx="9">
                  <c:v>2</c:v>
                </c:pt>
                <c:pt idx="10">
                  <c:v>0</c:v>
                </c:pt>
                <c:pt idx="11">
                  <c:v>1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693-4C40-B24F-9D6E1E1FB725}"/>
            </c:ext>
          </c:extLst>
        </c:ser>
        <c:ser>
          <c:idx val="15"/>
          <c:order val="15"/>
          <c:tx>
            <c:strRef>
              <c:f>'SENT 2022 solo Fav Sfav e P.Fav'!$Q$2</c:f>
              <c:strCache>
                <c:ptCount val="1"/>
                <c:pt idx="0">
                  <c:v>TOT. Sfavorevoli</c:v>
                </c:pt>
              </c:strCache>
            </c:strRef>
          </c:tx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'SENT 2022 solo Fav Sfav e P.Fav'!$A$3:$A$19</c:f>
              <c:strCache>
                <c:ptCount val="17"/>
                <c:pt idx="0">
                  <c:v>AFFARI GENERALI</c:v>
                </c:pt>
                <c:pt idx="1">
                  <c:v>AMBIENTE</c:v>
                </c:pt>
                <c:pt idx="2">
                  <c:v>APPALTI CONTRATTI</c:v>
                </c:pt>
                <c:pt idx="3">
                  <c:v>CODICE DELLA STRADA</c:v>
                </c:pt>
                <c:pt idx="4">
                  <c:v>COMMERCIO </c:v>
                </c:pt>
                <c:pt idx="5">
                  <c:v>CULTURA</c:v>
                </c:pt>
                <c:pt idx="6">
                  <c:v>DEMANIO PATRIMONIO</c:v>
                </c:pt>
                <c:pt idx="7">
                  <c:v>ERP</c:v>
                </c:pt>
                <c:pt idx="8">
                  <c:v>EDILIZIA URBANISTICA ESPROPRIAZIONI</c:v>
                </c:pt>
                <c:pt idx="9">
                  <c:v>LAVORO</c:v>
                </c:pt>
                <c:pt idx="10">
                  <c:v>MOBILITA'</c:v>
                </c:pt>
                <c:pt idx="11">
                  <c:v>PUBBLCITA'</c:v>
                </c:pt>
                <c:pt idx="12">
                  <c:v>RESPONSABILITA' CIVILE E ERARIALE</c:v>
                </c:pt>
                <c:pt idx="13">
                  <c:v>SERVIZI EDUCATIVI E SOCIALI</c:v>
                </c:pt>
                <c:pt idx="14">
                  <c:v>SERVIZI CIVICI</c:v>
                </c:pt>
                <c:pt idx="15">
                  <c:v>SOCIETA' PARTECIPATE</c:v>
                </c:pt>
                <c:pt idx="16">
                  <c:v>TRIBUTI</c:v>
                </c:pt>
              </c:strCache>
            </c:strRef>
          </c:cat>
          <c:val>
            <c:numRef>
              <c:f>'SENT 2022 solo Fav Sfav e P.Fav'!$Q$3:$Q$19</c:f>
              <c:numCache>
                <c:formatCode>General</c:formatCode>
                <c:ptCount val="17"/>
                <c:pt idx="0">
                  <c:v>1</c:v>
                </c:pt>
                <c:pt idx="1">
                  <c:v>18</c:v>
                </c:pt>
                <c:pt idx="2">
                  <c:v>9</c:v>
                </c:pt>
                <c:pt idx="3">
                  <c:v>37</c:v>
                </c:pt>
                <c:pt idx="4">
                  <c:v>7</c:v>
                </c:pt>
                <c:pt idx="5">
                  <c:v>0</c:v>
                </c:pt>
                <c:pt idx="6">
                  <c:v>21</c:v>
                </c:pt>
                <c:pt idx="7">
                  <c:v>26</c:v>
                </c:pt>
                <c:pt idx="8">
                  <c:v>49</c:v>
                </c:pt>
                <c:pt idx="9">
                  <c:v>5</c:v>
                </c:pt>
                <c:pt idx="10">
                  <c:v>6</c:v>
                </c:pt>
                <c:pt idx="11">
                  <c:v>2</c:v>
                </c:pt>
                <c:pt idx="12">
                  <c:v>2</c:v>
                </c:pt>
                <c:pt idx="13">
                  <c:v>3</c:v>
                </c:pt>
                <c:pt idx="14">
                  <c:v>2</c:v>
                </c:pt>
                <c:pt idx="15">
                  <c:v>0</c:v>
                </c:pt>
                <c:pt idx="16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1693-4C40-B24F-9D6E1E1FB7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4924632"/>
        <c:axId val="454925944"/>
      </c:barChart>
      <c:catAx>
        <c:axId val="454924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54925944"/>
        <c:crosses val="autoZero"/>
        <c:auto val="1"/>
        <c:lblAlgn val="ctr"/>
        <c:lblOffset val="100"/>
        <c:noMultiLvlLbl val="0"/>
      </c:catAx>
      <c:valAx>
        <c:axId val="454925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54924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Tipologia contenzioso</c:v>
                </c:pt>
              </c:strCache>
            </c:strRef>
          </c:tx>
          <c:dLbls>
            <c:dLbl>
              <c:idx val="0"/>
              <c:layout>
                <c:manualLayout>
                  <c:x val="5.2950933216681251E-3"/>
                  <c:y val="-5.0150022735839968E-2"/>
                </c:manualLayout>
              </c:layout>
              <c:tx>
                <c:rich>
                  <a:bodyPr/>
                  <a:lstStyle/>
                  <a:p>
                    <a:fld id="{B5EA7152-2CAD-4003-9EB9-F710951EF3A3}" type="PERCENTAGE">
                      <a:rPr lang="en-US" b="1" dirty="0"/>
                      <a:pPr/>
                      <a:t>[PERCENTUALE]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D77E-4424-AF41-FC66E49C86D9}"/>
                </c:ext>
              </c:extLst>
            </c:dLbl>
            <c:dLbl>
              <c:idx val="1"/>
              <c:layout>
                <c:manualLayout>
                  <c:x val="-4.2053350102070577E-2"/>
                  <c:y val="-2.2270980785257032E-2"/>
                </c:manualLayout>
              </c:layout>
              <c:tx>
                <c:rich>
                  <a:bodyPr/>
                  <a:lstStyle/>
                  <a:p>
                    <a:pPr>
                      <a:defRPr sz="1600" b="1" i="0" baseline="0"/>
                    </a:pPr>
                    <a:r>
                      <a:rPr lang="en-US" sz="1200" b="1" i="0" baseline="0" dirty="0" smtClean="0"/>
                      <a:t> </a:t>
                    </a:r>
                    <a:r>
                      <a:rPr lang="en-US" sz="1600" b="1" i="0" baseline="0" dirty="0" smtClean="0"/>
                      <a:t>32%</a:t>
                    </a:r>
                    <a:endParaRPr lang="en-US" sz="1600" b="1" i="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77E-4424-AF41-FC66E49C86D9}"/>
                </c:ext>
              </c:extLst>
            </c:dLbl>
            <c:dLbl>
              <c:idx val="2"/>
              <c:layout>
                <c:manualLayout>
                  <c:x val="5.3368328958880136E-4"/>
                  <c:y val="3.2968489309084026E-2"/>
                </c:manualLayout>
              </c:layout>
              <c:tx>
                <c:rich>
                  <a:bodyPr/>
                  <a:lstStyle/>
                  <a:p>
                    <a:fld id="{32929D30-470B-4037-B833-C2F399D1A0CA}" type="PERCENTAGE">
                      <a:rPr lang="en-US" b="1" dirty="0"/>
                      <a:pPr/>
                      <a:t>[PERCENTUALE]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D77E-4424-AF41-FC66E49C86D9}"/>
                </c:ext>
              </c:extLst>
            </c:dLbl>
            <c:dLbl>
              <c:idx val="3"/>
              <c:layout>
                <c:manualLayout>
                  <c:x val="2.4111439195100611E-3"/>
                  <c:y val="1.6729859342063669E-2"/>
                </c:manualLayout>
              </c:layout>
              <c:tx>
                <c:rich>
                  <a:bodyPr/>
                  <a:lstStyle/>
                  <a:p>
                    <a:fld id="{1C710062-4E52-4DBF-A0CB-B8744EE3E68B}" type="PERCENTAGE">
                      <a:rPr lang="en-US" b="1" i="0" baseline="0" dirty="0"/>
                      <a:pPr/>
                      <a:t>[PERCENTUALE]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77E-4424-AF41-FC66E49C86D9}"/>
                </c:ext>
              </c:extLst>
            </c:dLbl>
            <c:dLbl>
              <c:idx val="4"/>
              <c:layout>
                <c:manualLayout>
                  <c:x val="9.8077917181471144E-3"/>
                  <c:y val="1.915612070039356E-3"/>
                </c:manualLayout>
              </c:layout>
              <c:tx>
                <c:rich>
                  <a:bodyPr/>
                  <a:lstStyle/>
                  <a:p>
                    <a:fld id="{6163C50C-B2AB-4913-BB2C-A227A066ABF6}" type="PERCENTAGE">
                      <a:rPr lang="en-US" b="1" dirty="0"/>
                      <a:pPr/>
                      <a:t>[PERCENTUALE]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A936-4468-A991-DB2F045B84D8}"/>
                </c:ext>
              </c:extLst>
            </c:dLbl>
            <c:dLbl>
              <c:idx val="5"/>
              <c:layout>
                <c:manualLayout>
                  <c:x val="8.8660499108847796E-2"/>
                  <c:y val="1.26905091353486E-2"/>
                </c:manualLayout>
              </c:layout>
              <c:tx>
                <c:rich>
                  <a:bodyPr/>
                  <a:lstStyle/>
                  <a:p>
                    <a:pPr>
                      <a:defRPr sz="1400" baseline="0"/>
                    </a:pPr>
                    <a:r>
                      <a:rPr lang="en-US" sz="1400" b="1" i="0" u="none" strike="noStrike" kern="1200" baseline="0" dirty="0" smtClean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rPr>
                      <a:t>0,14%</a:t>
                    </a:r>
                    <a:endParaRPr lang="en-US" sz="1400" b="1" i="0" u="none" strike="noStrike" kern="1200" baseline="0" dirty="0">
                      <a:solidFill>
                        <a:prstClr val="black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5183245490430585E-2"/>
                      <c:h val="7.623963499005161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936-4468-A991-DB2F045B84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Foglio1!$A$2:$A$7</c:f>
              <c:strCache>
                <c:ptCount val="6"/>
                <c:pt idx="0">
                  <c:v>Civile: 2312</c:v>
                </c:pt>
                <c:pt idx="1">
                  <c:v>Amministrativo: 1630</c:v>
                </c:pt>
                <c:pt idx="2">
                  <c:v>Penale: 870</c:v>
                </c:pt>
                <c:pt idx="3">
                  <c:v>Lavoro: 169</c:v>
                </c:pt>
                <c:pt idx="4">
                  <c:v>Tributario:148</c:v>
                </c:pt>
                <c:pt idx="5">
                  <c:v>Altro (C.C e CEDU): 7</c:v>
                </c:pt>
              </c:strCache>
            </c:strRef>
          </c:cat>
          <c:val>
            <c:numRef>
              <c:f>Foglio1!$B$2:$B$7</c:f>
              <c:numCache>
                <c:formatCode>General</c:formatCode>
                <c:ptCount val="6"/>
                <c:pt idx="0">
                  <c:v>2312</c:v>
                </c:pt>
                <c:pt idx="1">
                  <c:v>1630</c:v>
                </c:pt>
                <c:pt idx="2">
                  <c:v>870</c:v>
                </c:pt>
                <c:pt idx="3">
                  <c:v>169</c:v>
                </c:pt>
                <c:pt idx="4">
                  <c:v>148</c:v>
                </c:pt>
                <c:pt idx="5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77E-4424-AF41-FC66E49C86D9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Colonna1</c:v>
                </c:pt>
              </c:strCache>
            </c:strRef>
          </c:tx>
          <c:cat>
            <c:strRef>
              <c:f>Foglio1!$A$2:$A$7</c:f>
              <c:strCache>
                <c:ptCount val="6"/>
                <c:pt idx="0">
                  <c:v>Civile: 2312</c:v>
                </c:pt>
                <c:pt idx="1">
                  <c:v>Amministrativo: 1630</c:v>
                </c:pt>
                <c:pt idx="2">
                  <c:v>Penale: 870</c:v>
                </c:pt>
                <c:pt idx="3">
                  <c:v>Lavoro: 169</c:v>
                </c:pt>
                <c:pt idx="4">
                  <c:v>Tributario:148</c:v>
                </c:pt>
                <c:pt idx="5">
                  <c:v>Altro (C.C e CEDU): 7</c:v>
                </c:pt>
              </c:strCache>
            </c:strRef>
          </c:cat>
          <c:val>
            <c:numRef>
              <c:f>Foglio1!$C$2:$C$7</c:f>
              <c:numCache>
                <c:formatCode>0%</c:formatCode>
                <c:ptCount val="6"/>
                <c:pt idx="0">
                  <c:v>0.45015576323987538</c:v>
                </c:pt>
                <c:pt idx="1">
                  <c:v>0.31736760124610591</c:v>
                </c:pt>
                <c:pt idx="2">
                  <c:v>0.16939252336448599</c:v>
                </c:pt>
                <c:pt idx="3">
                  <c:v>3.2904984423676009E-2</c:v>
                </c:pt>
                <c:pt idx="4">
                  <c:v>2.881619937694704E-2</c:v>
                </c:pt>
                <c:pt idx="5" formatCode="0.00%">
                  <c:v>1.3629283489096573E-3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36-4468-A991-DB2F045B84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8859040611776068"/>
          <c:y val="0.13515291230267346"/>
          <c:w val="0.31140959388223916"/>
          <c:h val="0.7296941753946532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it-IT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'2018-22 NUOVE CAUSE PER GIURISD'!$B$1</c:f>
              <c:strCache>
                <c:ptCount val="1"/>
                <c:pt idx="0">
                  <c:v>CIVILE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'2018-22 NUOVE CAUSE PER GIURISD'!$A$2:$A$6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'2018-22 NUOVE CAUSE PER GIURISD'!$B$2:$B$6</c:f>
              <c:numCache>
                <c:formatCode>General</c:formatCode>
                <c:ptCount val="5"/>
                <c:pt idx="0">
                  <c:v>519</c:v>
                </c:pt>
                <c:pt idx="1">
                  <c:v>588</c:v>
                </c:pt>
                <c:pt idx="2">
                  <c:v>349</c:v>
                </c:pt>
                <c:pt idx="3">
                  <c:v>380</c:v>
                </c:pt>
                <c:pt idx="4">
                  <c:v>492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403-4D68-B130-AE99A76B4361}"/>
            </c:ext>
          </c:extLst>
        </c:ser>
        <c:ser>
          <c:idx val="1"/>
          <c:order val="1"/>
          <c:tx>
            <c:strRef>
              <c:f>'2018-22 NUOVE CAUSE PER GIURISD'!$C$1</c:f>
              <c:strCache>
                <c:ptCount val="1"/>
                <c:pt idx="0">
                  <c:v>AMMINISTRATIVO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'2018-22 NUOVE CAUSE PER GIURISD'!$A$2:$A$6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'2018-22 NUOVE CAUSE PER GIURISD'!$C$2:$C$6</c:f>
              <c:numCache>
                <c:formatCode>General</c:formatCode>
                <c:ptCount val="5"/>
                <c:pt idx="0">
                  <c:v>337</c:v>
                </c:pt>
                <c:pt idx="1">
                  <c:v>372</c:v>
                </c:pt>
                <c:pt idx="2">
                  <c:v>360</c:v>
                </c:pt>
                <c:pt idx="3">
                  <c:v>294</c:v>
                </c:pt>
                <c:pt idx="4">
                  <c:v>302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403-4D68-B130-AE99A76B4361}"/>
            </c:ext>
          </c:extLst>
        </c:ser>
        <c:ser>
          <c:idx val="2"/>
          <c:order val="2"/>
          <c:tx>
            <c:strRef>
              <c:f>'2018-22 NUOVE CAUSE PER GIURISD'!$D$1</c:f>
              <c:strCache>
                <c:ptCount val="1"/>
                <c:pt idx="0">
                  <c:v>PENALE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'2018-22 NUOVE CAUSE PER GIURISD'!$A$2:$A$6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'2018-22 NUOVE CAUSE PER GIURISD'!$D$2:$D$6</c:f>
              <c:numCache>
                <c:formatCode>General</c:formatCode>
                <c:ptCount val="5"/>
                <c:pt idx="0">
                  <c:v>232</c:v>
                </c:pt>
                <c:pt idx="1">
                  <c:v>232</c:v>
                </c:pt>
                <c:pt idx="2">
                  <c:v>121</c:v>
                </c:pt>
                <c:pt idx="3">
                  <c:v>182</c:v>
                </c:pt>
                <c:pt idx="4">
                  <c:v>167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403-4D68-B130-AE99A76B43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7514856"/>
        <c:axId val="487520104"/>
      </c:lineChart>
      <c:catAx>
        <c:axId val="487514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87520104"/>
        <c:crosses val="autoZero"/>
        <c:auto val="1"/>
        <c:lblAlgn val="ctr"/>
        <c:lblOffset val="100"/>
        <c:noMultiLvlLbl val="0"/>
      </c:catAx>
      <c:valAx>
        <c:axId val="487520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87514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it-IT" dirty="0" smtClean="0"/>
              <a:t>Cause degli ultimi cinque anni</a:t>
            </a:r>
            <a:endParaRPr lang="it-IT" dirty="0"/>
          </a:p>
        </c:rich>
      </c:tx>
      <c:layout>
        <c:manualLayout>
          <c:xMode val="edge"/>
          <c:yMode val="edge"/>
          <c:x val="0.29444999609972416"/>
          <c:y val="0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358870384"/>
        <c:axId val="358870776"/>
        <c:axId val="0"/>
      </c:bar3DChart>
      <c:catAx>
        <c:axId val="3588703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58870776"/>
        <c:crosses val="autoZero"/>
        <c:auto val="1"/>
        <c:lblAlgn val="ctr"/>
        <c:lblOffset val="100"/>
        <c:noMultiLvlLbl val="0"/>
      </c:catAx>
      <c:valAx>
        <c:axId val="358870776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extTo"/>
        <c:crossAx val="35887038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NUOVE CAUSE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rgbClr val="92D050"/>
              </a:solidFill>
            </a:ln>
            <a:effectLst/>
            <a:sp3d>
              <a:contourClr>
                <a:srgbClr val="92D050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solidFill>
                  <a:srgbClr val="92D050"/>
                </a:solidFill>
              </a:ln>
              <a:effectLst/>
              <a:sp3d>
                <a:contourClr>
                  <a:srgbClr val="92D05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935B-4CFA-8E6D-F45D9D4D4126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solidFill>
                  <a:srgbClr val="92D050"/>
                </a:solidFill>
              </a:ln>
              <a:effectLst/>
              <a:sp3d>
                <a:contourClr>
                  <a:srgbClr val="92D05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35B-4CFA-8E6D-F45D9D4D4126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92D050"/>
                </a:solidFill>
              </a:ln>
              <a:effectLst/>
              <a:sp3d>
                <a:contourClr>
                  <a:srgbClr val="92D05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35B-4CFA-8E6D-F45D9D4D4126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92D050"/>
                </a:solidFill>
              </a:ln>
              <a:effectLst/>
              <a:sp3d>
                <a:contourClr>
                  <a:srgbClr val="92D05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35B-4CFA-8E6D-F45D9D4D4126}"/>
              </c:ext>
            </c:extLst>
          </c:dPt>
          <c:dPt>
            <c:idx val="4"/>
            <c:invertIfNegative val="0"/>
            <c:bubble3D val="0"/>
            <c:spPr>
              <a:solidFill>
                <a:srgbClr val="FFC000"/>
              </a:solidFill>
              <a:ln>
                <a:solidFill>
                  <a:srgbClr val="92D050"/>
                </a:solidFill>
              </a:ln>
              <a:effectLst/>
              <a:sp3d>
                <a:contourClr>
                  <a:srgbClr val="92D05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935B-4CFA-8E6D-F45D9D4D4126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  <a:ln>
                <a:solidFill>
                  <a:srgbClr val="92D050"/>
                </a:solidFill>
              </a:ln>
              <a:effectLst/>
              <a:sp3d>
                <a:contourClr>
                  <a:srgbClr val="92D05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B505-4B5C-ABF6-79E8D8CB991E}"/>
              </c:ext>
            </c:extLst>
          </c:dPt>
          <c:dPt>
            <c:idx val="6"/>
            <c:invertIfNegative val="0"/>
            <c:bubble3D val="0"/>
            <c:spPr>
              <a:solidFill>
                <a:srgbClr val="00B0F0"/>
              </a:solidFill>
              <a:ln>
                <a:solidFill>
                  <a:srgbClr val="92D050"/>
                </a:solidFill>
              </a:ln>
              <a:effectLst/>
              <a:sp3d>
                <a:contourClr>
                  <a:srgbClr val="92D05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B505-4B5C-ABF6-79E8D8CB991E}"/>
              </c:ext>
            </c:extLst>
          </c:dPt>
          <c:dPt>
            <c:idx val="7"/>
            <c:invertIfNegative val="0"/>
            <c:bubble3D val="0"/>
            <c:spPr>
              <a:solidFill>
                <a:srgbClr val="00B0F0"/>
              </a:solidFill>
              <a:ln>
                <a:solidFill>
                  <a:srgbClr val="92D050"/>
                </a:solidFill>
              </a:ln>
              <a:effectLst/>
              <a:sp3d>
                <a:contourClr>
                  <a:srgbClr val="92D05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B505-4B5C-ABF6-79E8D8CB991E}"/>
              </c:ext>
            </c:extLst>
          </c:dPt>
          <c:dPt>
            <c:idx val="8"/>
            <c:invertIfNegative val="0"/>
            <c:bubble3D val="0"/>
            <c:spPr>
              <a:solidFill>
                <a:srgbClr val="FFFF00"/>
              </a:solidFill>
              <a:ln>
                <a:solidFill>
                  <a:srgbClr val="92D050"/>
                </a:solidFill>
              </a:ln>
              <a:effectLst/>
              <a:sp3d>
                <a:contourClr>
                  <a:srgbClr val="92D05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B505-4B5C-ABF6-79E8D8CB991E}"/>
              </c:ext>
            </c:extLst>
          </c:dPt>
          <c:dPt>
            <c:idx val="9"/>
            <c:invertIfNegative val="0"/>
            <c:bubble3D val="0"/>
            <c:spPr>
              <a:solidFill>
                <a:srgbClr val="FFFF00"/>
              </a:solidFill>
              <a:ln>
                <a:solidFill>
                  <a:srgbClr val="92D050"/>
                </a:solidFill>
              </a:ln>
              <a:effectLst/>
              <a:sp3d>
                <a:contourClr>
                  <a:srgbClr val="92D05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B505-4B5C-ABF6-79E8D8CB991E}"/>
              </c:ext>
            </c:extLst>
          </c:dPt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Foglio1!$A$2:$A$11</c:f>
              <c:strCache>
                <c:ptCount val="10"/>
                <c:pt idx="0">
                  <c:v>AMM 2021</c:v>
                </c:pt>
                <c:pt idx="1">
                  <c:v>AMM 2022</c:v>
                </c:pt>
                <c:pt idx="2">
                  <c:v>CIVILE 2021</c:v>
                </c:pt>
                <c:pt idx="3">
                  <c:v>CIVILE 2022</c:v>
                </c:pt>
                <c:pt idx="4">
                  <c:v>LAVORO 2021</c:v>
                </c:pt>
                <c:pt idx="5">
                  <c:v>LAVORO 2022</c:v>
                </c:pt>
                <c:pt idx="6">
                  <c:v>PENALE 2021</c:v>
                </c:pt>
                <c:pt idx="7">
                  <c:v>PENALE 2022</c:v>
                </c:pt>
                <c:pt idx="8">
                  <c:v>TRIBUT 2021</c:v>
                </c:pt>
                <c:pt idx="9">
                  <c:v>TRIBUT 2022</c:v>
                </c:pt>
              </c:strCache>
            </c:strRef>
          </c:cat>
          <c:val>
            <c:numRef>
              <c:f>Foglio1!$B$2:$B$11</c:f>
              <c:numCache>
                <c:formatCode>General</c:formatCode>
                <c:ptCount val="10"/>
                <c:pt idx="0">
                  <c:v>294</c:v>
                </c:pt>
                <c:pt idx="1">
                  <c:v>302</c:v>
                </c:pt>
                <c:pt idx="2">
                  <c:v>380</c:v>
                </c:pt>
                <c:pt idx="3">
                  <c:v>492</c:v>
                </c:pt>
                <c:pt idx="4">
                  <c:v>28</c:v>
                </c:pt>
                <c:pt idx="5">
                  <c:v>34</c:v>
                </c:pt>
                <c:pt idx="6">
                  <c:v>182</c:v>
                </c:pt>
                <c:pt idx="7">
                  <c:v>167</c:v>
                </c:pt>
                <c:pt idx="8">
                  <c:v>22</c:v>
                </c:pt>
                <c:pt idx="9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5B-4CFA-8E6D-F45D9D4D4126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Colonna1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Foglio1!$A$2:$A$11</c:f>
              <c:strCache>
                <c:ptCount val="10"/>
                <c:pt idx="0">
                  <c:v>AMM 2021</c:v>
                </c:pt>
                <c:pt idx="1">
                  <c:v>AMM 2022</c:v>
                </c:pt>
                <c:pt idx="2">
                  <c:v>CIVILE 2021</c:v>
                </c:pt>
                <c:pt idx="3">
                  <c:v>CIVILE 2022</c:v>
                </c:pt>
                <c:pt idx="4">
                  <c:v>LAVORO 2021</c:v>
                </c:pt>
                <c:pt idx="5">
                  <c:v>LAVORO 2022</c:v>
                </c:pt>
                <c:pt idx="6">
                  <c:v>PENALE 2021</c:v>
                </c:pt>
                <c:pt idx="7">
                  <c:v>PENALE 2022</c:v>
                </c:pt>
                <c:pt idx="8">
                  <c:v>TRIBUT 2021</c:v>
                </c:pt>
                <c:pt idx="9">
                  <c:v>TRIBUT 2022</c:v>
                </c:pt>
              </c:strCache>
            </c:strRef>
          </c:cat>
          <c:val>
            <c:numRef>
              <c:f>Foglio1!$C$2:$C$14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A-B505-4B5C-ABF6-79E8D8CB991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58888464"/>
        <c:axId val="358884528"/>
      </c:barChart>
      <c:catAx>
        <c:axId val="358888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58884528"/>
        <c:crosses val="autoZero"/>
        <c:auto val="1"/>
        <c:lblAlgn val="ctr"/>
        <c:lblOffset val="100"/>
        <c:noMultiLvlLbl val="0"/>
      </c:catAx>
      <c:valAx>
        <c:axId val="35888452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58888464"/>
        <c:crosses val="autoZero"/>
        <c:crossBetween val="between"/>
      </c:valAx>
      <c:sp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it-IT" dirty="0" smtClean="0"/>
              <a:t>Cause degli ultimi cinque anni</a:t>
            </a:r>
            <a:endParaRPr lang="it-IT" dirty="0"/>
          </a:p>
        </c:rich>
      </c:tx>
      <c:layout>
        <c:manualLayout>
          <c:xMode val="edge"/>
          <c:yMode val="edge"/>
          <c:x val="0.29444999609972416"/>
          <c:y val="0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358870384"/>
        <c:axId val="358870776"/>
        <c:axId val="0"/>
      </c:bar3DChart>
      <c:catAx>
        <c:axId val="3588703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58870776"/>
        <c:crosses val="autoZero"/>
        <c:auto val="1"/>
        <c:lblAlgn val="ctr"/>
        <c:lblOffset val="100"/>
        <c:noMultiLvlLbl val="0"/>
      </c:catAx>
      <c:valAx>
        <c:axId val="358870776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extTo"/>
        <c:crossAx val="35887038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'\\CTX-Store\CTXDocRedir\elisabetta.rosset.COMUNE-MILANO\Desktop\[CAUSE NUOVE 2021-2022 grafico raggruppate .xlsx]2021-22 nuove cause grafico rag'!$B$1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'[1]2021-22 nuove cause grafico rag'!$A$2:$A$21</c:f>
              <c:strCache>
                <c:ptCount val="20"/>
                <c:pt idx="0">
                  <c:v>AFFARI GENERALI</c:v>
                </c:pt>
                <c:pt idx="1">
                  <c:v>AMBIENTE</c:v>
                </c:pt>
                <c:pt idx="2">
                  <c:v>APPALTI CONTRATTI</c:v>
                </c:pt>
                <c:pt idx="3">
                  <c:v>CODICE DELLA STRADA</c:v>
                </c:pt>
                <c:pt idx="4">
                  <c:v>COMMERCIO </c:v>
                </c:pt>
                <c:pt idx="5">
                  <c:v>CULTURA</c:v>
                </c:pt>
                <c:pt idx="6">
                  <c:v>DEMANIO PATRIMONIO</c:v>
                </c:pt>
                <c:pt idx="7">
                  <c:v>EDILIZIA RESIDENZIALE PUBBLICA</c:v>
                </c:pt>
                <c:pt idx="8">
                  <c:v>EDILIZIA URBANISTICA ESPROPRIAZIONI</c:v>
                </c:pt>
                <c:pt idx="9">
                  <c:v>FALLIMENTI</c:v>
                </c:pt>
                <c:pt idx="10">
                  <c:v>GIURISDIZIONE PENALE </c:v>
                </c:pt>
                <c:pt idx="11">
                  <c:v>LAVORO</c:v>
                </c:pt>
                <c:pt idx="12">
                  <c:v>MOBILITA'</c:v>
                </c:pt>
                <c:pt idx="13">
                  <c:v>PUBBLCITA'</c:v>
                </c:pt>
                <c:pt idx="14">
                  <c:v>RESPONSABILITA' CIVILE E ERARIALE</c:v>
                </c:pt>
                <c:pt idx="15">
                  <c:v>SERVIZI EDUCATIVI E SOCIALI</c:v>
                </c:pt>
                <c:pt idx="16">
                  <c:v>SERVIZI CIVICI</c:v>
                </c:pt>
                <c:pt idx="17">
                  <c:v>SERVIZI PUBBLICI</c:v>
                </c:pt>
                <c:pt idx="18">
                  <c:v>SOCIETA' PARTECIPATE</c:v>
                </c:pt>
                <c:pt idx="19">
                  <c:v>TRIBUTI</c:v>
                </c:pt>
              </c:strCache>
            </c:strRef>
          </c:cat>
          <c:val>
            <c:numRef>
              <c:f>'[1]2021-22 nuove cause grafico rag'!$B$2:$B$21</c:f>
              <c:numCache>
                <c:formatCode>General</c:formatCode>
                <c:ptCount val="20"/>
                <c:pt idx="0">
                  <c:v>8</c:v>
                </c:pt>
                <c:pt idx="1">
                  <c:v>40</c:v>
                </c:pt>
                <c:pt idx="2">
                  <c:v>50</c:v>
                </c:pt>
                <c:pt idx="3">
                  <c:v>149</c:v>
                </c:pt>
                <c:pt idx="4">
                  <c:v>38</c:v>
                </c:pt>
                <c:pt idx="5">
                  <c:v>3</c:v>
                </c:pt>
                <c:pt idx="6">
                  <c:v>103</c:v>
                </c:pt>
                <c:pt idx="7">
                  <c:v>51</c:v>
                </c:pt>
                <c:pt idx="8">
                  <c:v>129</c:v>
                </c:pt>
                <c:pt idx="9">
                  <c:v>0</c:v>
                </c:pt>
                <c:pt idx="10">
                  <c:v>181</c:v>
                </c:pt>
                <c:pt idx="11">
                  <c:v>34</c:v>
                </c:pt>
                <c:pt idx="12">
                  <c:v>14</c:v>
                </c:pt>
                <c:pt idx="13">
                  <c:v>9</c:v>
                </c:pt>
                <c:pt idx="14">
                  <c:v>21</c:v>
                </c:pt>
                <c:pt idx="15">
                  <c:v>9</c:v>
                </c:pt>
                <c:pt idx="16">
                  <c:v>12</c:v>
                </c:pt>
                <c:pt idx="17">
                  <c:v>1</c:v>
                </c:pt>
                <c:pt idx="18">
                  <c:v>4</c:v>
                </c:pt>
                <c:pt idx="19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67-48A6-90A2-9D5655A3ECFE}"/>
            </c:ext>
          </c:extLst>
        </c:ser>
        <c:ser>
          <c:idx val="1"/>
          <c:order val="1"/>
          <c:tx>
            <c:strRef>
              <c:f>'\\CTX-Store\CTXDocRedir\elisabetta.rosset.COMUNE-MILANO\Desktop\[CAUSE NUOVE 2021-2022 grafico raggruppate .xlsx]2021-22 nuove cause grafico rag'!$C$1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'[1]2021-22 nuove cause grafico rag'!$A$2:$A$21</c:f>
              <c:strCache>
                <c:ptCount val="20"/>
                <c:pt idx="0">
                  <c:v>AFFARI GENERALI</c:v>
                </c:pt>
                <c:pt idx="1">
                  <c:v>AMBIENTE</c:v>
                </c:pt>
                <c:pt idx="2">
                  <c:v>APPALTI CONTRATTI</c:v>
                </c:pt>
                <c:pt idx="3">
                  <c:v>CODICE DELLA STRADA</c:v>
                </c:pt>
                <c:pt idx="4">
                  <c:v>COMMERCIO </c:v>
                </c:pt>
                <c:pt idx="5">
                  <c:v>CULTURA</c:v>
                </c:pt>
                <c:pt idx="6">
                  <c:v>DEMANIO PATRIMONIO</c:v>
                </c:pt>
                <c:pt idx="7">
                  <c:v>EDILIZIA RESIDENZIALE PUBBLICA</c:v>
                </c:pt>
                <c:pt idx="8">
                  <c:v>EDILIZIA URBANISTICA ESPROPRIAZIONI</c:v>
                </c:pt>
                <c:pt idx="9">
                  <c:v>FALLIMENTI</c:v>
                </c:pt>
                <c:pt idx="10">
                  <c:v>GIURISDIZIONE PENALE </c:v>
                </c:pt>
                <c:pt idx="11">
                  <c:v>LAVORO</c:v>
                </c:pt>
                <c:pt idx="12">
                  <c:v>MOBILITA'</c:v>
                </c:pt>
                <c:pt idx="13">
                  <c:v>PUBBLCITA'</c:v>
                </c:pt>
                <c:pt idx="14">
                  <c:v>RESPONSABILITA' CIVILE E ERARIALE</c:v>
                </c:pt>
                <c:pt idx="15">
                  <c:v>SERVIZI EDUCATIVI E SOCIALI</c:v>
                </c:pt>
                <c:pt idx="16">
                  <c:v>SERVIZI CIVICI</c:v>
                </c:pt>
                <c:pt idx="17">
                  <c:v>SERVIZI PUBBLICI</c:v>
                </c:pt>
                <c:pt idx="18">
                  <c:v>SOCIETA' PARTECIPATE</c:v>
                </c:pt>
                <c:pt idx="19">
                  <c:v>TRIBUTI</c:v>
                </c:pt>
              </c:strCache>
            </c:strRef>
          </c:cat>
          <c:val>
            <c:numRef>
              <c:f>'[1]2021-22 nuove cause grafico rag'!$C$2:$C$21</c:f>
              <c:numCache>
                <c:formatCode>General</c:formatCode>
                <c:ptCount val="20"/>
                <c:pt idx="0">
                  <c:v>1</c:v>
                </c:pt>
                <c:pt idx="1">
                  <c:v>49</c:v>
                </c:pt>
                <c:pt idx="2">
                  <c:v>36</c:v>
                </c:pt>
                <c:pt idx="3">
                  <c:v>261</c:v>
                </c:pt>
                <c:pt idx="4">
                  <c:v>30</c:v>
                </c:pt>
                <c:pt idx="5">
                  <c:v>0</c:v>
                </c:pt>
                <c:pt idx="6">
                  <c:v>73</c:v>
                </c:pt>
                <c:pt idx="7">
                  <c:v>45</c:v>
                </c:pt>
                <c:pt idx="8">
                  <c:v>132</c:v>
                </c:pt>
                <c:pt idx="9">
                  <c:v>4</c:v>
                </c:pt>
                <c:pt idx="10">
                  <c:v>169</c:v>
                </c:pt>
                <c:pt idx="11">
                  <c:v>29</c:v>
                </c:pt>
                <c:pt idx="12">
                  <c:v>13</c:v>
                </c:pt>
                <c:pt idx="13">
                  <c:v>8</c:v>
                </c:pt>
                <c:pt idx="14">
                  <c:v>45</c:v>
                </c:pt>
                <c:pt idx="15">
                  <c:v>20</c:v>
                </c:pt>
                <c:pt idx="16">
                  <c:v>30</c:v>
                </c:pt>
                <c:pt idx="17">
                  <c:v>0</c:v>
                </c:pt>
                <c:pt idx="18">
                  <c:v>1</c:v>
                </c:pt>
                <c:pt idx="19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67-48A6-90A2-9D5655A3EC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4578184"/>
        <c:axId val="534577528"/>
      </c:barChart>
      <c:catAx>
        <c:axId val="534578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34577528"/>
        <c:crosses val="autoZero"/>
        <c:auto val="1"/>
        <c:lblAlgn val="ctr"/>
        <c:lblOffset val="100"/>
        <c:noMultiLvlLbl val="0"/>
      </c:catAx>
      <c:valAx>
        <c:axId val="534577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34578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358873128"/>
        <c:axId val="358873520"/>
        <c:axId val="0"/>
      </c:bar3DChart>
      <c:catAx>
        <c:axId val="3588731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58873520"/>
        <c:crosses val="autoZero"/>
        <c:auto val="1"/>
        <c:lblAlgn val="ctr"/>
        <c:lblOffset val="100"/>
        <c:noMultiLvlLbl val="0"/>
      </c:catAx>
      <c:valAx>
        <c:axId val="358873520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extTo"/>
        <c:crossAx val="358873128"/>
        <c:crosses val="autoZero"/>
        <c:crossBetween val="between"/>
      </c:valAx>
    </c:plotArea>
    <c:legend>
      <c:legendPos val="r"/>
      <c:overlay val="0"/>
      <c:txPr>
        <a:bodyPr/>
        <a:lstStyle/>
        <a:p>
          <a:pPr rtl="0">
            <a:defRPr/>
          </a:pPr>
          <a:endParaRPr lang="it-IT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4-04T10:02:18.167" idx="1">
    <p:pos x="4480" y="960"/>
    <p:text>L’entrata in vigore del Codice della crisi, inizialmente prevista per il 15 agosto 2020, è stata differita dapprima al 1° settembre 2021 dal D.L. n. 23/2020 (c.d. Decreto “Liquidità”) e poi al 16 maggio 2022 dal D.L. n. 118/2021, convertito con modificazioni, dalla legge n. 147/2021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4-04T10:02:18.167" idx="1">
    <p:pos x="4480" y="960"/>
    <p:text>L’entrata in vigore del Codice della crisi, inizialmente prevista per il 15 agosto 2020, è stata differita dapprima al 1° settembre 2021 dal D.L. n. 23/2020 (c.d. Decreto “Liquidità”) e poi al 16 maggio 2022 dal D.L. n. 118/2021, convertito con modificazioni, dalla legge n. 147/2021</p:text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CF6F0210-CFDC-46E3-A7DC-08B8AC8E8184}" type="datetimeFigureOut">
              <a:rPr lang="it-IT" smtClean="0"/>
              <a:t>13/06/2023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1" y="942975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AE354033-18B5-42FD-961F-EEB2842CD8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93720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129" cy="497081"/>
          </a:xfrm>
          <a:prstGeom prst="rect">
            <a:avLst/>
          </a:prstGeom>
        </p:spPr>
        <p:txBody>
          <a:bodyPr vert="horz" lIns="94055" tIns="47027" rIns="94055" bIns="47027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956" y="1"/>
            <a:ext cx="2945129" cy="497081"/>
          </a:xfrm>
          <a:prstGeom prst="rect">
            <a:avLst/>
          </a:prstGeom>
        </p:spPr>
        <p:txBody>
          <a:bodyPr vert="horz" lIns="94055" tIns="47027" rIns="94055" bIns="47027" rtlCol="0"/>
          <a:lstStyle>
            <a:lvl1pPr algn="r">
              <a:defRPr sz="1200"/>
            </a:lvl1pPr>
          </a:lstStyle>
          <a:p>
            <a:pPr>
              <a:defRPr/>
            </a:pPr>
            <a:fld id="{EE5399AC-69E6-4AD7-800E-844978A2791B}" type="datetimeFigureOut">
              <a:rPr lang="it-IT"/>
              <a:pPr>
                <a:defRPr/>
              </a:pPr>
              <a:t>13/06/2023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55" tIns="47027" rIns="94055" bIns="47027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4780"/>
            <a:ext cx="5438140" cy="4467071"/>
          </a:xfrm>
          <a:prstGeom prst="rect">
            <a:avLst/>
          </a:prstGeom>
        </p:spPr>
        <p:txBody>
          <a:bodyPr vert="horz" lIns="94055" tIns="47027" rIns="94055" bIns="47027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427897"/>
            <a:ext cx="2945129" cy="497079"/>
          </a:xfrm>
          <a:prstGeom prst="rect">
            <a:avLst/>
          </a:prstGeom>
        </p:spPr>
        <p:txBody>
          <a:bodyPr vert="horz" lIns="94055" tIns="47027" rIns="94055" bIns="47027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956" y="9427897"/>
            <a:ext cx="2945129" cy="497079"/>
          </a:xfrm>
          <a:prstGeom prst="rect">
            <a:avLst/>
          </a:prstGeom>
        </p:spPr>
        <p:txBody>
          <a:bodyPr vert="horz" lIns="94055" tIns="47027" rIns="94055" bIns="47027" rtlCol="0" anchor="b"/>
          <a:lstStyle>
            <a:lvl1pPr algn="r">
              <a:defRPr sz="1200"/>
            </a:lvl1pPr>
          </a:lstStyle>
          <a:p>
            <a:pPr>
              <a:defRPr/>
            </a:pPr>
            <a:fld id="{0F202C05-2096-4ABD-899C-6B553B826DE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93620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F2CA-C919-4EF5-804A-5B800456B050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13/06/2023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76B9-C065-4F33-B780-273DAC9B750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416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F2CA-C919-4EF5-804A-5B800456B050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13/06/2023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76B9-C065-4F33-B780-273DAC9B750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184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F2CA-C919-4EF5-804A-5B800456B050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13/06/2023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76B9-C065-4F33-B780-273DAC9B750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53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8E591-F45F-4F4B-A69D-E7E655B5889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13/06/2023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DA17-9F1F-44A1-B77C-8667D646D8F9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084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8E591-F45F-4F4B-A69D-E7E655B5889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13/06/2023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DA17-9F1F-44A1-B77C-8667D646D8F9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20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710" y="4406901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710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8E591-F45F-4F4B-A69D-E7E655B5889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13/06/2023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DA17-9F1F-44A1-B77C-8667D646D8F9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4654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5765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29150" y="1600201"/>
            <a:ext cx="405765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8E591-F45F-4F4B-A69D-E7E655B5889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13/06/2023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DA17-9F1F-44A1-B77C-8667D646D8F9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581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39791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39791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4628" y="1535113"/>
            <a:ext cx="4042172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4628" y="2174875"/>
            <a:ext cx="4042172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8E591-F45F-4F4B-A69D-E7E655B5889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13/06/2023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DA17-9F1F-44A1-B77C-8667D646D8F9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0349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8E591-F45F-4F4B-A69D-E7E655B5889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13/06/2023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DA17-9F1F-44A1-B77C-8667D646D8F9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5063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8E591-F45F-4F4B-A69D-E7E655B5889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13/06/2023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DA17-9F1F-44A1-B77C-8667D646D8F9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94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710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448" y="273051"/>
            <a:ext cx="5111353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710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8E591-F45F-4F4B-A69D-E7E655B5889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13/06/2023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DA17-9F1F-44A1-B77C-8667D646D8F9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451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F2CA-C919-4EF5-804A-5B800456B050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13/06/2023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76B9-C065-4F33-B780-273DAC9B750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8770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1891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1891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1891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8E591-F45F-4F4B-A69D-E7E655B5889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13/06/2023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DA17-9F1F-44A1-B77C-8667D646D8F9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8373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8E591-F45F-4F4B-A69D-E7E655B5889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13/06/2023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DA17-9F1F-44A1-B77C-8667D646D8F9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4205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579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8E591-F45F-4F4B-A69D-E7E655B5889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13/06/2023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DA17-9F1F-44A1-B77C-8667D646D8F9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399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F2CA-C919-4EF5-804A-5B800456B050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13/06/2023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76B9-C065-4F33-B780-273DAC9B750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607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F2CA-C919-4EF5-804A-5B800456B050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13/06/2023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76B9-C065-4F33-B780-273DAC9B750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123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F2CA-C919-4EF5-804A-5B800456B050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13/06/2023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76B9-C065-4F33-B780-273DAC9B750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686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F2CA-C919-4EF5-804A-5B800456B050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13/06/2023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76B9-C065-4F33-B780-273DAC9B750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58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F2CA-C919-4EF5-804A-5B800456B050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13/06/2023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76B9-C065-4F33-B780-273DAC9B750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729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F2CA-C919-4EF5-804A-5B800456B050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13/06/2023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76B9-C065-4F33-B780-273DAC9B750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067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F2CA-C919-4EF5-804A-5B800456B050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13/06/2023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76B9-C065-4F33-B780-273DAC9B750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171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1EDF2CA-C919-4EF5-804A-5B800456B050}" type="datetimeFigureOut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13/06/2023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it-IT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70576B9-C065-4F33-B780-273DAC9B7502}" type="slidenum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6469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E158E591-F45F-4F4B-A69D-E7E655B58896}" type="datetimeFigureOut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13/06/2023</a:t>
            </a:fld>
            <a:endParaRPr lang="it-IT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it-IT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2D5DA17-9F1F-44A1-B77C-8667D646D8F9}" type="slidenum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8726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7" Type="http://schemas.openxmlformats.org/officeDocument/2006/relationships/chart" Target="../charts/chart1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8.xml"/><Relationship Id="rId5" Type="http://schemas.openxmlformats.org/officeDocument/2006/relationships/chart" Target="../charts/chart17.xml"/><Relationship Id="rId4" Type="http://schemas.openxmlformats.org/officeDocument/2006/relationships/chart" Target="../charts/char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3.xml"/><Relationship Id="rId4" Type="http://schemas.openxmlformats.org/officeDocument/2006/relationships/comments" Target="../comments/commen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4.xml"/><Relationship Id="rId4" Type="http://schemas.openxmlformats.org/officeDocument/2006/relationships/comments" Target="../comments/commen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7" Type="http://schemas.openxmlformats.org/officeDocument/2006/relationships/chart" Target="../charts/chart1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2"/>
          <p:cNvSpPr>
            <a:spLocks noChangeShapeType="1"/>
          </p:cNvSpPr>
          <p:nvPr/>
        </p:nvSpPr>
        <p:spPr bwMode="auto">
          <a:xfrm>
            <a:off x="0" y="1052513"/>
            <a:ext cx="9144000" cy="0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it-IT">
              <a:solidFill>
                <a:prstClr val="black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2" y="116632"/>
            <a:ext cx="7207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755650" cy="1052513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6" name="Segnaposto contenuto 2"/>
          <p:cNvSpPr txBox="1">
            <a:spLocks/>
          </p:cNvSpPr>
          <p:nvPr/>
        </p:nvSpPr>
        <p:spPr bwMode="auto">
          <a:xfrm>
            <a:off x="1033463" y="260648"/>
            <a:ext cx="7870825" cy="77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 eaLnBrk="0" hangingPunct="0">
              <a:spcBef>
                <a:spcPct val="20000"/>
              </a:spcBef>
              <a:defRPr/>
            </a:pPr>
            <a:endParaRPr lang="it-IT" sz="3200" cap="small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043608" y="2125185"/>
            <a:ext cx="7056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800" dirty="0" smtClean="0">
                <a:latin typeface="+mj-lt"/>
              </a:rPr>
              <a:t>Avvocatura </a:t>
            </a:r>
          </a:p>
          <a:p>
            <a:pPr algn="ctr"/>
            <a:r>
              <a:rPr lang="it-IT" sz="4800" dirty="0" smtClean="0">
                <a:latin typeface="+mj-lt"/>
              </a:rPr>
              <a:t>del Comune </a:t>
            </a:r>
            <a:r>
              <a:rPr lang="it-IT" sz="4800" smtClean="0">
                <a:latin typeface="+mj-lt"/>
              </a:rPr>
              <a:t>di </a:t>
            </a:r>
            <a:r>
              <a:rPr lang="it-IT" sz="4800" smtClean="0">
                <a:latin typeface="+mj-lt"/>
              </a:rPr>
              <a:t>Milano</a:t>
            </a:r>
            <a:endParaRPr lang="it-IT" sz="4800" dirty="0" smtClean="0">
              <a:latin typeface="+mj-lt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6516216" y="5805264"/>
            <a:ext cx="1979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latin typeface="+mn-lt"/>
              </a:rPr>
              <a:t>Marzo 2023</a:t>
            </a:r>
            <a:endParaRPr lang="it-IT" sz="2000" dirty="0">
              <a:latin typeface="+mn-lt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-35719" y="341811"/>
            <a:ext cx="827088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100" dirty="0" smtClean="0">
                <a:solidFill>
                  <a:prstClr val="white"/>
                </a:solidFill>
                <a:latin typeface="Calibri" pitchFamily="34" charset="0"/>
              </a:rPr>
              <a:t>Avvocatura Comunale di Milano</a:t>
            </a:r>
            <a:endParaRPr lang="it-IT" sz="1100" dirty="0">
              <a:solidFill>
                <a:prstClr val="white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10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2"/>
          <p:cNvSpPr>
            <a:spLocks noChangeShapeType="1"/>
          </p:cNvSpPr>
          <p:nvPr/>
        </p:nvSpPr>
        <p:spPr bwMode="auto">
          <a:xfrm>
            <a:off x="0" y="1052513"/>
            <a:ext cx="9144000" cy="0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it-IT">
              <a:solidFill>
                <a:prstClr val="black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7207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755650" cy="1052513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6" name="Segnaposto contenuto 2"/>
          <p:cNvSpPr txBox="1">
            <a:spLocks/>
          </p:cNvSpPr>
          <p:nvPr/>
        </p:nvSpPr>
        <p:spPr bwMode="auto">
          <a:xfrm>
            <a:off x="756183" y="0"/>
            <a:ext cx="8040711" cy="1016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lvl="0" indent="-514350" algn="ctr" eaLnBrk="0" hangingPunct="0">
              <a:spcBef>
                <a:spcPct val="20000"/>
              </a:spcBef>
              <a:defRPr/>
            </a:pPr>
            <a:r>
              <a:rPr lang="it-IT" sz="3200" dirty="0" smtClean="0">
                <a:solidFill>
                  <a:srgbClr val="FF0000"/>
                </a:solidFill>
                <a:latin typeface="Calibri"/>
                <a:ea typeface="+mj-ea"/>
                <a:cs typeface="+mj-cs"/>
              </a:rPr>
              <a:t>SENTENZE PER MATERIA 2022</a:t>
            </a:r>
            <a:endParaRPr lang="it-IT" sz="3200" cap="small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-35719" y="341811"/>
            <a:ext cx="827088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100" dirty="0" smtClean="0">
                <a:solidFill>
                  <a:prstClr val="white"/>
                </a:solidFill>
                <a:latin typeface="Calibri" pitchFamily="34" charset="0"/>
              </a:rPr>
              <a:t>Avvocatura Comunale di Milano</a:t>
            </a:r>
            <a:endParaRPr lang="it-IT" sz="1100" dirty="0">
              <a:solidFill>
                <a:prstClr val="white"/>
              </a:solidFill>
              <a:latin typeface="Calibri" pitchFamily="34" charset="0"/>
            </a:endParaRPr>
          </a:p>
        </p:txBody>
      </p:sp>
      <p:graphicFrame>
        <p:nvGraphicFramePr>
          <p:cNvPr id="10" name="Grafico 9"/>
          <p:cNvGraphicFramePr>
            <a:graphicFrameLocks/>
          </p:cNvGraphicFramePr>
          <p:nvPr>
            <p:extLst/>
          </p:nvPr>
        </p:nvGraphicFramePr>
        <p:xfrm>
          <a:off x="1259632" y="1988840"/>
          <a:ext cx="6624736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Grafico 11"/>
          <p:cNvGraphicFramePr>
            <a:graphicFrameLocks/>
          </p:cNvGraphicFramePr>
          <p:nvPr>
            <p:extLst/>
          </p:nvPr>
        </p:nvGraphicFramePr>
        <p:xfrm>
          <a:off x="1043608" y="1340768"/>
          <a:ext cx="7354961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Grafico 10"/>
          <p:cNvGraphicFramePr/>
          <p:nvPr>
            <p:extLst>
              <p:ext uri="{D42A27DB-BD31-4B8C-83A1-F6EECF244321}">
                <p14:modId xmlns:p14="http://schemas.microsoft.com/office/powerpoint/2010/main" val="729905918"/>
              </p:ext>
            </p:extLst>
          </p:nvPr>
        </p:nvGraphicFramePr>
        <p:xfrm>
          <a:off x="323528" y="1477814"/>
          <a:ext cx="8447495" cy="5402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7" name="Grafico 16"/>
          <p:cNvGraphicFramePr/>
          <p:nvPr>
            <p:extLst>
              <p:ext uri="{D42A27DB-BD31-4B8C-83A1-F6EECF244321}">
                <p14:modId xmlns:p14="http://schemas.microsoft.com/office/powerpoint/2010/main" val="167723442"/>
              </p:ext>
            </p:extLst>
          </p:nvPr>
        </p:nvGraphicFramePr>
        <p:xfrm>
          <a:off x="1043609" y="1260353"/>
          <a:ext cx="7028578" cy="5120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8" name="Grafico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6572639"/>
              </p:ext>
            </p:extLst>
          </p:nvPr>
        </p:nvGraphicFramePr>
        <p:xfrm>
          <a:off x="928443" y="1366837"/>
          <a:ext cx="7609516" cy="4841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43050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2"/>
          <p:cNvSpPr>
            <a:spLocks noChangeShapeType="1"/>
          </p:cNvSpPr>
          <p:nvPr/>
        </p:nvSpPr>
        <p:spPr bwMode="auto">
          <a:xfrm>
            <a:off x="0" y="1052513"/>
            <a:ext cx="9144000" cy="0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it-IT">
              <a:solidFill>
                <a:prstClr val="black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2" y="188640"/>
            <a:ext cx="7207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755650" cy="1052513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6" name="Segnaposto contenuto 2"/>
          <p:cNvSpPr txBox="1">
            <a:spLocks/>
          </p:cNvSpPr>
          <p:nvPr/>
        </p:nvSpPr>
        <p:spPr bwMode="auto">
          <a:xfrm>
            <a:off x="1033463" y="260648"/>
            <a:ext cx="7870825" cy="77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 eaLnBrk="0" hangingPunct="0">
              <a:spcBef>
                <a:spcPct val="20000"/>
              </a:spcBef>
              <a:defRPr/>
            </a:pPr>
            <a:r>
              <a:rPr lang="it-IT" sz="3200" cap="small" dirty="0">
                <a:solidFill>
                  <a:srgbClr val="FF0000"/>
                </a:solidFill>
                <a:latin typeface="Calibri"/>
              </a:rPr>
              <a:t>Produttività </a:t>
            </a:r>
            <a:r>
              <a:rPr lang="it-IT" sz="3200" cap="small" dirty="0" smtClean="0">
                <a:solidFill>
                  <a:srgbClr val="FF0000"/>
                </a:solidFill>
                <a:latin typeface="Calibri"/>
              </a:rPr>
              <a:t>2022</a:t>
            </a:r>
            <a:endParaRPr lang="it-IT" sz="3200" cap="small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683568" y="1196752"/>
            <a:ext cx="7794575" cy="5424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 smtClean="0">
                <a:latin typeface="+mn-lt"/>
              </a:rPr>
              <a:t>Nel corso del 2022</a:t>
            </a:r>
          </a:p>
          <a:p>
            <a:pPr algn="ctr"/>
            <a:r>
              <a:rPr lang="it-IT" sz="2800" dirty="0" smtClean="0">
                <a:latin typeface="+mn-lt"/>
              </a:rPr>
              <a:t>gli avvocati dell’Avvocatura </a:t>
            </a:r>
            <a:r>
              <a:rPr lang="it-IT" sz="2800" dirty="0">
                <a:latin typeface="+mn-lt"/>
              </a:rPr>
              <a:t>C</a:t>
            </a:r>
            <a:r>
              <a:rPr lang="it-IT" sz="2800" dirty="0" smtClean="0">
                <a:latin typeface="+mn-lt"/>
              </a:rPr>
              <a:t>omunale </a:t>
            </a:r>
          </a:p>
          <a:p>
            <a:pPr algn="ctr"/>
            <a:endParaRPr lang="it-IT" sz="1050" dirty="0" smtClean="0">
              <a:latin typeface="+mn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000" dirty="0" smtClean="0">
                <a:latin typeface="+mn-lt"/>
              </a:rPr>
              <a:t>hanno redatto </a:t>
            </a:r>
            <a:r>
              <a:rPr lang="it-IT" sz="2000" b="1" dirty="0" smtClean="0">
                <a:latin typeface="+mn-lt"/>
              </a:rPr>
              <a:t>1975 scritti difensivi</a:t>
            </a:r>
            <a:r>
              <a:rPr lang="it-IT" sz="2000" b="1" dirty="0">
                <a:latin typeface="+mn-lt"/>
              </a:rPr>
              <a:t> </a:t>
            </a:r>
            <a:r>
              <a:rPr lang="it-IT" sz="2000" dirty="0" smtClean="0">
                <a:latin typeface="+mn-lt"/>
              </a:rPr>
              <a:t>(mediamente circa 8 scritti al giorno*)</a:t>
            </a:r>
          </a:p>
          <a:p>
            <a:pPr algn="just"/>
            <a:endParaRPr lang="it-IT" sz="2000" dirty="0" smtClean="0">
              <a:latin typeface="+mn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000" dirty="0" smtClean="0">
                <a:latin typeface="+mn-lt"/>
              </a:rPr>
              <a:t>hanno partecipato a </a:t>
            </a:r>
            <a:r>
              <a:rPr lang="it-IT" sz="2000" b="1" dirty="0" smtClean="0">
                <a:latin typeface="+mn-lt"/>
              </a:rPr>
              <a:t>1629 udienze</a:t>
            </a:r>
          </a:p>
          <a:p>
            <a:pPr algn="just"/>
            <a:r>
              <a:rPr lang="it-IT" sz="2000" dirty="0" smtClean="0">
                <a:latin typeface="+mn-lt"/>
              </a:rPr>
              <a:t>     (mediamente più di 6 udienze al giorno*)</a:t>
            </a:r>
          </a:p>
          <a:p>
            <a:pPr algn="just"/>
            <a:endParaRPr lang="it-IT" sz="2000" dirty="0" smtClean="0">
              <a:latin typeface="+mn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000" dirty="0" smtClean="0">
                <a:latin typeface="+mn-lt"/>
              </a:rPr>
              <a:t>hanno partecipato a </a:t>
            </a:r>
            <a:r>
              <a:rPr lang="it-IT" sz="2000" b="1" dirty="0" smtClean="0">
                <a:latin typeface="+mn-lt"/>
              </a:rPr>
              <a:t>597 riunioni </a:t>
            </a:r>
            <a:endParaRPr lang="it-IT" sz="2000" b="1" dirty="0">
              <a:latin typeface="+mn-lt"/>
            </a:endParaRPr>
          </a:p>
          <a:p>
            <a:pPr algn="just"/>
            <a:r>
              <a:rPr lang="it-IT" sz="2000" b="1" dirty="0">
                <a:latin typeface="+mn-lt"/>
              </a:rPr>
              <a:t> </a:t>
            </a:r>
            <a:r>
              <a:rPr lang="it-IT" sz="2000" b="1" dirty="0" smtClean="0">
                <a:latin typeface="+mn-lt"/>
              </a:rPr>
              <a:t>     </a:t>
            </a:r>
            <a:r>
              <a:rPr lang="it-IT" sz="2000" dirty="0" smtClean="0">
                <a:latin typeface="+mn-lt"/>
              </a:rPr>
              <a:t>(mediamente più di 2 riunioni al giorno*)</a:t>
            </a:r>
          </a:p>
          <a:p>
            <a:pPr algn="just"/>
            <a:endParaRPr lang="it-IT" sz="2000" b="1" dirty="0" smtClean="0">
              <a:latin typeface="+mn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000" dirty="0">
                <a:latin typeface="+mn-lt"/>
              </a:rPr>
              <a:t>hanno trattato circa </a:t>
            </a:r>
            <a:r>
              <a:rPr lang="it-IT" sz="2000" b="1" dirty="0">
                <a:latin typeface="+mn-lt"/>
              </a:rPr>
              <a:t>74 richieste di consulenza stragiudiziale </a:t>
            </a:r>
            <a:r>
              <a:rPr lang="it-IT" sz="2000" dirty="0">
                <a:latin typeface="+mn-lt"/>
              </a:rPr>
              <a:t>ed hanno redatto </a:t>
            </a:r>
            <a:r>
              <a:rPr lang="it-IT" sz="2000" b="1" dirty="0">
                <a:latin typeface="+mn-lt"/>
              </a:rPr>
              <a:t>16 pareri formali</a:t>
            </a:r>
          </a:p>
          <a:p>
            <a:r>
              <a:rPr lang="it-IT" sz="2000" dirty="0" smtClean="0">
                <a:latin typeface="+mn-lt"/>
              </a:rPr>
              <a:t>     (</a:t>
            </a:r>
            <a:r>
              <a:rPr lang="it-IT" sz="2000" dirty="0">
                <a:latin typeface="+mn-lt"/>
              </a:rPr>
              <a:t>mediamente circa 6 richieste di consulenza </a:t>
            </a:r>
            <a:r>
              <a:rPr lang="it-IT" sz="2000" dirty="0" smtClean="0">
                <a:latin typeface="+mn-lt"/>
              </a:rPr>
              <a:t>al mese*)</a:t>
            </a:r>
            <a:endParaRPr lang="it-IT" sz="2000" dirty="0">
              <a:latin typeface="+mn-lt"/>
            </a:endParaRPr>
          </a:p>
          <a:p>
            <a:endParaRPr lang="it-IT" sz="2000" dirty="0">
              <a:latin typeface="+mn-lt"/>
            </a:endParaRPr>
          </a:p>
          <a:p>
            <a:pPr algn="r"/>
            <a:r>
              <a:rPr lang="it-IT" sz="2000" dirty="0">
                <a:latin typeface="+mn-lt"/>
              </a:rPr>
              <a:t>*su </a:t>
            </a:r>
            <a:r>
              <a:rPr lang="it-IT" sz="2000" dirty="0" smtClean="0">
                <a:latin typeface="+mn-lt"/>
              </a:rPr>
              <a:t>252 </a:t>
            </a:r>
            <a:r>
              <a:rPr lang="it-IT" sz="2000" dirty="0">
                <a:latin typeface="+mn-lt"/>
              </a:rPr>
              <a:t>giorni lavorativi nel </a:t>
            </a:r>
            <a:r>
              <a:rPr lang="it-IT" sz="2000" dirty="0" smtClean="0">
                <a:latin typeface="+mn-lt"/>
              </a:rPr>
              <a:t>2022</a:t>
            </a:r>
            <a:endParaRPr lang="it-IT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-35719" y="341811"/>
            <a:ext cx="827088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100" dirty="0" smtClean="0">
                <a:solidFill>
                  <a:prstClr val="white"/>
                </a:solidFill>
                <a:latin typeface="Calibri" pitchFamily="34" charset="0"/>
              </a:rPr>
              <a:t>Avvocatura Comunale di Milano</a:t>
            </a:r>
            <a:endParaRPr lang="it-IT" sz="1100" dirty="0">
              <a:solidFill>
                <a:prstClr val="white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10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2"/>
          <p:cNvSpPr>
            <a:spLocks noChangeShapeType="1"/>
          </p:cNvSpPr>
          <p:nvPr/>
        </p:nvSpPr>
        <p:spPr bwMode="auto">
          <a:xfrm>
            <a:off x="0" y="1052513"/>
            <a:ext cx="9144000" cy="0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it-IT">
              <a:solidFill>
                <a:prstClr val="black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44408" y="116632"/>
            <a:ext cx="7207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755650" cy="1052513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6" name="Segnaposto contenuto 2"/>
          <p:cNvSpPr txBox="1">
            <a:spLocks/>
          </p:cNvSpPr>
          <p:nvPr/>
        </p:nvSpPr>
        <p:spPr bwMode="auto">
          <a:xfrm>
            <a:off x="899592" y="332656"/>
            <a:ext cx="7870825" cy="647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 eaLnBrk="0" hangingPunct="0">
              <a:defRPr/>
            </a:pPr>
            <a:r>
              <a:rPr lang="it-IT" sz="2000" b="1" dirty="0" smtClean="0">
                <a:solidFill>
                  <a:srgbClr val="FF0000"/>
                </a:solidFill>
                <a:latin typeface="+mn-lt"/>
              </a:rPr>
              <a:t>INNOVAZIONI 2022-2023</a:t>
            </a:r>
            <a:endParaRPr lang="it-IT" sz="2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-35719" y="341811"/>
            <a:ext cx="827088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100" dirty="0" smtClean="0">
                <a:solidFill>
                  <a:prstClr val="white"/>
                </a:solidFill>
                <a:latin typeface="Calibri" pitchFamily="34" charset="0"/>
              </a:rPr>
              <a:t>Avvocatura Comunale di Milano</a:t>
            </a:r>
            <a:endParaRPr lang="it-IT" sz="1100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-35719" y="1484784"/>
            <a:ext cx="8784976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2400" dirty="0" smtClean="0"/>
              <a:t>Riforma del fallimento / liquidazione giudiziale</a:t>
            </a:r>
          </a:p>
          <a:p>
            <a:pPr marL="800100" lvl="1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2400" dirty="0" smtClean="0"/>
              <a:t>Riforma del processo civile</a:t>
            </a:r>
          </a:p>
          <a:p>
            <a:pPr marL="800100" lvl="1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2400" dirty="0" smtClean="0"/>
              <a:t>Riforma del codice del processo penale</a:t>
            </a:r>
          </a:p>
          <a:p>
            <a:pPr marL="800100" lvl="1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2400" dirty="0"/>
              <a:t>Digitalizzazione del processo penale, Cassazione e </a:t>
            </a:r>
            <a:r>
              <a:rPr lang="it-IT" sz="2400" dirty="0" err="1"/>
              <a:t>GdP</a:t>
            </a:r>
            <a:endParaRPr lang="it-IT" sz="2400" dirty="0"/>
          </a:p>
          <a:p>
            <a:pPr marL="800100" lvl="1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2400" dirty="0" smtClean="0"/>
              <a:t>Riforma del codice dei contratti pubblici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it-IT" sz="1600" dirty="0" smtClean="0"/>
          </a:p>
          <a:p>
            <a:pPr lvl="1"/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2636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2"/>
          <p:cNvSpPr>
            <a:spLocks noChangeShapeType="1"/>
          </p:cNvSpPr>
          <p:nvPr/>
        </p:nvSpPr>
        <p:spPr bwMode="auto">
          <a:xfrm>
            <a:off x="0" y="1052513"/>
            <a:ext cx="9144000" cy="0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it-IT">
              <a:solidFill>
                <a:prstClr val="black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44408" y="116632"/>
            <a:ext cx="7207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755650" cy="1052513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6" name="Segnaposto contenuto 2"/>
          <p:cNvSpPr txBox="1">
            <a:spLocks/>
          </p:cNvSpPr>
          <p:nvPr/>
        </p:nvSpPr>
        <p:spPr bwMode="auto">
          <a:xfrm>
            <a:off x="899592" y="332656"/>
            <a:ext cx="7870825" cy="647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 eaLnBrk="0" hangingPunct="0">
              <a:defRPr/>
            </a:pPr>
            <a:r>
              <a:rPr lang="it-IT" sz="2000" b="1" dirty="0" smtClean="0">
                <a:solidFill>
                  <a:srgbClr val="FF0000"/>
                </a:solidFill>
                <a:latin typeface="+mn-lt"/>
              </a:rPr>
              <a:t>ALCUNE PRATICHE RILEVANTI 2022-2023</a:t>
            </a:r>
            <a:endParaRPr lang="it-IT" sz="2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-35719" y="341811"/>
            <a:ext cx="827088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100" dirty="0" smtClean="0">
                <a:solidFill>
                  <a:prstClr val="white"/>
                </a:solidFill>
                <a:latin typeface="Calibri" pitchFamily="34" charset="0"/>
              </a:rPr>
              <a:t>Avvocatura Comunale di Milano</a:t>
            </a:r>
            <a:endParaRPr lang="it-IT" sz="1100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-35719" y="1556792"/>
            <a:ext cx="878497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400" dirty="0" smtClean="0"/>
              <a:t>SCALI FERROVIARI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400" dirty="0" smtClean="0"/>
              <a:t>ATS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400" dirty="0" smtClean="0"/>
              <a:t>PALASHARP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400" dirty="0" smtClean="0"/>
              <a:t>PALAITALIA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400" dirty="0" smtClean="0"/>
              <a:t>ANAC (ZARA EXPO)</a:t>
            </a:r>
          </a:p>
          <a:p>
            <a:pPr lvl="1"/>
            <a:endParaRPr lang="it-IT" sz="1600" dirty="0" smtClean="0"/>
          </a:p>
          <a:p>
            <a:pPr lvl="1"/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733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2"/>
          <p:cNvSpPr>
            <a:spLocks noChangeShapeType="1"/>
          </p:cNvSpPr>
          <p:nvPr/>
        </p:nvSpPr>
        <p:spPr bwMode="auto">
          <a:xfrm>
            <a:off x="0" y="1052513"/>
            <a:ext cx="9144000" cy="0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it-IT">
              <a:solidFill>
                <a:prstClr val="black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44408" y="188640"/>
            <a:ext cx="7207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755650" cy="1052513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6" name="Segnaposto contenuto 2"/>
          <p:cNvSpPr txBox="1">
            <a:spLocks/>
          </p:cNvSpPr>
          <p:nvPr/>
        </p:nvSpPr>
        <p:spPr bwMode="auto">
          <a:xfrm>
            <a:off x="1020351" y="176610"/>
            <a:ext cx="7870825" cy="77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 eaLnBrk="0" hangingPunct="0">
              <a:spcBef>
                <a:spcPct val="20000"/>
              </a:spcBef>
              <a:defRPr/>
            </a:pPr>
            <a:endParaRPr lang="it-IT" sz="3200" cap="small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457200" y="139700"/>
            <a:ext cx="8229600" cy="10661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it-IT" sz="3200" cap="small" dirty="0" smtClean="0">
                <a:solidFill>
                  <a:prstClr val="black"/>
                </a:solidFill>
                <a:cs typeface="Arial" charset="0"/>
              </a:rPr>
              <a:t>Organizzazione dell’Avvocatura</a:t>
            </a:r>
            <a:endParaRPr lang="it-IT" sz="3200" cap="small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-35719" y="341811"/>
            <a:ext cx="827088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100" dirty="0" smtClean="0">
                <a:solidFill>
                  <a:prstClr val="white"/>
                </a:solidFill>
                <a:latin typeface="Calibri" pitchFamily="34" charset="0"/>
              </a:rPr>
              <a:t>Avvocatura Comunale di Milano</a:t>
            </a:r>
            <a:endParaRPr lang="it-IT" sz="1100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57200" y="1710205"/>
            <a:ext cx="8557545" cy="4959155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lnSpc>
                <a:spcPct val="150000"/>
              </a:lnSpc>
              <a:spcAft>
                <a:spcPts val="0"/>
              </a:spcAft>
            </a:pPr>
            <a:r>
              <a:rPr lang="it-IT" sz="3000" b="1" dirty="0" smtClean="0">
                <a:solidFill>
                  <a:prstClr val="black"/>
                </a:solidFill>
              </a:rPr>
              <a:t>AREA 1</a:t>
            </a:r>
            <a:r>
              <a:rPr lang="it-IT" sz="2600" b="1" dirty="0" smtClean="0">
                <a:solidFill>
                  <a:prstClr val="black"/>
                </a:solidFill>
              </a:rPr>
              <a:t>^</a:t>
            </a:r>
            <a:r>
              <a:rPr lang="it-IT" sz="2600" dirty="0" smtClean="0">
                <a:solidFill>
                  <a:prstClr val="black"/>
                </a:solidFill>
              </a:rPr>
              <a:t> - società partecipate, organi politici, demanio, commercio, riscossione e codice della strada					</a:t>
            </a:r>
            <a:r>
              <a:rPr lang="it-IT" sz="2600" dirty="0">
                <a:solidFill>
                  <a:prstClr val="black"/>
                </a:solidFill>
              </a:rPr>
              <a:t>- 6 avvocati</a:t>
            </a:r>
          </a:p>
          <a:p>
            <a:pPr algn="l" fontAlgn="auto">
              <a:lnSpc>
                <a:spcPct val="150000"/>
              </a:lnSpc>
              <a:spcAft>
                <a:spcPts val="0"/>
              </a:spcAft>
            </a:pPr>
            <a:r>
              <a:rPr lang="it-IT" sz="3000" b="1" dirty="0">
                <a:solidFill>
                  <a:prstClr val="black"/>
                </a:solidFill>
              </a:rPr>
              <a:t>AREA 2^</a:t>
            </a:r>
            <a:r>
              <a:rPr lang="it-IT" sz="3000" b="1" dirty="0" smtClean="0">
                <a:solidFill>
                  <a:prstClr val="black"/>
                </a:solidFill>
              </a:rPr>
              <a:t> - </a:t>
            </a:r>
            <a:r>
              <a:rPr lang="it-IT" sz="2600" dirty="0" smtClean="0">
                <a:solidFill>
                  <a:prstClr val="black"/>
                </a:solidFill>
              </a:rPr>
              <a:t>penale, civile derivante dal penale, polizia </a:t>
            </a:r>
            <a:r>
              <a:rPr lang="it-IT" sz="2600" dirty="0">
                <a:solidFill>
                  <a:prstClr val="black"/>
                </a:solidFill>
              </a:rPr>
              <a:t>locale, </a:t>
            </a:r>
            <a:r>
              <a:rPr lang="it-IT" sz="2600" dirty="0" smtClean="0">
                <a:solidFill>
                  <a:prstClr val="black"/>
                </a:solidFill>
              </a:rPr>
              <a:t>riscossione e codice della strada						</a:t>
            </a:r>
            <a:r>
              <a:rPr lang="it-IT" sz="2600" dirty="0">
                <a:solidFill>
                  <a:prstClr val="black"/>
                </a:solidFill>
              </a:rPr>
              <a:t>- 6 avvocati</a:t>
            </a:r>
          </a:p>
          <a:p>
            <a:pPr algn="l" fontAlgn="auto">
              <a:lnSpc>
                <a:spcPct val="150000"/>
              </a:lnSpc>
              <a:spcAft>
                <a:spcPts val="0"/>
              </a:spcAft>
            </a:pPr>
            <a:r>
              <a:rPr lang="it-IT" sz="3000" b="1" dirty="0">
                <a:solidFill>
                  <a:prstClr val="black"/>
                </a:solidFill>
              </a:rPr>
              <a:t>AREA 3^ </a:t>
            </a:r>
            <a:r>
              <a:rPr lang="it-IT" sz="3000" b="1" dirty="0" smtClean="0">
                <a:solidFill>
                  <a:prstClr val="black"/>
                </a:solidFill>
              </a:rPr>
              <a:t>- </a:t>
            </a:r>
            <a:r>
              <a:rPr lang="it-IT" sz="2600" dirty="0" smtClean="0">
                <a:solidFill>
                  <a:schemeClr val="tx1"/>
                </a:solidFill>
              </a:rPr>
              <a:t>edilizia, urbanistica, mobilità, pubblicità, riscossione e codice della strada							</a:t>
            </a:r>
            <a:r>
              <a:rPr lang="it-IT" sz="2600" dirty="0">
                <a:solidFill>
                  <a:prstClr val="black"/>
                </a:solidFill>
              </a:rPr>
              <a:t>- 7avvocati</a:t>
            </a:r>
          </a:p>
          <a:p>
            <a:pPr algn="l" fontAlgn="auto">
              <a:lnSpc>
                <a:spcPct val="150000"/>
              </a:lnSpc>
              <a:spcAft>
                <a:spcPts val="0"/>
              </a:spcAft>
            </a:pPr>
            <a:r>
              <a:rPr lang="it-IT" sz="3000" b="1" dirty="0">
                <a:solidFill>
                  <a:prstClr val="black"/>
                </a:solidFill>
              </a:rPr>
              <a:t>AREA 4^ </a:t>
            </a:r>
            <a:r>
              <a:rPr lang="it-IT" sz="3000" b="1" dirty="0" smtClean="0">
                <a:solidFill>
                  <a:prstClr val="black"/>
                </a:solidFill>
              </a:rPr>
              <a:t>- </a:t>
            </a:r>
            <a:r>
              <a:rPr lang="it-IT" sz="2600" dirty="0" smtClean="0">
                <a:solidFill>
                  <a:prstClr val="black"/>
                </a:solidFill>
              </a:rPr>
              <a:t>ambiente, ERP, servizi sociali, servizi civici, tributi, riscossione e codice della strada						</a:t>
            </a:r>
            <a:r>
              <a:rPr lang="it-IT" sz="2600" dirty="0">
                <a:solidFill>
                  <a:prstClr val="black"/>
                </a:solidFill>
              </a:rPr>
              <a:t>- 6 avvocati</a:t>
            </a:r>
          </a:p>
          <a:p>
            <a:pPr algn="l" fontAlgn="auto">
              <a:lnSpc>
                <a:spcPct val="150000"/>
              </a:lnSpc>
              <a:spcAft>
                <a:spcPts val="0"/>
              </a:spcAft>
            </a:pPr>
            <a:r>
              <a:rPr lang="it-IT" sz="3000" b="1" dirty="0">
                <a:solidFill>
                  <a:prstClr val="black"/>
                </a:solidFill>
              </a:rPr>
              <a:t>AREA 5^  </a:t>
            </a:r>
            <a:r>
              <a:rPr lang="it-IT" sz="3000" b="1" dirty="0" smtClean="0">
                <a:solidFill>
                  <a:prstClr val="black"/>
                </a:solidFill>
              </a:rPr>
              <a:t>- </a:t>
            </a:r>
            <a:r>
              <a:rPr lang="it-IT" sz="2600" dirty="0" smtClean="0">
                <a:solidFill>
                  <a:prstClr val="black"/>
                </a:solidFill>
              </a:rPr>
              <a:t>appalti, contratti, sport, cultura, lavoro, riscossione e codice della strada							</a:t>
            </a:r>
            <a:r>
              <a:rPr lang="it-IT" sz="2600" dirty="0">
                <a:solidFill>
                  <a:prstClr val="black"/>
                </a:solidFill>
              </a:rPr>
              <a:t>- 7 avvocati</a:t>
            </a:r>
          </a:p>
          <a:p>
            <a:pPr algn="l" fontAlgn="auto">
              <a:lnSpc>
                <a:spcPct val="150000"/>
              </a:lnSpc>
              <a:spcAft>
                <a:spcPts val="0"/>
              </a:spcAft>
            </a:pPr>
            <a:endParaRPr lang="it-IT" sz="2600" dirty="0" smtClean="0">
              <a:solidFill>
                <a:prstClr val="black"/>
              </a:solidFill>
            </a:endParaRPr>
          </a:p>
          <a:p>
            <a:pPr algn="l" fontAlgn="auto">
              <a:lnSpc>
                <a:spcPct val="150000"/>
              </a:lnSpc>
              <a:spcAft>
                <a:spcPts val="0"/>
              </a:spcAft>
            </a:pPr>
            <a:endParaRPr lang="it-IT" sz="3000" dirty="0" smtClean="0">
              <a:solidFill>
                <a:prstClr val="black"/>
              </a:solidFill>
            </a:endParaRPr>
          </a:p>
          <a:p>
            <a:pPr algn="l" fontAlgn="auto">
              <a:lnSpc>
                <a:spcPct val="150000"/>
              </a:lnSpc>
              <a:spcAft>
                <a:spcPts val="0"/>
              </a:spcAft>
            </a:pPr>
            <a:endParaRPr lang="it-IT" sz="3000" dirty="0" smtClean="0">
              <a:solidFill>
                <a:prstClr val="black"/>
              </a:solidFill>
            </a:endParaRPr>
          </a:p>
          <a:p>
            <a:pPr fontAlgn="auto">
              <a:spcAft>
                <a:spcPts val="0"/>
              </a:spcAft>
            </a:pPr>
            <a:endParaRPr lang="it-IT" dirty="0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2738571" y="1186985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 smtClean="0">
                <a:solidFill>
                  <a:prstClr val="black"/>
                </a:solidFill>
                <a:latin typeface="Calibri"/>
              </a:rPr>
              <a:t>Le 5 Aree Legali</a:t>
            </a:r>
            <a:endParaRPr lang="it-IT" sz="28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1378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2"/>
          <p:cNvSpPr>
            <a:spLocks noChangeShapeType="1"/>
          </p:cNvSpPr>
          <p:nvPr/>
        </p:nvSpPr>
        <p:spPr bwMode="auto">
          <a:xfrm>
            <a:off x="0" y="1052513"/>
            <a:ext cx="9144000" cy="0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it-IT">
              <a:solidFill>
                <a:prstClr val="black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384" y="116632"/>
            <a:ext cx="7207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755650" cy="1052513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6" name="Segnaposto contenuto 2"/>
          <p:cNvSpPr txBox="1">
            <a:spLocks/>
          </p:cNvSpPr>
          <p:nvPr/>
        </p:nvSpPr>
        <p:spPr bwMode="auto">
          <a:xfrm>
            <a:off x="812449" y="221385"/>
            <a:ext cx="7870825" cy="77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 eaLnBrk="0" hangingPunct="0">
              <a:spcBef>
                <a:spcPct val="20000"/>
              </a:spcBef>
              <a:defRPr/>
            </a:pPr>
            <a:r>
              <a:rPr lang="it-IT" sz="3200" cap="small" dirty="0">
                <a:solidFill>
                  <a:prstClr val="black"/>
                </a:solidFill>
                <a:latin typeface="Calibri"/>
              </a:rPr>
              <a:t>Difesa in </a:t>
            </a:r>
            <a:r>
              <a:rPr lang="it-IT" sz="3200" cap="small" dirty="0" smtClean="0">
                <a:solidFill>
                  <a:prstClr val="black"/>
                </a:solidFill>
                <a:latin typeface="Calibri"/>
              </a:rPr>
              <a:t>giudizio</a:t>
            </a:r>
            <a:endParaRPr lang="it-IT" sz="3200" cap="small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egnaposto contenuto 2"/>
          <p:cNvSpPr txBox="1">
            <a:spLocks/>
          </p:cNvSpPr>
          <p:nvPr/>
        </p:nvSpPr>
        <p:spPr>
          <a:xfrm>
            <a:off x="720725" y="2708920"/>
            <a:ext cx="8229600" cy="259228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it-IT" sz="46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5136 </a:t>
            </a:r>
            <a:r>
              <a:rPr lang="it-IT" sz="4600" dirty="0" smtClean="0">
                <a:solidFill>
                  <a:schemeClr val="tx1"/>
                </a:solidFill>
                <a:cs typeface="Arial" panose="020B0604020202020204" pitchFamily="34" charset="0"/>
              </a:rPr>
              <a:t>cause </a:t>
            </a:r>
            <a:r>
              <a:rPr lang="it-IT" sz="4600" dirty="0">
                <a:solidFill>
                  <a:schemeClr val="tx1"/>
                </a:solidFill>
                <a:cs typeface="Arial" panose="020B0604020202020204" pitchFamily="34" charset="0"/>
              </a:rPr>
              <a:t>civili, penali, </a:t>
            </a:r>
            <a:r>
              <a:rPr lang="it-IT" sz="4600" dirty="0" smtClean="0">
                <a:solidFill>
                  <a:schemeClr val="tx1"/>
                </a:solidFill>
                <a:cs typeface="Arial" panose="020B0604020202020204" pitchFamily="34" charset="0"/>
              </a:rPr>
              <a:t>amministrative, ecc.</a:t>
            </a:r>
            <a:endParaRPr lang="it-IT" sz="46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l" fontAlgn="auto">
              <a:spcAft>
                <a:spcPts val="0"/>
              </a:spcAft>
            </a:pPr>
            <a:endParaRPr lang="it-IT" sz="51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l" fontAlgn="auto">
              <a:spcAft>
                <a:spcPts val="0"/>
              </a:spcAft>
            </a:pPr>
            <a:r>
              <a:rPr lang="it-IT" sz="46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756</a:t>
            </a:r>
            <a:r>
              <a:rPr lang="it-IT" sz="46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it-IT" sz="4600" dirty="0">
                <a:solidFill>
                  <a:schemeClr val="tx1"/>
                </a:solidFill>
                <a:cs typeface="Arial" panose="020B0604020202020204" pitchFamily="34" charset="0"/>
              </a:rPr>
              <a:t>procedure fallimentari</a:t>
            </a:r>
          </a:p>
          <a:p>
            <a:pPr algn="l" fontAlgn="auto">
              <a:spcAft>
                <a:spcPts val="0"/>
              </a:spcAft>
            </a:pPr>
            <a:r>
              <a:rPr lang="it-IT" sz="46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</a:p>
          <a:p>
            <a:pPr algn="l" fontAlgn="auto">
              <a:spcAft>
                <a:spcPts val="0"/>
              </a:spcAft>
            </a:pPr>
            <a:r>
              <a:rPr lang="it-IT" sz="46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141</a:t>
            </a:r>
            <a:r>
              <a:rPr lang="it-IT" sz="46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it-IT" sz="4600" dirty="0">
                <a:solidFill>
                  <a:schemeClr val="tx1"/>
                </a:solidFill>
                <a:cs typeface="Arial" panose="020B0604020202020204" pitchFamily="34" charset="0"/>
              </a:rPr>
              <a:t>procedimenti di recupero crediti </a:t>
            </a:r>
            <a:r>
              <a:rPr lang="it-IT" sz="4600" dirty="0" smtClean="0">
                <a:solidFill>
                  <a:schemeClr val="tx1"/>
                </a:solidFill>
                <a:cs typeface="Arial" panose="020B0604020202020204" pitchFamily="34" charset="0"/>
              </a:rPr>
              <a:t>stragiudiziali</a:t>
            </a:r>
            <a:endParaRPr lang="it-IT" sz="46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fontAlgn="auto">
              <a:spcAft>
                <a:spcPts val="0"/>
              </a:spcAft>
            </a:pPr>
            <a:endParaRPr lang="it-IT" dirty="0" smtClean="0"/>
          </a:p>
          <a:p>
            <a:pPr fontAlgn="auto">
              <a:spcAft>
                <a:spcPts val="0"/>
              </a:spcAft>
            </a:pPr>
            <a:endParaRPr lang="it-IT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1835696" y="5864205"/>
            <a:ext cx="5472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algn="ctr"/>
          </a:lstStyle>
          <a:p>
            <a:r>
              <a:rPr lang="it-IT" sz="3200">
                <a:latin typeface="+mj-lt"/>
              </a:rPr>
              <a:t>c</a:t>
            </a:r>
            <a:r>
              <a:rPr lang="it-IT" sz="3200" smtClean="0">
                <a:latin typeface="+mj-lt"/>
              </a:rPr>
              <a:t>omplessivamente </a:t>
            </a:r>
            <a:r>
              <a:rPr lang="it-IT" sz="3200" dirty="0" smtClean="0">
                <a:latin typeface="+mj-lt"/>
              </a:rPr>
              <a:t>circa </a:t>
            </a:r>
            <a:r>
              <a:rPr lang="it-IT" sz="3200" b="1" dirty="0" smtClean="0">
                <a:latin typeface="+mj-lt"/>
              </a:rPr>
              <a:t>6033 </a:t>
            </a:r>
            <a:endParaRPr lang="it-IT" sz="3200" b="1" dirty="0">
              <a:latin typeface="+mj-lt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-35719" y="341811"/>
            <a:ext cx="827088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100" dirty="0" smtClean="0">
                <a:solidFill>
                  <a:prstClr val="white"/>
                </a:solidFill>
                <a:latin typeface="Calibri" pitchFamily="34" charset="0"/>
              </a:rPr>
              <a:t>Avvocatura Comunale di Milano</a:t>
            </a:r>
            <a:endParaRPr lang="it-IT" sz="1100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403648" y="1268760"/>
            <a:ext cx="6912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/>
              <a:t>al 31.12.2022 erano in corso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69410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2"/>
          <p:cNvSpPr>
            <a:spLocks noChangeShapeType="1"/>
          </p:cNvSpPr>
          <p:nvPr/>
        </p:nvSpPr>
        <p:spPr bwMode="auto">
          <a:xfrm>
            <a:off x="0" y="1052513"/>
            <a:ext cx="9144000" cy="0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it-IT">
              <a:solidFill>
                <a:prstClr val="black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88640"/>
            <a:ext cx="720725" cy="720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755650" cy="1052513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6" name="Segnaposto contenuto 2"/>
          <p:cNvSpPr txBox="1">
            <a:spLocks/>
          </p:cNvSpPr>
          <p:nvPr/>
        </p:nvSpPr>
        <p:spPr bwMode="auto">
          <a:xfrm>
            <a:off x="611560" y="188640"/>
            <a:ext cx="7870825" cy="77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 eaLnBrk="0" hangingPunct="0">
              <a:spcBef>
                <a:spcPct val="20000"/>
              </a:spcBef>
              <a:defRPr/>
            </a:pPr>
            <a:r>
              <a:rPr lang="it-IT" sz="3200" cap="small" dirty="0" smtClean="0">
                <a:latin typeface="Calibri"/>
              </a:rPr>
              <a:t>TIPOLOGIA DEL CONTENZIOSO al 31.12.22</a:t>
            </a:r>
            <a:endParaRPr lang="it-IT" sz="3200" cap="small" dirty="0">
              <a:latin typeface="Calibri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-35719" y="341811"/>
            <a:ext cx="827088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100" dirty="0" smtClean="0">
                <a:solidFill>
                  <a:prstClr val="white"/>
                </a:solidFill>
                <a:latin typeface="Calibri" pitchFamily="34" charset="0"/>
              </a:rPr>
              <a:t>Avvocatura Comunale di Milano</a:t>
            </a:r>
            <a:endParaRPr lang="it-IT" sz="1100" dirty="0">
              <a:solidFill>
                <a:prstClr val="white"/>
              </a:solidFill>
              <a:latin typeface="Calibri" pitchFamily="34" charset="0"/>
            </a:endParaRPr>
          </a:p>
        </p:txBody>
      </p:sp>
      <p:graphicFrame>
        <p:nvGraphicFramePr>
          <p:cNvPr id="8" name="Grafico 7"/>
          <p:cNvGraphicFramePr>
            <a:graphicFrameLocks/>
          </p:cNvGraphicFramePr>
          <p:nvPr>
            <p:extLst/>
          </p:nvPr>
        </p:nvGraphicFramePr>
        <p:xfrm>
          <a:off x="395536" y="1628800"/>
          <a:ext cx="8065727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Grafico 11"/>
          <p:cNvGraphicFramePr/>
          <p:nvPr>
            <p:extLst/>
          </p:nvPr>
        </p:nvGraphicFramePr>
        <p:xfrm>
          <a:off x="720725" y="1635980"/>
          <a:ext cx="7440488" cy="4193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Grafico 10"/>
          <p:cNvGraphicFramePr/>
          <p:nvPr>
            <p:extLst>
              <p:ext uri="{D42A27DB-BD31-4B8C-83A1-F6EECF244321}">
                <p14:modId xmlns:p14="http://schemas.microsoft.com/office/powerpoint/2010/main" val="212309911"/>
              </p:ext>
            </p:extLst>
          </p:nvPr>
        </p:nvGraphicFramePr>
        <p:xfrm>
          <a:off x="1059160" y="1988841"/>
          <a:ext cx="754528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Rettangolo 1"/>
          <p:cNvSpPr/>
          <p:nvPr/>
        </p:nvSpPr>
        <p:spPr>
          <a:xfrm>
            <a:off x="1331640" y="1123950"/>
            <a:ext cx="68295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it-IT" dirty="0">
                <a:latin typeface="Calibri" panose="020F0502020204030204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In relazione al tipo di giurisdizione il contenzioso è così suddiviso: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91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2"/>
          <p:cNvSpPr>
            <a:spLocks noChangeShapeType="1"/>
          </p:cNvSpPr>
          <p:nvPr/>
        </p:nvSpPr>
        <p:spPr bwMode="auto">
          <a:xfrm>
            <a:off x="0" y="1052513"/>
            <a:ext cx="9144000" cy="0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it-IT">
              <a:solidFill>
                <a:prstClr val="black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188640"/>
            <a:ext cx="7207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755650" cy="1052513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6" name="Segnaposto contenuto 2"/>
          <p:cNvSpPr txBox="1">
            <a:spLocks/>
          </p:cNvSpPr>
          <p:nvPr/>
        </p:nvSpPr>
        <p:spPr bwMode="auto">
          <a:xfrm>
            <a:off x="856259" y="341811"/>
            <a:ext cx="7870825" cy="56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 eaLnBrk="0" hangingPunct="0">
              <a:spcBef>
                <a:spcPct val="20000"/>
              </a:spcBef>
              <a:defRPr/>
            </a:pPr>
            <a:r>
              <a:rPr lang="it-IT" sz="2000" b="1" dirty="0" smtClean="0">
                <a:solidFill>
                  <a:prstClr val="black"/>
                </a:solidFill>
                <a:latin typeface="Calibri"/>
                <a:ea typeface="+mj-ea"/>
                <a:cs typeface="+mj-cs"/>
              </a:rPr>
              <a:t>Andamento </a:t>
            </a:r>
            <a:r>
              <a:rPr lang="it-IT" sz="2000" b="1" dirty="0">
                <a:solidFill>
                  <a:prstClr val="black"/>
                </a:solidFill>
                <a:latin typeface="Calibri"/>
                <a:ea typeface="+mj-ea"/>
                <a:cs typeface="+mj-cs"/>
              </a:rPr>
              <a:t>del contenzioso per giurisdizione  negli ultimi 5 anni </a:t>
            </a:r>
            <a:endParaRPr lang="it-IT" sz="2000" b="1" cap="small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683568" y="1196752"/>
            <a:ext cx="779457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2000" dirty="0">
              <a:latin typeface="+mn-lt"/>
            </a:endParaRPr>
          </a:p>
          <a:p>
            <a:pPr algn="r"/>
            <a:endParaRPr lang="it-IT" sz="2000" dirty="0" smtClean="0">
              <a:latin typeface="+mn-lt"/>
            </a:endParaRPr>
          </a:p>
          <a:p>
            <a:pPr algn="r"/>
            <a:endParaRPr lang="it-IT" sz="2000" dirty="0">
              <a:latin typeface="+mn-lt"/>
            </a:endParaRPr>
          </a:p>
          <a:p>
            <a:pPr algn="r"/>
            <a:endParaRPr lang="it-IT" sz="2000" dirty="0" smtClean="0">
              <a:latin typeface="+mn-lt"/>
            </a:endParaRPr>
          </a:p>
          <a:p>
            <a:pPr algn="r"/>
            <a:endParaRPr lang="it-IT" sz="2000" dirty="0">
              <a:latin typeface="+mn-lt"/>
            </a:endParaRPr>
          </a:p>
          <a:p>
            <a:pPr algn="r"/>
            <a:endParaRPr lang="it-IT" sz="2000" dirty="0" smtClean="0">
              <a:latin typeface="+mn-lt"/>
            </a:endParaRPr>
          </a:p>
          <a:p>
            <a:pPr algn="r"/>
            <a:endParaRPr lang="it-IT" sz="2000" dirty="0" smtClean="0">
              <a:latin typeface="+mn-lt"/>
            </a:endParaRPr>
          </a:p>
          <a:p>
            <a:pPr algn="r"/>
            <a:endParaRPr lang="it-IT" sz="2000" dirty="0">
              <a:latin typeface="+mn-lt"/>
            </a:endParaRPr>
          </a:p>
          <a:p>
            <a:pPr algn="r"/>
            <a:endParaRPr lang="it-IT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-35719" y="341811"/>
            <a:ext cx="827088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100" dirty="0" smtClean="0">
                <a:solidFill>
                  <a:prstClr val="white"/>
                </a:solidFill>
                <a:latin typeface="Calibri" pitchFamily="34" charset="0"/>
              </a:rPr>
              <a:t>Avvocatura Comunale di Milano</a:t>
            </a:r>
            <a:endParaRPr lang="it-IT" sz="1100" dirty="0">
              <a:solidFill>
                <a:prstClr val="white"/>
              </a:solidFill>
              <a:latin typeface="Calibri" pitchFamily="34" charset="0"/>
            </a:endParaRPr>
          </a:p>
        </p:txBody>
      </p:sp>
      <p:graphicFrame>
        <p:nvGraphicFramePr>
          <p:cNvPr id="10" name="Gra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6876367"/>
              </p:ext>
            </p:extLst>
          </p:nvPr>
        </p:nvGraphicFramePr>
        <p:xfrm>
          <a:off x="539552" y="1484784"/>
          <a:ext cx="8136904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644364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2"/>
          <p:cNvSpPr>
            <a:spLocks noChangeShapeType="1"/>
          </p:cNvSpPr>
          <p:nvPr/>
        </p:nvSpPr>
        <p:spPr bwMode="auto">
          <a:xfrm>
            <a:off x="0" y="1052513"/>
            <a:ext cx="9144000" cy="0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it-IT">
              <a:solidFill>
                <a:prstClr val="black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44408" y="116632"/>
            <a:ext cx="7207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755650" cy="1052513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6" name="Segnaposto contenuto 2"/>
          <p:cNvSpPr txBox="1">
            <a:spLocks/>
          </p:cNvSpPr>
          <p:nvPr/>
        </p:nvSpPr>
        <p:spPr bwMode="auto">
          <a:xfrm>
            <a:off x="718243" y="73400"/>
            <a:ext cx="8102229" cy="979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 eaLnBrk="0" hangingPunct="0">
              <a:spcBef>
                <a:spcPct val="20000"/>
              </a:spcBef>
              <a:defRPr/>
            </a:pPr>
            <a:r>
              <a:rPr lang="it-IT" sz="2800" b="1" cap="small" dirty="0" smtClean="0">
                <a:latin typeface="Calibri"/>
              </a:rPr>
              <a:t>1037 </a:t>
            </a:r>
            <a:r>
              <a:rPr lang="it-IT" sz="2800" cap="small" dirty="0">
                <a:latin typeface="Calibri"/>
              </a:rPr>
              <a:t>c</a:t>
            </a:r>
            <a:r>
              <a:rPr lang="it-IT" sz="2800" cap="small" dirty="0" smtClean="0">
                <a:latin typeface="Calibri"/>
              </a:rPr>
              <a:t>ause nuove nel 2022</a:t>
            </a:r>
          </a:p>
          <a:p>
            <a:pPr marL="514350" indent="-514350" algn="ctr" eaLnBrk="0" hangingPunct="0">
              <a:spcBef>
                <a:spcPct val="20000"/>
              </a:spcBef>
              <a:defRPr/>
            </a:pPr>
            <a:r>
              <a:rPr lang="it-IT" sz="2800" b="1" cap="small" dirty="0" smtClean="0">
                <a:latin typeface="Calibri"/>
              </a:rPr>
              <a:t>  910</a:t>
            </a:r>
            <a:r>
              <a:rPr lang="it-IT" sz="2800" cap="small" dirty="0" smtClean="0">
                <a:latin typeface="Calibri"/>
              </a:rPr>
              <a:t>  cause nuove nel 2021 </a:t>
            </a:r>
            <a:endParaRPr lang="it-IT" sz="2800" cap="small" dirty="0">
              <a:latin typeface="Calibri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-35719" y="341811"/>
            <a:ext cx="827088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100" dirty="0" smtClean="0">
                <a:solidFill>
                  <a:prstClr val="white"/>
                </a:solidFill>
                <a:latin typeface="Calibri" pitchFamily="34" charset="0"/>
              </a:rPr>
              <a:t>Avvocatura Comunale di Milano</a:t>
            </a:r>
            <a:endParaRPr lang="it-IT" sz="1100" dirty="0">
              <a:solidFill>
                <a:prstClr val="white"/>
              </a:solidFill>
              <a:latin typeface="Calibri" pitchFamily="34" charset="0"/>
            </a:endParaRPr>
          </a:p>
        </p:txBody>
      </p:sp>
      <p:graphicFrame>
        <p:nvGraphicFramePr>
          <p:cNvPr id="10" name="Gra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3214591"/>
              </p:ext>
            </p:extLst>
          </p:nvPr>
        </p:nvGraphicFramePr>
        <p:xfrm>
          <a:off x="1115616" y="1844675"/>
          <a:ext cx="6768752" cy="43206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Grafico 11"/>
          <p:cNvGraphicFramePr/>
          <p:nvPr>
            <p:extLst>
              <p:ext uri="{D42A27DB-BD31-4B8C-83A1-F6EECF244321}">
                <p14:modId xmlns:p14="http://schemas.microsoft.com/office/powerpoint/2010/main" val="1929388844"/>
              </p:ext>
            </p:extLst>
          </p:nvPr>
        </p:nvGraphicFramePr>
        <p:xfrm>
          <a:off x="251519" y="1296320"/>
          <a:ext cx="8713613" cy="5373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6941062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2"/>
          <p:cNvSpPr>
            <a:spLocks noChangeShapeType="1"/>
          </p:cNvSpPr>
          <p:nvPr/>
        </p:nvSpPr>
        <p:spPr bwMode="auto">
          <a:xfrm>
            <a:off x="0" y="1052513"/>
            <a:ext cx="9144000" cy="0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it-IT">
              <a:solidFill>
                <a:prstClr val="black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88640"/>
            <a:ext cx="7207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755650" cy="1052513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6" name="Segnaposto contenuto 2"/>
          <p:cNvSpPr txBox="1">
            <a:spLocks/>
          </p:cNvSpPr>
          <p:nvPr/>
        </p:nvSpPr>
        <p:spPr bwMode="auto">
          <a:xfrm>
            <a:off x="718243" y="73400"/>
            <a:ext cx="8102229" cy="907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 eaLnBrk="0" hangingPunct="0">
              <a:spcBef>
                <a:spcPct val="20000"/>
              </a:spcBef>
              <a:defRPr/>
            </a:pPr>
            <a:r>
              <a:rPr lang="it-IT" sz="2800" b="1" cap="small" dirty="0" smtClean="0">
                <a:latin typeface="Calibri"/>
              </a:rPr>
              <a:t>Nuove cause 2021 e 2022 per materia</a:t>
            </a:r>
            <a:endParaRPr lang="it-IT" sz="2800" cap="small" dirty="0">
              <a:latin typeface="Calibri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-35719" y="341811"/>
            <a:ext cx="827088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100" dirty="0" smtClean="0">
                <a:solidFill>
                  <a:prstClr val="white"/>
                </a:solidFill>
                <a:latin typeface="Calibri" pitchFamily="34" charset="0"/>
              </a:rPr>
              <a:t>Avvocatura Comunale di Milano</a:t>
            </a:r>
            <a:endParaRPr lang="it-IT" sz="1100" dirty="0">
              <a:solidFill>
                <a:prstClr val="white"/>
              </a:solidFill>
              <a:latin typeface="Calibri" pitchFamily="34" charset="0"/>
            </a:endParaRPr>
          </a:p>
        </p:txBody>
      </p:sp>
      <p:graphicFrame>
        <p:nvGraphicFramePr>
          <p:cNvPr id="10" name="Gra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3214591"/>
              </p:ext>
            </p:extLst>
          </p:nvPr>
        </p:nvGraphicFramePr>
        <p:xfrm>
          <a:off x="1115616" y="1844675"/>
          <a:ext cx="6768752" cy="43206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Grafico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118782"/>
              </p:ext>
            </p:extLst>
          </p:nvPr>
        </p:nvGraphicFramePr>
        <p:xfrm>
          <a:off x="467544" y="1484784"/>
          <a:ext cx="8496944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4111091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2"/>
          <p:cNvSpPr>
            <a:spLocks noChangeShapeType="1"/>
          </p:cNvSpPr>
          <p:nvPr/>
        </p:nvSpPr>
        <p:spPr bwMode="auto">
          <a:xfrm>
            <a:off x="0" y="1052513"/>
            <a:ext cx="9144000" cy="0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it-IT">
              <a:solidFill>
                <a:prstClr val="black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376" y="116632"/>
            <a:ext cx="7207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755650" cy="1052513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6" name="Segnaposto contenuto 2"/>
          <p:cNvSpPr txBox="1">
            <a:spLocks/>
          </p:cNvSpPr>
          <p:nvPr/>
        </p:nvSpPr>
        <p:spPr bwMode="auto">
          <a:xfrm>
            <a:off x="539552" y="321368"/>
            <a:ext cx="7870825" cy="77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 eaLnBrk="0" hangingPunct="0">
              <a:spcBef>
                <a:spcPct val="20000"/>
              </a:spcBef>
              <a:defRPr/>
            </a:pPr>
            <a:r>
              <a:rPr lang="it-IT" sz="3200" cap="small" dirty="0" smtClean="0">
                <a:latin typeface="Calibri"/>
              </a:rPr>
              <a:t>Cause attive e passive 2022</a:t>
            </a:r>
          </a:p>
          <a:p>
            <a:pPr marL="514350" indent="-514350" algn="ctr" eaLnBrk="0" hangingPunct="0">
              <a:spcBef>
                <a:spcPct val="20000"/>
              </a:spcBef>
              <a:defRPr/>
            </a:pPr>
            <a:endParaRPr lang="it-IT" sz="3200" cap="small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-35719" y="341811"/>
            <a:ext cx="827088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100" dirty="0" smtClean="0">
                <a:solidFill>
                  <a:prstClr val="white"/>
                </a:solidFill>
                <a:latin typeface="Calibri" pitchFamily="34" charset="0"/>
              </a:rPr>
              <a:t>Avvocatura Comunale di Milano</a:t>
            </a:r>
            <a:endParaRPr lang="it-IT" sz="1100" dirty="0">
              <a:solidFill>
                <a:prstClr val="white"/>
              </a:solidFill>
              <a:latin typeface="Calibri" pitchFamily="34" charset="0"/>
            </a:endParaRPr>
          </a:p>
        </p:txBody>
      </p:sp>
      <p:graphicFrame>
        <p:nvGraphicFramePr>
          <p:cNvPr id="10" name="Gra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7800030"/>
              </p:ext>
            </p:extLst>
          </p:nvPr>
        </p:nvGraphicFramePr>
        <p:xfrm>
          <a:off x="1115616" y="1844675"/>
          <a:ext cx="6768752" cy="43206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Gra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8898629"/>
              </p:ext>
            </p:extLst>
          </p:nvPr>
        </p:nvGraphicFramePr>
        <p:xfrm>
          <a:off x="791369" y="2057400"/>
          <a:ext cx="7092999" cy="4107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8642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2"/>
          <p:cNvSpPr>
            <a:spLocks noChangeShapeType="1"/>
          </p:cNvSpPr>
          <p:nvPr/>
        </p:nvSpPr>
        <p:spPr bwMode="auto">
          <a:xfrm>
            <a:off x="0" y="1052513"/>
            <a:ext cx="9144000" cy="0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it-IT">
              <a:solidFill>
                <a:prstClr val="black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2" y="260648"/>
            <a:ext cx="7207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755650" cy="1052513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6" name="Segnaposto contenuto 2"/>
          <p:cNvSpPr txBox="1">
            <a:spLocks/>
          </p:cNvSpPr>
          <p:nvPr/>
        </p:nvSpPr>
        <p:spPr bwMode="auto">
          <a:xfrm>
            <a:off x="756183" y="243620"/>
            <a:ext cx="7870825" cy="77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lvl="0" indent="-514350" algn="ctr" eaLnBrk="0" hangingPunct="0">
              <a:spcBef>
                <a:spcPct val="20000"/>
              </a:spcBef>
              <a:defRPr/>
            </a:pPr>
            <a:r>
              <a:rPr lang="it-IT" sz="3200" cap="small" dirty="0" smtClean="0">
                <a:solidFill>
                  <a:srgbClr val="FF0000"/>
                </a:solidFill>
                <a:latin typeface="Calibri"/>
              </a:rPr>
              <a:t>722 Sentenze 2022</a:t>
            </a:r>
            <a:endParaRPr lang="it-IT" sz="3200" cap="small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-35719" y="341811"/>
            <a:ext cx="827088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100" dirty="0" smtClean="0">
                <a:solidFill>
                  <a:prstClr val="white"/>
                </a:solidFill>
                <a:latin typeface="Calibri" pitchFamily="34" charset="0"/>
              </a:rPr>
              <a:t>Avvocatura Comunale di Milano</a:t>
            </a:r>
            <a:endParaRPr lang="it-IT" sz="1100" dirty="0">
              <a:solidFill>
                <a:prstClr val="white"/>
              </a:solidFill>
              <a:latin typeface="Calibri" pitchFamily="34" charset="0"/>
            </a:endParaRPr>
          </a:p>
        </p:txBody>
      </p:sp>
      <p:graphicFrame>
        <p:nvGraphicFramePr>
          <p:cNvPr id="10" name="Grafico 9"/>
          <p:cNvGraphicFramePr>
            <a:graphicFrameLocks/>
          </p:cNvGraphicFramePr>
          <p:nvPr>
            <p:extLst/>
          </p:nvPr>
        </p:nvGraphicFramePr>
        <p:xfrm>
          <a:off x="1259632" y="1988840"/>
          <a:ext cx="6624736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Grafico 11"/>
          <p:cNvGraphicFramePr>
            <a:graphicFrameLocks/>
          </p:cNvGraphicFramePr>
          <p:nvPr>
            <p:extLst/>
          </p:nvPr>
        </p:nvGraphicFramePr>
        <p:xfrm>
          <a:off x="1043608" y="1340768"/>
          <a:ext cx="7354961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Grafico 10"/>
          <p:cNvGraphicFramePr/>
          <p:nvPr>
            <p:extLst>
              <p:ext uri="{D42A27DB-BD31-4B8C-83A1-F6EECF244321}">
                <p14:modId xmlns:p14="http://schemas.microsoft.com/office/powerpoint/2010/main" val="3511768306"/>
              </p:ext>
            </p:extLst>
          </p:nvPr>
        </p:nvGraphicFramePr>
        <p:xfrm>
          <a:off x="207717" y="1338900"/>
          <a:ext cx="8447495" cy="5402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2" name="Immagin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7106" y="1088294"/>
            <a:ext cx="8449788" cy="5041468"/>
          </a:xfrm>
          <a:prstGeom prst="rect">
            <a:avLst/>
          </a:prstGeom>
        </p:spPr>
      </p:pic>
      <p:graphicFrame>
        <p:nvGraphicFramePr>
          <p:cNvPr id="18" name="Grafico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2289446"/>
              </p:ext>
            </p:extLst>
          </p:nvPr>
        </p:nvGraphicFramePr>
        <p:xfrm>
          <a:off x="860114" y="1700808"/>
          <a:ext cx="8002814" cy="4895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329284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 2007-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 2007-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7540</TotalTime>
  <Words>459</Words>
  <Application>Microsoft Office PowerPoint</Application>
  <PresentationFormat>Presentazione su schermo (4:3)</PresentationFormat>
  <Paragraphs>92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</vt:lpstr>
      <vt:lpstr>Times New Roman</vt:lpstr>
      <vt:lpstr>1_Tema di Office</vt:lpstr>
      <vt:lpstr>Personalizza struttura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magistrig</dc:creator>
  <cp:lastModifiedBy>Antonello Mandarano</cp:lastModifiedBy>
  <cp:revision>535</cp:revision>
  <cp:lastPrinted>2023-03-16T10:40:24Z</cp:lastPrinted>
  <dcterms:created xsi:type="dcterms:W3CDTF">2013-11-29T13:32:55Z</dcterms:created>
  <dcterms:modified xsi:type="dcterms:W3CDTF">2023-06-13T10:56:47Z</dcterms:modified>
</cp:coreProperties>
</file>