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7"/>
  </p:notesMasterIdLst>
  <p:sldIdLst>
    <p:sldId id="256" r:id="rId2"/>
    <p:sldId id="285" r:id="rId3"/>
    <p:sldId id="296" r:id="rId4"/>
    <p:sldId id="270" r:id="rId5"/>
    <p:sldId id="298" r:id="rId6"/>
    <p:sldId id="267" r:id="rId7"/>
    <p:sldId id="268" r:id="rId8"/>
    <p:sldId id="297" r:id="rId9"/>
    <p:sldId id="299" r:id="rId10"/>
    <p:sldId id="281" r:id="rId11"/>
    <p:sldId id="258" r:id="rId12"/>
    <p:sldId id="300" r:id="rId13"/>
    <p:sldId id="306" r:id="rId14"/>
    <p:sldId id="305" r:id="rId15"/>
    <p:sldId id="279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55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F222F9-39FF-DC9C-CDE6-73586B30652A}" name="Elisabetta Puglielli" initials="EP" userId="Elisabetta Puglielli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Perego" initials="AP" lastIdx="6" clrIdx="0">
    <p:extLst>
      <p:ext uri="{19B8F6BF-5375-455C-9EA6-DF929625EA0E}">
        <p15:presenceInfo xmlns:p15="http://schemas.microsoft.com/office/powerpoint/2012/main" userId="S::10125788@polimi.it::4e5613fa-d6ff-415a-ae05-27ed125206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2B1"/>
    <a:srgbClr val="DDEE7D"/>
    <a:srgbClr val="000000"/>
    <a:srgbClr val="F2D1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6" autoAdjust="0"/>
    <p:restoredTop sz="95369"/>
  </p:normalViewPr>
  <p:slideViewPr>
    <p:cSldViewPr snapToGrid="0" snapToObjects="1" showGuides="1">
      <p:cViewPr varScale="1">
        <p:scale>
          <a:sx n="91" d="100"/>
          <a:sy n="91" d="100"/>
        </p:scale>
        <p:origin x="1040" y="176"/>
      </p:cViewPr>
      <p:guideLst>
        <p:guide orient="horz" pos="2092"/>
        <p:guide pos="3840"/>
        <p:guide pos="302"/>
        <p:guide pos="5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PAA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3.51</c:v>
                </c:pt>
                <c:pt idx="1">
                  <c:v>5.19</c:v>
                </c:pt>
                <c:pt idx="2">
                  <c:v>5.7</c:v>
                </c:pt>
                <c:pt idx="3">
                  <c:v>5.9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6B-4BEF-A0F6-F7A9AC1A8E5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Progetti speciali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Foglio1!$A$2:$A$6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</c:numRef>
          </c:cat>
          <c:val>
            <c:numRef>
              <c:f>Foglio1!$C$2:$C$6</c:f>
              <c:numCache>
                <c:formatCode>General</c:formatCode>
                <c:ptCount val="5"/>
                <c:pt idx="0">
                  <c:v>3.96</c:v>
                </c:pt>
                <c:pt idx="1">
                  <c:v>2.96</c:v>
                </c:pt>
                <c:pt idx="2">
                  <c:v>3.45</c:v>
                </c:pt>
                <c:pt idx="3">
                  <c:v>4</c:v>
                </c:pt>
                <c:pt idx="4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6B-4BEF-A0F6-F7A9AC1A8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43694568"/>
        <c:axId val="743694896"/>
      </c:barChart>
      <c:catAx>
        <c:axId val="74369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3694896"/>
        <c:crosses val="autoZero"/>
        <c:auto val="1"/>
        <c:lblAlgn val="ctr"/>
        <c:lblOffset val="100"/>
        <c:noMultiLvlLbl val="0"/>
      </c:catAx>
      <c:valAx>
        <c:axId val="7436948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3694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2017/18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43</c:v>
                </c:pt>
                <c:pt idx="2">
                  <c:v>61</c:v>
                </c:pt>
                <c:pt idx="3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93-4244-9D24-0C21AB45E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1183592"/>
        <c:axId val="811181296"/>
      </c:barChart>
      <c:catAx>
        <c:axId val="811183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11181296"/>
        <c:crosses val="autoZero"/>
        <c:auto val="1"/>
        <c:lblAlgn val="ctr"/>
        <c:lblOffset val="100"/>
        <c:noMultiLvlLbl val="0"/>
      </c:catAx>
      <c:valAx>
        <c:axId val="811181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11183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2F82C61-DE98-B949-97F6-9A1099600EC6}" type="datetimeFigureOut">
              <a:rPr lang="it-IT" smtClean="0"/>
              <a:t>12/04/22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4E52D5D-458E-BE43-883A-0797EFA0F1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87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85131" y="6367656"/>
            <a:ext cx="189954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ctr"/>
            <a:fld id="{2A4C8E60-55A4-A449-8EFE-9047E31C480F}" type="datetime4">
              <a:rPr lang="it-IT" smtClean="0"/>
              <a:t>12 aprile 2022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732" y="6367655"/>
            <a:ext cx="82147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C69A572-246D-124B-8457-B47A50506D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552A162-3B4E-6C4E-B4DD-9AC724D3FF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778" y="1543779"/>
            <a:ext cx="7026443" cy="2643931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9851" y="4491588"/>
            <a:ext cx="7732297" cy="9005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,</a:t>
            </a:r>
            <a:r>
              <a:rPr lang="it-IT" dirty="0" err="1"/>
              <a:t>w</a:t>
            </a:r>
            <a:r>
              <a:rPr lang="it-IT" dirty="0"/>
              <a:t>,,,,</a:t>
            </a:r>
            <a:r>
              <a:rPr lang="it-IT" dirty="0" err="1"/>
              <a:t>w</a:t>
            </a:r>
            <a:r>
              <a:rPr lang="it-IT" dirty="0"/>
              <a:t> lsl2lmdkmo3,1°,3wo,p1,p,2p1,2p1,sl,l1,a</a:t>
            </a:r>
          </a:p>
          <a:p>
            <a:r>
              <a:rPr lang="it-IT" dirty="0"/>
              <a:t> modificare lo stile del sottotitolo dello schema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68D7792-CC2D-8F40-88ED-DDE6E6C8F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9236" y="127920"/>
            <a:ext cx="4420619" cy="36433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F172DC-0341-F04A-8DC9-CB640A7DF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148" y="4187710"/>
            <a:ext cx="2966437" cy="2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5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009" y="223186"/>
            <a:ext cx="5786991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42" y="1911433"/>
            <a:ext cx="5428879" cy="35589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31227" y="6057900"/>
            <a:ext cx="1346659" cy="574675"/>
          </a:xfrm>
          <a:prstGeom prst="rect">
            <a:avLst/>
          </a:prstGeom>
        </p:spPr>
        <p:txBody>
          <a:bodyPr/>
          <a:lstStyle/>
          <a:p>
            <a:fld id="{3DA0C39F-2AFA-2D4D-AD9E-9DF1597FC969}" type="datetime4">
              <a:rPr lang="it-IT" smtClean="0"/>
              <a:t>12 aprile 2022</a:t>
            </a:fld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AEB03C6-0531-2640-B0D9-B54CF7C13A77}"/>
              </a:ext>
            </a:extLst>
          </p:cNvPr>
          <p:cNvSpPr/>
          <p:nvPr userDrawn="1"/>
        </p:nvSpPr>
        <p:spPr>
          <a:xfrm>
            <a:off x="-522841" y="333041"/>
            <a:ext cx="831850" cy="4391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8A2F0AB-226B-E94A-9FCE-78ACB823BA4A}"/>
              </a:ext>
            </a:extLst>
          </p:cNvPr>
          <p:cNvSpPr/>
          <p:nvPr userDrawn="1"/>
        </p:nvSpPr>
        <p:spPr>
          <a:xfrm>
            <a:off x="6672470" y="-400050"/>
            <a:ext cx="5519530" cy="7142163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61802AD-4D21-CA48-89CB-BAEDAAA38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7887" y="6362700"/>
            <a:ext cx="595051" cy="269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DC69A572-246D-124B-8457-B47A50506D2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161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248106A-BF64-7349-8728-F3D20579D5CB}"/>
              </a:ext>
            </a:extLst>
          </p:cNvPr>
          <p:cNvSpPr/>
          <p:nvPr userDrawn="1"/>
        </p:nvSpPr>
        <p:spPr>
          <a:xfrm>
            <a:off x="-522841" y="333041"/>
            <a:ext cx="831850" cy="4391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0F1DB86-5481-654D-84FF-A5DE7769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6"/>
            <a:ext cx="5786991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27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‹N›</a:t>
            </a:fld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C13937C-4767-9A49-A44E-84E84D093B00}"/>
              </a:ext>
            </a:extLst>
          </p:cNvPr>
          <p:cNvSpPr/>
          <p:nvPr userDrawn="1"/>
        </p:nvSpPr>
        <p:spPr>
          <a:xfrm>
            <a:off x="-172720" y="2042160"/>
            <a:ext cx="12364720" cy="4015740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03E8A3-D18A-F141-A9F4-E5CE7D4CB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6"/>
            <a:ext cx="5786991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448C3F59-7FD6-9342-BEC7-E0D61AABA1EB}"/>
              </a:ext>
            </a:extLst>
          </p:cNvPr>
          <p:cNvSpPr/>
          <p:nvPr userDrawn="1"/>
        </p:nvSpPr>
        <p:spPr>
          <a:xfrm>
            <a:off x="-522841" y="333041"/>
            <a:ext cx="831850" cy="4391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36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85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55664" y="333041"/>
            <a:ext cx="4899724" cy="61591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6E13211-7B1C-4B4C-82FF-FCADB07D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6"/>
            <a:ext cx="5786991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335B77A-12AC-7C4A-A913-44AB5D842DB4}"/>
              </a:ext>
            </a:extLst>
          </p:cNvPr>
          <p:cNvSpPr/>
          <p:nvPr userDrawn="1"/>
        </p:nvSpPr>
        <p:spPr>
          <a:xfrm>
            <a:off x="-522841" y="333041"/>
            <a:ext cx="831850" cy="4391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134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‹N›</a:t>
            </a:fld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CC50A84-3258-F548-A7A3-AC915B7E5D5F}"/>
              </a:ext>
            </a:extLst>
          </p:cNvPr>
          <p:cNvSpPr/>
          <p:nvPr userDrawn="1"/>
        </p:nvSpPr>
        <p:spPr>
          <a:xfrm>
            <a:off x="-208255" y="2029766"/>
            <a:ext cx="12608510" cy="3546579"/>
          </a:xfrm>
          <a:prstGeom prst="rect">
            <a:avLst/>
          </a:prstGeom>
          <a:solidFill>
            <a:schemeClr val="accent6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13D9BE-DD5D-F44F-A9F9-82244C2D3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6"/>
            <a:ext cx="5786991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8893FE0-7D5F-6646-9356-BF6C2C24BAAF}"/>
              </a:ext>
            </a:extLst>
          </p:cNvPr>
          <p:cNvSpPr/>
          <p:nvPr userDrawn="1"/>
        </p:nvSpPr>
        <p:spPr>
          <a:xfrm>
            <a:off x="-522841" y="333041"/>
            <a:ext cx="831850" cy="4391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3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85131" y="6367656"/>
            <a:ext cx="189954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algn="ctr"/>
            <a:fld id="{44446A89-3AA2-A34F-91A4-8DA8F428E275}" type="datetime4">
              <a:rPr lang="it-IT" smtClean="0"/>
              <a:t>12 aprile 2022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62732" y="6367655"/>
            <a:ext cx="82147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C69A572-246D-124B-8457-B47A50506D2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552A162-3B4E-6C4E-B4DD-9AC724D3FF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778" y="3429000"/>
            <a:ext cx="7026443" cy="758710"/>
          </a:xfrm>
        </p:spPr>
        <p:txBody>
          <a:bodyPr anchor="t">
            <a:normAutofit/>
          </a:bodyPr>
          <a:lstStyle>
            <a:lvl1pPr algn="ctr">
              <a:defRPr sz="60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29851" y="4491588"/>
            <a:ext cx="7732297" cy="90056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,</a:t>
            </a:r>
            <a:r>
              <a:rPr lang="it-IT" dirty="0" err="1"/>
              <a:t>w</a:t>
            </a:r>
            <a:r>
              <a:rPr lang="it-IT" dirty="0"/>
              <a:t>,,,,</a:t>
            </a:r>
            <a:r>
              <a:rPr lang="it-IT" dirty="0" err="1"/>
              <a:t>w</a:t>
            </a:r>
            <a:r>
              <a:rPr lang="it-IT" dirty="0"/>
              <a:t> lsl2lmdkmo3,1°,3wo,p1,p,2p1,2p1,sl,l1,a</a:t>
            </a:r>
          </a:p>
          <a:p>
            <a:r>
              <a:rPr lang="it-IT" dirty="0"/>
              <a:t> modificare lo stile del sottotitolo dello schema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68D7792-CC2D-8F40-88ED-DDE6E6C8F9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9236" y="127920"/>
            <a:ext cx="4420619" cy="364336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35F172DC-0341-F04A-8DC9-CB640A7DF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148" y="4187710"/>
            <a:ext cx="2966437" cy="24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7887" y="6057900"/>
            <a:ext cx="595051" cy="574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DC69A572-246D-124B-8457-B47A50506D2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842B367-4D20-8E40-BC24-9C9B4DCCC12A}"/>
              </a:ext>
            </a:extLst>
          </p:cNvPr>
          <p:cNvSpPr/>
          <p:nvPr userDrawn="1"/>
        </p:nvSpPr>
        <p:spPr>
          <a:xfrm flipV="1">
            <a:off x="0" y="6742113"/>
            <a:ext cx="12192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B963CDF-833B-DC45-92CA-623DE67962D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05" y="6183725"/>
            <a:ext cx="919746" cy="3651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5C2C855-C364-D04C-94B0-9B476C8B9C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6538" y="6161892"/>
            <a:ext cx="820148" cy="40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6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9" r:id="rId5"/>
    <p:sldLayoutId id="2147483705" r:id="rId6"/>
    <p:sldLayoutId id="2147483703" r:id="rId7"/>
    <p:sldLayoutId id="214748370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orient="horz" pos="73" userDrawn="1">
          <p15:clr>
            <a:srgbClr val="F26B43"/>
          </p15:clr>
        </p15:guide>
        <p15:guide id="4" pos="75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4178" userDrawn="1">
          <p15:clr>
            <a:srgbClr val="F26B43"/>
          </p15:clr>
        </p15:guide>
        <p15:guide id="7" pos="3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583FD7D4-97AF-9043-AF09-CF5E333D7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9851" y="5325035"/>
            <a:ext cx="7732297" cy="7328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dirty="0"/>
              <a:t>Aprile 2022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4968190E-AEEB-BF40-B7D6-07FB8752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3642" y="1729280"/>
            <a:ext cx="9724714" cy="2854007"/>
          </a:xfrm>
        </p:spPr>
        <p:txBody>
          <a:bodyPr>
            <a:normAutofit/>
          </a:bodyPr>
          <a:lstStyle/>
          <a:p>
            <a:r>
              <a:rPr lang="it-IT" sz="89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AMAT</a:t>
            </a:r>
            <a:br>
              <a:rPr lang="it-IT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it-IT" sz="3600" dirty="0">
                <a:solidFill>
                  <a:schemeClr val="bg1">
                    <a:lumMod val="10000"/>
                  </a:schemeClr>
                </a:solidFill>
              </a:rPr>
              <a:t>Agenzia Mobilità Ambiente e Territorio</a:t>
            </a:r>
            <a:br>
              <a:rPr lang="it-IT" sz="6700" dirty="0">
                <a:solidFill>
                  <a:schemeClr val="bg1">
                    <a:lumMod val="10000"/>
                  </a:schemeClr>
                </a:solidFill>
              </a:rPr>
            </a:br>
            <a:r>
              <a:rPr lang="it-IT" sz="3000" b="0" dirty="0">
                <a:solidFill>
                  <a:schemeClr val="bg1">
                    <a:lumMod val="10000"/>
                  </a:schemeClr>
                </a:solidFill>
              </a:rPr>
              <a:t>Innovazione e sviluppo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9B82FAC-3E4F-6441-807D-AD4408E64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720" y="-2090598"/>
            <a:ext cx="2268518" cy="90056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45AD6F-B0F7-7044-8DB5-A56872AEA3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067" b="28100"/>
          <a:stretch/>
        </p:blipFill>
        <p:spPr>
          <a:xfrm>
            <a:off x="9575580" y="-2187163"/>
            <a:ext cx="2022864" cy="99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4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C818485-02FE-6B47-9F51-4FD2774C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6"/>
            <a:ext cx="5786991" cy="758995"/>
          </a:xfrm>
        </p:spPr>
        <p:txBody>
          <a:bodyPr/>
          <a:lstStyle/>
          <a:p>
            <a:r>
              <a:rPr lang="it-IT" dirty="0"/>
              <a:t>AMAT e le sue persone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5DA78AEC-6829-D749-A96E-1B0F1465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22" y="1460644"/>
            <a:ext cx="6218792" cy="18728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dirty="0">
                <a:ea typeface="Verdana" panose="020B0604030504040204" pitchFamily="34" charset="0"/>
              </a:rPr>
              <a:t>Essendo la tipologia di attività e di servizi erogati ad alto contenuto specialistico i fattori critici di successo sono il mantenimento del know-how grazie al giusto equilibrio tra competenze interne e competenze acquisite all’esterno.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dirty="0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5CD18A9-45E2-EE44-9422-06B71B591C5D}"/>
              </a:ext>
            </a:extLst>
          </p:cNvPr>
          <p:cNvSpPr txBox="1"/>
          <p:nvPr/>
        </p:nvSpPr>
        <p:spPr>
          <a:xfrm>
            <a:off x="8259653" y="754976"/>
            <a:ext cx="23120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8</a:t>
            </a:r>
          </a:p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dirigenti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90E0D331-1F24-0D4E-B753-095200D8F904}"/>
              </a:ext>
            </a:extLst>
          </p:cNvPr>
          <p:cNvSpPr txBox="1"/>
          <p:nvPr/>
        </p:nvSpPr>
        <p:spPr>
          <a:xfrm>
            <a:off x="8488264" y="1706683"/>
            <a:ext cx="18548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15</a:t>
            </a:r>
          </a:p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quadri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12537913-F0F7-0743-880B-C582744D4D06}"/>
              </a:ext>
            </a:extLst>
          </p:cNvPr>
          <p:cNvSpPr txBox="1"/>
          <p:nvPr/>
        </p:nvSpPr>
        <p:spPr>
          <a:xfrm>
            <a:off x="8394390" y="2658390"/>
            <a:ext cx="200721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47</a:t>
            </a:r>
          </a:p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impiegati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C9E9739-E449-E34D-A061-A2CEB17E2C5D}"/>
              </a:ext>
            </a:extLst>
          </p:cNvPr>
          <p:cNvSpPr txBox="1"/>
          <p:nvPr/>
        </p:nvSpPr>
        <p:spPr>
          <a:xfrm>
            <a:off x="8202053" y="3610097"/>
            <a:ext cx="24272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>
                    <a:lumMod val="10000"/>
                  </a:schemeClr>
                </a:solidFill>
              </a:rPr>
              <a:t>120</a:t>
            </a:r>
          </a:p>
          <a:p>
            <a:pPr algn="ctr"/>
            <a:r>
              <a:rPr lang="it-IT" sz="1600" dirty="0">
                <a:solidFill>
                  <a:schemeClr val="bg1">
                    <a:lumMod val="10000"/>
                  </a:schemeClr>
                </a:solidFill>
              </a:rPr>
              <a:t>collaboratori a P.IVA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B063875B-67C1-CA4D-98CC-D5A1AEA29703}"/>
              </a:ext>
            </a:extLst>
          </p:cNvPr>
          <p:cNvSpPr txBox="1"/>
          <p:nvPr/>
        </p:nvSpPr>
        <p:spPr>
          <a:xfrm>
            <a:off x="10102794" y="965259"/>
            <a:ext cx="1886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bg1">
                    <a:lumMod val="10000"/>
                  </a:schemeClr>
                </a:solidFill>
              </a:rPr>
              <a:t>(di cui 2 in Aspettativa e 3 TD)</a:t>
            </a:r>
          </a:p>
        </p:txBody>
      </p:sp>
      <p:cxnSp>
        <p:nvCxnSpPr>
          <p:cNvPr id="42" name="Connettore 1 41">
            <a:extLst>
              <a:ext uri="{FF2B5EF4-FFF2-40B4-BE49-F238E27FC236}">
                <a16:creationId xmlns:a16="http://schemas.microsoft.com/office/drawing/2014/main" id="{D70881B3-0709-9A46-8827-C6FEDE85F41E}"/>
              </a:ext>
            </a:extLst>
          </p:cNvPr>
          <p:cNvCxnSpPr>
            <a:cxnSpLocks/>
          </p:cNvCxnSpPr>
          <p:nvPr/>
        </p:nvCxnSpPr>
        <p:spPr>
          <a:xfrm>
            <a:off x="8629650" y="1613347"/>
            <a:ext cx="1539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>
            <a:extLst>
              <a:ext uri="{FF2B5EF4-FFF2-40B4-BE49-F238E27FC236}">
                <a16:creationId xmlns:a16="http://schemas.microsoft.com/office/drawing/2014/main" id="{C49EA2C7-C465-6849-B805-439AC4DA5ABF}"/>
              </a:ext>
            </a:extLst>
          </p:cNvPr>
          <p:cNvCxnSpPr>
            <a:cxnSpLocks/>
          </p:cNvCxnSpPr>
          <p:nvPr/>
        </p:nvCxnSpPr>
        <p:spPr>
          <a:xfrm>
            <a:off x="8178800" y="2496574"/>
            <a:ext cx="24225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>
            <a:extLst>
              <a:ext uri="{FF2B5EF4-FFF2-40B4-BE49-F238E27FC236}">
                <a16:creationId xmlns:a16="http://schemas.microsoft.com/office/drawing/2014/main" id="{ACDDDA26-DC6A-F74B-84F0-98EB0A618DBF}"/>
              </a:ext>
            </a:extLst>
          </p:cNvPr>
          <p:cNvCxnSpPr>
            <a:cxnSpLocks/>
          </p:cNvCxnSpPr>
          <p:nvPr/>
        </p:nvCxnSpPr>
        <p:spPr>
          <a:xfrm>
            <a:off x="7705985" y="3454752"/>
            <a:ext cx="3387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iangolo 38">
            <a:extLst>
              <a:ext uri="{FF2B5EF4-FFF2-40B4-BE49-F238E27FC236}">
                <a16:creationId xmlns:a16="http://schemas.microsoft.com/office/drawing/2014/main" id="{2AC366D2-D202-EC4E-90D2-D0C5BC2D27C9}"/>
              </a:ext>
            </a:extLst>
          </p:cNvPr>
          <p:cNvSpPr/>
          <p:nvPr/>
        </p:nvSpPr>
        <p:spPr>
          <a:xfrm>
            <a:off x="7278255" y="49755"/>
            <a:ext cx="4239491" cy="4275464"/>
          </a:xfrm>
          <a:prstGeom prst="triangl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Segnaposto numero diapositiva 57">
            <a:extLst>
              <a:ext uri="{FF2B5EF4-FFF2-40B4-BE49-F238E27FC236}">
                <a16:creationId xmlns:a16="http://schemas.microsoft.com/office/drawing/2014/main" id="{DB81AE67-7829-F34F-BB81-434A04B7A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6913911-DFF5-44B6-8F8F-648722BEC858}"/>
              </a:ext>
            </a:extLst>
          </p:cNvPr>
          <p:cNvSpPr txBox="1"/>
          <p:nvPr/>
        </p:nvSpPr>
        <p:spPr>
          <a:xfrm>
            <a:off x="1292299" y="3328120"/>
            <a:ext cx="21890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Architettura</a:t>
            </a:r>
          </a:p>
          <a:p>
            <a:r>
              <a:rPr lang="it-IT" dirty="0"/>
              <a:t>Ingegneria</a:t>
            </a:r>
          </a:p>
          <a:p>
            <a:r>
              <a:rPr lang="it-IT" dirty="0"/>
              <a:t>Chimica</a:t>
            </a:r>
          </a:p>
          <a:p>
            <a:r>
              <a:rPr lang="it-IT" dirty="0"/>
              <a:t>Giurisprudenza</a:t>
            </a:r>
          </a:p>
          <a:p>
            <a:r>
              <a:rPr lang="it-IT" dirty="0"/>
              <a:t>Scienze Agrarie ed Ambientali</a:t>
            </a:r>
          </a:p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DE78B5A-F6EC-4585-898B-C972969D8B11}"/>
              </a:ext>
            </a:extLst>
          </p:cNvPr>
          <p:cNvSpPr txBox="1"/>
          <p:nvPr/>
        </p:nvSpPr>
        <p:spPr>
          <a:xfrm>
            <a:off x="867143" y="2904611"/>
            <a:ext cx="381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PRINCIPALI PROFESSIONALITÀ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87A2C58-5DC2-4A27-AA77-A6AEE977BA4D}"/>
              </a:ext>
            </a:extLst>
          </p:cNvPr>
          <p:cNvSpPr txBox="1"/>
          <p:nvPr/>
        </p:nvSpPr>
        <p:spPr>
          <a:xfrm>
            <a:off x="8472667" y="4357452"/>
            <a:ext cx="18860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bg1">
                    <a:lumMod val="10000"/>
                  </a:schemeClr>
                </a:solidFill>
              </a:rPr>
              <a:t>Aggiornamento al 31/12/2021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027257E-ECF7-4A95-A5A4-2FD518DE77BF}"/>
              </a:ext>
            </a:extLst>
          </p:cNvPr>
          <p:cNvSpPr txBox="1"/>
          <p:nvPr/>
        </p:nvSpPr>
        <p:spPr>
          <a:xfrm>
            <a:off x="7507624" y="4679937"/>
            <a:ext cx="381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EVOLUZIONE RISORSE INTERNE</a:t>
            </a: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833D4652-7A06-43FB-8215-BFC4480FFB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542797"/>
              </p:ext>
            </p:extLst>
          </p:nvPr>
        </p:nvGraphicFramePr>
        <p:xfrm>
          <a:off x="6726821" y="4879964"/>
          <a:ext cx="5377698" cy="172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20FE9B42-FB40-7F4C-B20A-CFEF26BD0E7B}"/>
              </a:ext>
            </a:extLst>
          </p:cNvPr>
          <p:cNvSpPr txBox="1">
            <a:spLocks/>
          </p:cNvSpPr>
          <p:nvPr/>
        </p:nvSpPr>
        <p:spPr>
          <a:xfrm>
            <a:off x="214036" y="908228"/>
            <a:ext cx="6459216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rgbClr val="252525"/>
                </a:solidFill>
              </a:rPr>
              <a:t>Struttura flessibile ad alto contenuto di know-how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945F61E-315F-1545-BB1D-29858BCE853B}"/>
              </a:ext>
            </a:extLst>
          </p:cNvPr>
          <p:cNvSpPr txBox="1"/>
          <p:nvPr/>
        </p:nvSpPr>
        <p:spPr>
          <a:xfrm>
            <a:off x="3384619" y="3369158"/>
            <a:ext cx="218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Matematica</a:t>
            </a:r>
          </a:p>
          <a:p>
            <a:r>
              <a:rPr lang="it-IT" dirty="0"/>
              <a:t>Geologia</a:t>
            </a:r>
          </a:p>
          <a:p>
            <a:r>
              <a:rPr lang="it-IT" dirty="0"/>
              <a:t>Economia</a:t>
            </a:r>
          </a:p>
          <a:p>
            <a:r>
              <a:rPr lang="it-IT" dirty="0"/>
              <a:t>Diplomati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5252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BC98A700-9CFB-4BDF-BFE9-5EE9CA3369BA}"/>
              </a:ext>
            </a:extLst>
          </p:cNvPr>
          <p:cNvSpPr/>
          <p:nvPr/>
        </p:nvSpPr>
        <p:spPr>
          <a:xfrm>
            <a:off x="531627" y="2190307"/>
            <a:ext cx="10797889" cy="3664394"/>
          </a:xfrm>
          <a:prstGeom prst="roundRect">
            <a:avLst/>
          </a:prstGeom>
          <a:solidFill>
            <a:srgbClr val="FFFFFF"/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649A59F2-A571-C343-AD5D-65C809343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7"/>
            <a:ext cx="8866889" cy="778434"/>
          </a:xfrm>
        </p:spPr>
        <p:txBody>
          <a:bodyPr>
            <a:normAutofit/>
          </a:bodyPr>
          <a:lstStyle/>
          <a:p>
            <a:r>
              <a:rPr lang="it-IT" dirty="0"/>
              <a:t>Capacità di innovazione e networking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38B24CE-EC0A-DC43-9BFB-6FDB5CB9A2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702" y="2400440"/>
            <a:ext cx="5392509" cy="32441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14EC774-1B68-8942-A7FC-2EA1287FFD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483" y="5186872"/>
            <a:ext cx="1394244" cy="512478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5367297-3987-DB47-A3E8-976F04C45FE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24" y="3616376"/>
            <a:ext cx="883414" cy="94967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8F3ECF3-73A0-C14B-9DA6-3DBB0881B9F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996259" y="2365404"/>
            <a:ext cx="1399740" cy="74294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7FE01EEA-21C4-DE47-A855-F4AD82EB2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8084" y="2206226"/>
            <a:ext cx="1825652" cy="12227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B186CF7-8792-D24A-866D-74DF2FAE27F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74" y="3817613"/>
            <a:ext cx="1195189" cy="54719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5600A27E-9F5A-5F4F-B3CD-AD889F7D35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8774" y="5056538"/>
            <a:ext cx="1119601" cy="74504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C53D7C1-34F6-B447-86E8-981A3865110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0953" y="2378816"/>
            <a:ext cx="1002563" cy="71611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C0CB1D7-D604-7C4F-BFEE-647AFBD5837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608" y="3589929"/>
            <a:ext cx="1002563" cy="100256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C939588-4BFB-114F-A333-34131AA456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89478" y="5069007"/>
            <a:ext cx="1164822" cy="53761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0C4914A-CEDD-814E-9FC4-9AF08066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11</a:t>
            </a:fld>
            <a:endParaRPr lang="it-IT"/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2C808935-CDA6-4D17-B0FE-FF1D96F640AB}"/>
              </a:ext>
            </a:extLst>
          </p:cNvPr>
          <p:cNvSpPr txBox="1">
            <a:spLocks/>
          </p:cNvSpPr>
          <p:nvPr/>
        </p:nvSpPr>
        <p:spPr>
          <a:xfrm>
            <a:off x="214035" y="1041377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rgbClr val="252525"/>
                </a:solidFill>
              </a:rPr>
              <a:t>AMAT costituisce il ponte verso la collaborazione con le principali reti di conoscenza nazionali e internazionali 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74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9BB7E4-B151-4DBC-B378-00FDD8D6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12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9739484-948A-4A7A-AFFE-E8E1FD3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30" y="-31043"/>
            <a:ext cx="7106915" cy="1325563"/>
          </a:xfrm>
        </p:spPr>
        <p:txBody>
          <a:bodyPr/>
          <a:lstStyle/>
          <a:p>
            <a:r>
              <a:rPr lang="it-IT" dirty="0"/>
              <a:t>Le Sfide del 2021 e del 2022-2024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6A0C4E-206D-4739-8778-8DCC695DD521}"/>
              </a:ext>
            </a:extLst>
          </p:cNvPr>
          <p:cNvSpPr txBox="1"/>
          <p:nvPr/>
        </p:nvSpPr>
        <p:spPr>
          <a:xfrm>
            <a:off x="3297497" y="-209582"/>
            <a:ext cx="60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endParaRPr lang="it-IT" dirty="0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EED0B757-F7A9-498A-AB8B-E76F07790003}"/>
              </a:ext>
            </a:extLst>
          </p:cNvPr>
          <p:cNvSpPr txBox="1">
            <a:spLocks/>
          </p:cNvSpPr>
          <p:nvPr/>
        </p:nvSpPr>
        <p:spPr>
          <a:xfrm>
            <a:off x="2458402" y="2102624"/>
            <a:ext cx="1317600" cy="46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2021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BC9B9422-0DB6-445B-B0B6-19EAEBEAC7AD}"/>
              </a:ext>
            </a:extLst>
          </p:cNvPr>
          <p:cNvSpPr txBox="1">
            <a:spLocks/>
          </p:cNvSpPr>
          <p:nvPr/>
        </p:nvSpPr>
        <p:spPr>
          <a:xfrm>
            <a:off x="7811764" y="2102624"/>
            <a:ext cx="2209428" cy="463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solidFill>
                  <a:schemeClr val="tx1"/>
                </a:solidFill>
              </a:rPr>
              <a:t>2022-2024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B299B35D-B60C-4DF4-9772-19FC34B23383}"/>
              </a:ext>
            </a:extLst>
          </p:cNvPr>
          <p:cNvSpPr txBox="1">
            <a:spLocks/>
          </p:cNvSpPr>
          <p:nvPr/>
        </p:nvSpPr>
        <p:spPr>
          <a:xfrm>
            <a:off x="214035" y="1041377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400" dirty="0">
                <a:solidFill>
                  <a:srgbClr val="252525"/>
                </a:solidFill>
              </a:rPr>
              <a:t>Dalla nuova </a:t>
            </a:r>
            <a:r>
              <a:rPr lang="it-IT" sz="2400" dirty="0" err="1">
                <a:solidFill>
                  <a:srgbClr val="252525"/>
                </a:solidFill>
              </a:rPr>
              <a:t>governance</a:t>
            </a:r>
            <a:r>
              <a:rPr lang="it-IT" sz="2400" dirty="0">
                <a:solidFill>
                  <a:srgbClr val="252525"/>
                </a:solidFill>
              </a:rPr>
              <a:t> … la sfida 2022-2024 costruita su cinque pilastri: integrazione, professionalità, flessibilità, innovazione, visione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954FFCF-3CC1-4295-A9DD-A8375B6BAA92}"/>
              </a:ext>
            </a:extLst>
          </p:cNvPr>
          <p:cNvSpPr/>
          <p:nvPr/>
        </p:nvSpPr>
        <p:spPr>
          <a:xfrm>
            <a:off x="176220" y="2441951"/>
            <a:ext cx="5881964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5"/>
                </a:solidFill>
              </a:rPr>
              <a:t>Nuova governance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5"/>
                </a:solidFill>
              </a:rPr>
              <a:t>Avanzamento consolidamento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5"/>
                </a:solidFill>
              </a:rPr>
              <a:t>Consolidamento e sviluppo dei processi e degli strumenti di gestione (Amministrazione e controllo, personale, Project management, sistemi informativi)</a:t>
            </a:r>
          </a:p>
          <a:p>
            <a:endParaRPr lang="it-IT" dirty="0">
              <a:solidFill>
                <a:schemeClr val="accent5"/>
              </a:solidFill>
            </a:endParaRPr>
          </a:p>
          <a:p>
            <a:r>
              <a:rPr lang="it-IT" b="1" dirty="0">
                <a:solidFill>
                  <a:schemeClr val="accent5"/>
                </a:solidFill>
              </a:rPr>
              <a:t>On </a:t>
            </a:r>
            <a:r>
              <a:rPr lang="it-IT" b="1" dirty="0" err="1">
                <a:solidFill>
                  <a:schemeClr val="accent5"/>
                </a:solidFill>
              </a:rPr>
              <a:t>going</a:t>
            </a:r>
            <a:r>
              <a:rPr lang="it-IT" dirty="0">
                <a:solidFill>
                  <a:schemeClr val="accent5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chemeClr val="accent5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5"/>
                </a:solidFill>
              </a:rPr>
              <a:t>Struttura organizzativa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5"/>
                </a:solidFill>
              </a:rPr>
              <a:t>Sviluppo dell’</a:t>
            </a:r>
            <a:r>
              <a:rPr lang="it-IT" i="1" dirty="0">
                <a:solidFill>
                  <a:schemeClr val="accent5"/>
                </a:solidFill>
              </a:rPr>
              <a:t>In-House</a:t>
            </a:r>
            <a:r>
              <a:rPr lang="it-IT" dirty="0">
                <a:solidFill>
                  <a:schemeClr val="accent5"/>
                </a:solidFill>
              </a:rPr>
              <a:t> orizzontale con società partecipate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accent5"/>
                </a:solidFill>
              </a:rPr>
              <a:t>Analisi e adeguamento degli strumenti di governance</a:t>
            </a:r>
            <a:endParaRPr lang="it-IT" b="1" dirty="0">
              <a:solidFill>
                <a:schemeClr val="accent5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9C5C8AD-05BB-4C56-B354-1D897EE9D466}"/>
              </a:ext>
            </a:extLst>
          </p:cNvPr>
          <p:cNvSpPr/>
          <p:nvPr/>
        </p:nvSpPr>
        <p:spPr>
          <a:xfrm>
            <a:off x="6168191" y="2441951"/>
            <a:ext cx="5881964" cy="3416320"/>
          </a:xfrm>
          <a:prstGeom prst="rect">
            <a:avLst/>
          </a:prstGeom>
          <a:solidFill>
            <a:srgbClr val="F0E2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Struttura organizzativa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Sviluppo dell’</a:t>
            </a:r>
            <a:r>
              <a:rPr lang="it-IT" i="1" dirty="0">
                <a:solidFill>
                  <a:schemeClr val="tx1"/>
                </a:solidFill>
              </a:rPr>
              <a:t>In-House</a:t>
            </a:r>
            <a:r>
              <a:rPr lang="it-IT" dirty="0">
                <a:solidFill>
                  <a:schemeClr val="tx1"/>
                </a:solidFill>
              </a:rPr>
              <a:t> orizzontale con società partecipate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</a:rPr>
              <a:t>Analisi e adeguamento degli strumenti di governance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Visione integrata mobilità-ambiente-territorio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Attrazione, Valorizzazione e </a:t>
            </a:r>
            <a:r>
              <a:rPr lang="it-IT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retention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delle </a:t>
            </a: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professionalità interne (formazione, responsabilità, leadership)</a:t>
            </a:r>
          </a:p>
          <a:p>
            <a:pPr marL="285750" indent="-285750">
              <a:buFontTx/>
              <a:buChar char="-"/>
            </a:pP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Flessibilità nella capacità di mobilitare competenze e capacità esterna/dal territorio</a:t>
            </a:r>
            <a:endParaRPr lang="it-IT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Innovazione attraverso il confronto internazionale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</a:rPr>
              <a:t>Rinnovo del contratto di servizio con visione di lungo periodo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05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14640572-F2C5-5E48-8340-EC4BCAA46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30" y="-31043"/>
            <a:ext cx="9747447" cy="1325563"/>
          </a:xfrm>
        </p:spPr>
        <p:txBody>
          <a:bodyPr/>
          <a:lstStyle/>
          <a:p>
            <a:r>
              <a:rPr lang="it-IT" dirty="0"/>
              <a:t>Il progetto di bilancio 2021 e il budget 2022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CB1276B-A9E1-444A-A5B1-0C913C8DC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0" y="979463"/>
            <a:ext cx="7890512" cy="510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55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2">
            <a:extLst>
              <a:ext uri="{FF2B5EF4-FFF2-40B4-BE49-F238E27FC236}">
                <a16:creationId xmlns:a16="http://schemas.microsoft.com/office/drawing/2014/main" id="{E0485085-B2F2-464F-8181-AA7663F2487D}"/>
              </a:ext>
            </a:extLst>
          </p:cNvPr>
          <p:cNvSpPr txBox="1">
            <a:spLocks/>
          </p:cNvSpPr>
          <p:nvPr/>
        </p:nvSpPr>
        <p:spPr>
          <a:xfrm>
            <a:off x="451630" y="-31043"/>
            <a:ext cx="71069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/>
              <a:t>Il budget 2022-2024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DD5645D-B92F-5D43-B290-E0101218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86" y="1038176"/>
            <a:ext cx="9525781" cy="3885516"/>
          </a:xfrm>
          <a:prstGeom prst="rect">
            <a:avLst/>
          </a:prstGeom>
        </p:spPr>
      </p:pic>
      <p:sp>
        <p:nvSpPr>
          <p:cNvPr id="9" name="Segnaposto contenuto 4">
            <a:extLst>
              <a:ext uri="{FF2B5EF4-FFF2-40B4-BE49-F238E27FC236}">
                <a16:creationId xmlns:a16="http://schemas.microsoft.com/office/drawing/2014/main" id="{4CA08CC3-12BA-7D47-BB8E-B17F6A6AC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1961" y="5027376"/>
            <a:ext cx="6218792" cy="47309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i="1" dirty="0">
                <a:ea typeface="Verdana" panose="020B0604030504040204" pitchFamily="34" charset="0"/>
              </a:rPr>
              <a:t>Data in milioni di euro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2157546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573B739F-6445-DE45-BF21-F08320667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Grazie dell’attenzione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335D74-830F-D045-A187-3510B378D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90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9BB7E4-B151-4DBC-B378-00FDD8D6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2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9739484-948A-4A7A-AFFE-E8E1FD3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2" y="306314"/>
            <a:ext cx="7204204" cy="579952"/>
          </a:xfrm>
        </p:spPr>
        <p:txBody>
          <a:bodyPr>
            <a:noAutofit/>
          </a:bodyPr>
          <a:lstStyle/>
          <a:p>
            <a:r>
              <a:rPr lang="it-IT" dirty="0"/>
              <a:t> L’ambito di azione di AMAT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0B0EF23-9989-40EC-B3E4-5C66346E6692}"/>
              </a:ext>
            </a:extLst>
          </p:cNvPr>
          <p:cNvSpPr/>
          <p:nvPr/>
        </p:nvSpPr>
        <p:spPr>
          <a:xfrm>
            <a:off x="309009" y="2050575"/>
            <a:ext cx="11546660" cy="143360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0" i="0" dirty="0">
                <a:solidFill>
                  <a:srgbClr val="252525"/>
                </a:solidFill>
                <a:effectLst/>
              </a:rPr>
              <a:t>Pianificare, programmare, progettare, gestire, monitorare e controllare le attività legate allo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sviluppo del territorio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dell’</a:t>
            </a:r>
            <a:r>
              <a:rPr lang="it-IT" b="1" i="0" dirty="0">
                <a:solidFill>
                  <a:srgbClr val="252525"/>
                </a:solidFill>
                <a:effectLst/>
              </a:rPr>
              <a:t>urbanistica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della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mobilità</a:t>
            </a:r>
            <a:r>
              <a:rPr lang="it-IT" b="0" i="0" dirty="0">
                <a:solidFill>
                  <a:srgbClr val="252525"/>
                </a:solidFill>
                <a:effectLst/>
              </a:rPr>
              <a:t> e del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trasporto pubblico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del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verde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della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qualità degli spazi pubblici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della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qualità dell'aria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delle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risorse idriche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della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gestione dei rifiuti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</a:t>
            </a:r>
            <a:r>
              <a:rPr lang="it-IT" i="0" dirty="0">
                <a:solidFill>
                  <a:srgbClr val="252525"/>
                </a:solidFill>
                <a:effectLst/>
              </a:rPr>
              <a:t>dell’</a:t>
            </a:r>
            <a:r>
              <a:rPr lang="it-IT" b="1" i="0" dirty="0">
                <a:solidFill>
                  <a:srgbClr val="252525"/>
                </a:solidFill>
                <a:effectLst/>
              </a:rPr>
              <a:t>economia circolare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dell’</a:t>
            </a:r>
            <a:r>
              <a:rPr lang="it-IT" b="1" i="0" dirty="0">
                <a:solidFill>
                  <a:srgbClr val="252525"/>
                </a:solidFill>
                <a:effectLst/>
              </a:rPr>
              <a:t>energia</a:t>
            </a:r>
            <a:r>
              <a:rPr lang="it-IT" b="0" i="0" dirty="0">
                <a:solidFill>
                  <a:srgbClr val="252525"/>
                </a:solidFill>
                <a:effectLst/>
              </a:rPr>
              <a:t> e del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clima</a:t>
            </a:r>
            <a:r>
              <a:rPr lang="it-IT" b="0" i="0" dirty="0">
                <a:solidFill>
                  <a:srgbClr val="252525"/>
                </a:solidFill>
                <a:effectLst/>
              </a:rPr>
              <a:t>, con particolare attenzione al supporto delle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nuove tecnologie </a:t>
            </a:r>
            <a:r>
              <a:rPr lang="it-IT" b="0" i="0" dirty="0">
                <a:solidFill>
                  <a:srgbClr val="252525"/>
                </a:solidFill>
                <a:effectLst/>
              </a:rPr>
              <a:t>per la ricerca di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soluzioni sostenibili</a:t>
            </a:r>
            <a:r>
              <a:rPr lang="it-IT" b="0" i="0" dirty="0">
                <a:solidFill>
                  <a:srgbClr val="252525"/>
                </a:solidFill>
                <a:effectLst/>
              </a:rPr>
              <a:t>.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311E9685-4651-A047-A0F8-1235154CE32F}"/>
              </a:ext>
            </a:extLst>
          </p:cNvPr>
          <p:cNvSpPr txBox="1">
            <a:spLocks/>
          </p:cNvSpPr>
          <p:nvPr/>
        </p:nvSpPr>
        <p:spPr>
          <a:xfrm>
            <a:off x="486629" y="3612137"/>
            <a:ext cx="11218742" cy="19373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800" i="1" dirty="0"/>
              <a:t>«Società </a:t>
            </a:r>
            <a:r>
              <a:rPr lang="it-IT" sz="1800" b="1" i="1" dirty="0"/>
              <a:t>strumentale</a:t>
            </a:r>
            <a:r>
              <a:rPr lang="it-IT" sz="1800" i="1" dirty="0"/>
              <a:t> che ha per oggetto l’erogazione di servizi e di attività tecniche e conoscitive, di analisi, studio, ricerca, pianificazione, programmazione, progettazione, gestione di servizi accessori, monitoraggio, controllo, a supporto di </a:t>
            </a:r>
            <a:r>
              <a:rPr lang="it-IT" sz="1800" b="1" i="1" dirty="0"/>
              <a:t>progetti comunali </a:t>
            </a:r>
            <a:r>
              <a:rPr lang="it-IT" sz="1800" i="1" dirty="0"/>
              <a:t>connessi allo sviluppo del territorio, all’urbanistica, alla mobilità e trasporti, al trasporto pubblico, alla sosta su strada e in struttura, alla sicurezza stradale, all’ambiente, all’energia ed al clima.»</a:t>
            </a:r>
            <a:r>
              <a:rPr lang="it-IT" sz="1800" dirty="0"/>
              <a:t>  ( da Statuto)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t-IT" sz="1800" b="1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it-IT" dirty="0"/>
          </a:p>
        </p:txBody>
      </p:sp>
      <p:cxnSp>
        <p:nvCxnSpPr>
          <p:cNvPr id="10" name="Connettore 1 4">
            <a:extLst>
              <a:ext uri="{FF2B5EF4-FFF2-40B4-BE49-F238E27FC236}">
                <a16:creationId xmlns:a16="http://schemas.microsoft.com/office/drawing/2014/main" id="{AFB9D53E-F95F-E146-B8BC-76082C51B7D5}"/>
              </a:ext>
            </a:extLst>
          </p:cNvPr>
          <p:cNvCxnSpPr>
            <a:cxnSpLocks/>
          </p:cNvCxnSpPr>
          <p:nvPr/>
        </p:nvCxnSpPr>
        <p:spPr>
          <a:xfrm>
            <a:off x="492982" y="5441832"/>
            <a:ext cx="9555324" cy="0"/>
          </a:xfrm>
          <a:prstGeom prst="line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e 10">
            <a:extLst>
              <a:ext uri="{FF2B5EF4-FFF2-40B4-BE49-F238E27FC236}">
                <a16:creationId xmlns:a16="http://schemas.microsoft.com/office/drawing/2014/main" id="{AEFB2925-C8C1-2F49-B3FD-A19C8008874A}"/>
              </a:ext>
            </a:extLst>
          </p:cNvPr>
          <p:cNvSpPr/>
          <p:nvPr/>
        </p:nvSpPr>
        <p:spPr>
          <a:xfrm>
            <a:off x="1491589" y="5329151"/>
            <a:ext cx="216000" cy="216000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8AA2C5F-91F8-4D43-9FC0-58084A09BC27}"/>
              </a:ext>
            </a:extLst>
          </p:cNvPr>
          <p:cNvSpPr/>
          <p:nvPr/>
        </p:nvSpPr>
        <p:spPr>
          <a:xfrm>
            <a:off x="3478805" y="5329151"/>
            <a:ext cx="216000" cy="216000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42BFC7CC-0240-0C4D-88C4-C3AFBD38F175}"/>
              </a:ext>
            </a:extLst>
          </p:cNvPr>
          <p:cNvSpPr/>
          <p:nvPr/>
        </p:nvSpPr>
        <p:spPr>
          <a:xfrm>
            <a:off x="5466021" y="5329151"/>
            <a:ext cx="216000" cy="216000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2E0CE6A-5105-9646-BA88-E06D9F78CC44}"/>
              </a:ext>
            </a:extLst>
          </p:cNvPr>
          <p:cNvSpPr/>
          <p:nvPr/>
        </p:nvSpPr>
        <p:spPr>
          <a:xfrm>
            <a:off x="7453237" y="5329151"/>
            <a:ext cx="216000" cy="216000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1E3E7CEA-0368-E94A-9414-FBDFBF72C32A}"/>
              </a:ext>
            </a:extLst>
          </p:cNvPr>
          <p:cNvSpPr/>
          <p:nvPr/>
        </p:nvSpPr>
        <p:spPr>
          <a:xfrm>
            <a:off x="9440451" y="5329151"/>
            <a:ext cx="216000" cy="216000"/>
          </a:xfrm>
          <a:prstGeom prst="ellipse">
            <a:avLst/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E7E23E6-932F-3048-B779-8E3C1023E3BF}"/>
              </a:ext>
            </a:extLst>
          </p:cNvPr>
          <p:cNvSpPr txBox="1"/>
          <p:nvPr/>
        </p:nvSpPr>
        <p:spPr>
          <a:xfrm>
            <a:off x="892132" y="5694867"/>
            <a:ext cx="150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MOBILITÀ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83C1E24-C999-364A-99A3-21E56406F217}"/>
              </a:ext>
            </a:extLst>
          </p:cNvPr>
          <p:cNvSpPr txBox="1"/>
          <p:nvPr/>
        </p:nvSpPr>
        <p:spPr>
          <a:xfrm>
            <a:off x="2879348" y="5704493"/>
            <a:ext cx="150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AMBIENTE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63DC1B2-D9E3-5F4C-92C9-B08535E5DD5C}"/>
              </a:ext>
            </a:extLst>
          </p:cNvPr>
          <p:cNvSpPr txBox="1"/>
          <p:nvPr/>
        </p:nvSpPr>
        <p:spPr>
          <a:xfrm>
            <a:off x="4905867" y="5694867"/>
            <a:ext cx="150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TERRITORIO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468DFB0-D752-C34C-9C81-1D8DB50D75AE}"/>
              </a:ext>
            </a:extLst>
          </p:cNvPr>
          <p:cNvSpPr txBox="1"/>
          <p:nvPr/>
        </p:nvSpPr>
        <p:spPr>
          <a:xfrm>
            <a:off x="6670900" y="5694867"/>
            <a:ext cx="189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INFRASTRUTTURE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A6EB372-0930-C245-92CC-ED3D7F5457E1}"/>
              </a:ext>
            </a:extLst>
          </p:cNvPr>
          <p:cNvSpPr txBox="1"/>
          <p:nvPr/>
        </p:nvSpPr>
        <p:spPr>
          <a:xfrm>
            <a:off x="8794925" y="5694867"/>
            <a:ext cx="1507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2">
                    <a:lumMod val="10000"/>
                  </a:schemeClr>
                </a:solidFill>
              </a:rPr>
              <a:t>TECNOLOGIE</a:t>
            </a:r>
          </a:p>
        </p:txBody>
      </p:sp>
      <p:sp>
        <p:nvSpPr>
          <p:cNvPr id="22" name="Segnaposto contenuto 3">
            <a:extLst>
              <a:ext uri="{FF2B5EF4-FFF2-40B4-BE49-F238E27FC236}">
                <a16:creationId xmlns:a16="http://schemas.microsoft.com/office/drawing/2014/main" id="{78972015-39BB-4B09-94F1-8A305D1574A9}"/>
              </a:ext>
            </a:extLst>
          </p:cNvPr>
          <p:cNvSpPr txBox="1">
            <a:spLocks/>
          </p:cNvSpPr>
          <p:nvPr/>
        </p:nvSpPr>
        <p:spPr>
          <a:xfrm>
            <a:off x="214035" y="1041377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b="1" dirty="0">
                <a:solidFill>
                  <a:srgbClr val="252525"/>
                </a:solidFill>
              </a:rPr>
              <a:t>Declinare la sostenibilità a Milano</a:t>
            </a:r>
            <a:r>
              <a:rPr lang="it-IT" sz="2400" dirty="0">
                <a:solidFill>
                  <a:srgbClr val="252525"/>
                </a:solidFill>
              </a:rPr>
              <a:t>, contribuendo a rendere la città capoluogo della Lombardia una città inclusiva, sicura e sostenibile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62176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9BB7E4-B151-4DBC-B378-00FDD8D6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3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9739484-948A-4A7A-AFFE-E8E1FD3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82" y="-115719"/>
            <a:ext cx="5786991" cy="1325563"/>
          </a:xfrm>
        </p:spPr>
        <p:txBody>
          <a:bodyPr/>
          <a:lstStyle/>
          <a:p>
            <a:r>
              <a:rPr lang="it-IT" dirty="0"/>
              <a:t>AMAT e gli SDG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0B0EF23-9989-40EC-B3E4-5C66346E6692}"/>
              </a:ext>
            </a:extLst>
          </p:cNvPr>
          <p:cNvSpPr/>
          <p:nvPr/>
        </p:nvSpPr>
        <p:spPr>
          <a:xfrm>
            <a:off x="309008" y="2145168"/>
            <a:ext cx="11593957" cy="306383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rgbClr val="252525"/>
                </a:solidFill>
              </a:rPr>
              <a:t>Il</a:t>
            </a:r>
            <a:r>
              <a:rPr lang="it-IT" b="0" i="0" dirty="0">
                <a:solidFill>
                  <a:srgbClr val="252525"/>
                </a:solidFill>
                <a:effectLst/>
              </a:rPr>
              <a:t> lavoro svolto da AMAT è orientato al raggiungimento di uno dei goal più inclusivi e di ampia portata - il </a:t>
            </a:r>
            <a:r>
              <a:rPr lang="it-IT" b="1" i="0" dirty="0">
                <a:solidFill>
                  <a:srgbClr val="252525"/>
                </a:solidFill>
                <a:effectLst/>
              </a:rPr>
              <a:t>Goal 11 “Città e comunità sostenibili”</a:t>
            </a:r>
            <a:r>
              <a:rPr lang="it-IT" b="0" i="0" dirty="0">
                <a:solidFill>
                  <a:srgbClr val="252525"/>
                </a:solidFill>
                <a:effectLst/>
              </a:rPr>
              <a:t> - che ha come obiettivo-chiave quello di “</a:t>
            </a:r>
            <a:r>
              <a:rPr lang="it-IT" b="1" i="0" dirty="0">
                <a:solidFill>
                  <a:srgbClr val="252525"/>
                </a:solidFill>
                <a:effectLst/>
              </a:rPr>
              <a:t>Rendere le città e gli insediamenti umani inclusivi, sicuri, duraturi e sostenibili.</a:t>
            </a:r>
            <a:r>
              <a:rPr lang="it-IT" b="0" i="0" dirty="0">
                <a:solidFill>
                  <a:srgbClr val="252525"/>
                </a:solidFill>
                <a:effectLst/>
              </a:rPr>
              <a:t>” Particolare rilevanza in questo contesto hanno quindi tutte le attività legate all’evoluzione dei sistemi di mobilità, del verde e della qualità degli spazi pubblici nonché all’attenzione alla qualità dell'aria e alla gestione delle risorse contenute nei rifiuti, e con particolare attenzione al supporto delle nuove tecnologie per la ricerca di soluzioni sostenibili.</a:t>
            </a:r>
            <a:endParaRPr lang="it-IT" dirty="0">
              <a:solidFill>
                <a:schemeClr val="tx2"/>
              </a:solidFill>
            </a:endParaRPr>
          </a:p>
        </p:txBody>
      </p:sp>
      <p:pic>
        <p:nvPicPr>
          <p:cNvPr id="1028" name="Picture 4" descr="Global Goals">
            <a:extLst>
              <a:ext uri="{FF2B5EF4-FFF2-40B4-BE49-F238E27FC236}">
                <a16:creationId xmlns:a16="http://schemas.microsoft.com/office/drawing/2014/main" id="{A85D3C34-D89A-4863-A5D1-7C2E0EFB9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 b="8606"/>
          <a:stretch/>
        </p:blipFill>
        <p:spPr bwMode="auto">
          <a:xfrm>
            <a:off x="1656944" y="4697228"/>
            <a:ext cx="7972339" cy="17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2DFCA8C1-AE71-4645-8C14-5C6379123787}"/>
              </a:ext>
            </a:extLst>
          </p:cNvPr>
          <p:cNvSpPr txBox="1">
            <a:spLocks/>
          </p:cNvSpPr>
          <p:nvPr/>
        </p:nvSpPr>
        <p:spPr>
          <a:xfrm>
            <a:off x="214035" y="816295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rgbClr val="252525"/>
                </a:solidFill>
              </a:rPr>
              <a:t>Tutte le attività AMAT sono affrontate all’interno del quadro di riferimento dei </a:t>
            </a:r>
            <a:r>
              <a:rPr lang="it-IT" sz="2400" b="1" dirty="0">
                <a:solidFill>
                  <a:srgbClr val="252525"/>
                </a:solidFill>
              </a:rPr>
              <a:t>17 Obiettivi di Sviluppo Sostenibile</a:t>
            </a:r>
            <a:r>
              <a:rPr lang="it-IT" sz="2400" dirty="0">
                <a:solidFill>
                  <a:srgbClr val="252525"/>
                </a:solidFill>
              </a:rPr>
              <a:t> dell’ONU, in quanto è ormai condivisa e affermata la priorità di agire su scala urbana per contribuire in modo decisivo allo sviluppo sostenibile del pianeta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23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CA5C856-CC66-3345-BCD8-4BDC9018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6"/>
            <a:ext cx="10089633" cy="826221"/>
          </a:xfrm>
        </p:spPr>
        <p:txBody>
          <a:bodyPr>
            <a:noAutofit/>
          </a:bodyPr>
          <a:lstStyle/>
          <a:p>
            <a:r>
              <a:rPr lang="it-IT" dirty="0"/>
              <a:t>La relazione tra AMAT e il Comune di Milano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2CC14FD-E222-1641-BE96-F30442AE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4</a:t>
            </a:fld>
            <a:endParaRPr lang="it-IT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2CA7AF5-9910-4676-A309-2620747A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3582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31C7396-C1A4-475E-8089-534669332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7754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29ED92F4-45E9-4695-B74E-0618E60D6BCE}"/>
              </a:ext>
            </a:extLst>
          </p:cNvPr>
          <p:cNvSpPr txBox="1">
            <a:spLocks/>
          </p:cNvSpPr>
          <p:nvPr/>
        </p:nvSpPr>
        <p:spPr>
          <a:xfrm>
            <a:off x="214035" y="1041377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rgbClr val="252525"/>
                </a:solidFill>
              </a:rPr>
              <a:t>AMAT, in qualità di società in house, opera in via prevalente a favore del Comune di Milano ed è soggetta al cosiddetto </a:t>
            </a:r>
            <a:r>
              <a:rPr lang="it-IT" sz="2400" b="1" dirty="0">
                <a:solidFill>
                  <a:srgbClr val="252525"/>
                </a:solidFill>
              </a:rPr>
              <a:t>controllo Analogo da parte del Comune di Milano</a:t>
            </a:r>
            <a:endParaRPr lang="it-IT" sz="2400" b="1" dirty="0">
              <a:solidFill>
                <a:schemeClr val="tx2"/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B461DCC-C56B-4A13-BB74-916C54141891}"/>
              </a:ext>
            </a:extLst>
          </p:cNvPr>
          <p:cNvSpPr/>
          <p:nvPr/>
        </p:nvSpPr>
        <p:spPr>
          <a:xfrm>
            <a:off x="309009" y="2050575"/>
            <a:ext cx="11546660" cy="1433604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0" i="0" dirty="0">
                <a:solidFill>
                  <a:srgbClr val="252525"/>
                </a:solidFill>
                <a:effectLst/>
              </a:rPr>
              <a:t>Il controllo analogo è la condizione giuridica che impone che </a:t>
            </a:r>
            <a:r>
              <a:rPr lang="it-IT" b="1" i="0" dirty="0">
                <a:solidFill>
                  <a:srgbClr val="252525"/>
                </a:solidFill>
                <a:effectLst/>
              </a:rPr>
              <a:t>gran parte delle scelte strategiche/organizzative siano autorizzate e condivise dal Socio e che fa della società una “longa manus dell’amministrazione di appartenenza”</a:t>
            </a:r>
            <a:r>
              <a:rPr lang="it-IT" b="0" i="0" dirty="0">
                <a:solidFill>
                  <a:srgbClr val="252525"/>
                </a:solidFill>
                <a:effectLst/>
              </a:rPr>
              <a:t>- vedi congruità costi servizi resi adeguamento a regolamenti e direttive etc..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6EC95BF0-ECE3-4556-AD2B-69622EDA78C9}"/>
              </a:ext>
            </a:extLst>
          </p:cNvPr>
          <p:cNvSpPr txBox="1">
            <a:spLocks/>
          </p:cNvSpPr>
          <p:nvPr/>
        </p:nvSpPr>
        <p:spPr>
          <a:xfrm>
            <a:off x="486629" y="3771628"/>
            <a:ext cx="11218742" cy="19373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it-IT" sz="1800" i="1" dirty="0"/>
              <a:t>Le specifiche attività, svolte a favore dell’Amministrazione Comunale, sono definite sulla base del Contratto di Servizio quinquennale sottoscritto tra la Società e il Comune di Milano, correlato al Programma delle Attività Quinquennale – cd. PAQ, a sua volta declinato nel Programma Annuale delle Attività - cd. PAA. Alle attività ordinarie, definite dai PAA, si aggiungono i cd Progetti Specifici, affidati dal Comune ad AMAT ai sensi del Contratto di Servizio vigente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37825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CA5C856-CC66-3345-BCD8-4BDC9018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6"/>
            <a:ext cx="10089633" cy="826221"/>
          </a:xfrm>
        </p:spPr>
        <p:txBody>
          <a:bodyPr>
            <a:noAutofit/>
          </a:bodyPr>
          <a:lstStyle/>
          <a:p>
            <a:r>
              <a:rPr lang="it-IT" dirty="0"/>
              <a:t>Gli stakeholder di AMAT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2CC14FD-E222-1641-BE96-F30442AE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5</a:t>
            </a:fld>
            <a:endParaRPr lang="it-IT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2CA7AF5-9910-4676-A309-2620747A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3582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31C7396-C1A4-475E-8089-534669332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7754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29ED92F4-45E9-4695-B74E-0618E60D6BCE}"/>
              </a:ext>
            </a:extLst>
          </p:cNvPr>
          <p:cNvSpPr txBox="1">
            <a:spLocks/>
          </p:cNvSpPr>
          <p:nvPr/>
        </p:nvSpPr>
        <p:spPr>
          <a:xfrm>
            <a:off x="214035" y="1041377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 err="1">
                <a:solidFill>
                  <a:srgbClr val="252525"/>
                </a:solidFill>
              </a:rPr>
              <a:t>Amat</a:t>
            </a:r>
            <a:r>
              <a:rPr lang="it-IT" sz="2400" dirty="0">
                <a:solidFill>
                  <a:srgbClr val="252525"/>
                </a:solidFill>
              </a:rPr>
              <a:t> opera nell’interesse di una pluralità di stakeholder, sia diretti (interni) che indiretti (esterni) 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DE80E94-B333-494D-AEAA-A3981E30FE6C}"/>
              </a:ext>
            </a:extLst>
          </p:cNvPr>
          <p:cNvSpPr/>
          <p:nvPr/>
        </p:nvSpPr>
        <p:spPr>
          <a:xfrm>
            <a:off x="1338152" y="2249890"/>
            <a:ext cx="4471649" cy="3621692"/>
          </a:xfrm>
          <a:prstGeom prst="rect">
            <a:avLst/>
          </a:prstGeom>
          <a:solidFill>
            <a:srgbClr val="F2D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GLI STAKEHOLDER INTERNI</a:t>
            </a:r>
          </a:p>
          <a:p>
            <a:pPr algn="ctr"/>
            <a:endParaRPr lang="it-IT" b="1" dirty="0">
              <a:solidFill>
                <a:srgbClr val="252525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Comune – Direzioni di riferimento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52525"/>
                </a:solidFill>
                <a:latin typeface="Calibri" panose="020F0502020204030204"/>
              </a:rPr>
              <a:t>Comune – Altre direzioni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252525"/>
                </a:solidFill>
                <a:latin typeface="Calibri" panose="020F0502020204030204"/>
              </a:rPr>
              <a:t>Società partecipate dal Comune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>
              <a:solidFill>
                <a:srgbClr val="252525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81C3C5F-1F60-421F-BCB2-7269A8CE3C21}"/>
              </a:ext>
            </a:extLst>
          </p:cNvPr>
          <p:cNvSpPr/>
          <p:nvPr/>
        </p:nvSpPr>
        <p:spPr>
          <a:xfrm>
            <a:off x="5899878" y="2249890"/>
            <a:ext cx="4471649" cy="3621692"/>
          </a:xfrm>
          <a:prstGeom prst="rect">
            <a:avLst/>
          </a:prstGeom>
          <a:solidFill>
            <a:srgbClr val="F2D1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25252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GLI STAKEHOLDER ESTERNI</a:t>
            </a:r>
          </a:p>
          <a:p>
            <a:pPr algn="ctr"/>
            <a:endParaRPr lang="it-IT" b="1" dirty="0">
              <a:solidFill>
                <a:srgbClr val="252525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</a:rPr>
              <a:t>Utenti e cittadini</a:t>
            </a:r>
            <a:endParaRPr lang="it-IT" dirty="0">
              <a:solidFill>
                <a:srgbClr val="000000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Associazioni e corpi intermedi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Imprese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Commissione EU, Ministeri, Regione Lombardia, </a:t>
            </a:r>
            <a:r>
              <a:rPr lang="it-IT" dirty="0">
                <a:solidFill>
                  <a:srgbClr val="000000"/>
                </a:solidFill>
              </a:rPr>
              <a:t>Città Metropolitana, altri enti locali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Calibri" panose="020F0502020204030204"/>
              </a:rPr>
              <a:t>Network nazionali ed internazionali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252525"/>
              </a:solidFill>
              <a:latin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701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CA5C856-CC66-3345-BCD8-4BDC90181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6"/>
            <a:ext cx="7463391" cy="826221"/>
          </a:xfrm>
        </p:spPr>
        <p:txBody>
          <a:bodyPr/>
          <a:lstStyle/>
          <a:p>
            <a:r>
              <a:rPr lang="it-IT" dirty="0"/>
              <a:t>Le attività consolidate negli anni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EF85105-CB94-7544-ABA8-484B75BC858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7504" y="2054659"/>
            <a:ext cx="5566221" cy="2621575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Monitoraggio Servizio TPL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Centrale di Controllo del Traffico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Definizione di indicatori di prestazione per servizi resi all’Amministrazione (es. MM Casa nella Gestione Immobili ERP)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Monitoraggio e Controllo del Contratto di Igiene Ambientale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Progettazione esecutiva della segnaletica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Servizi di progettazione e collaudo (es. Varchi)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it-IT" sz="2000" dirty="0"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3D16610E-514B-4749-939F-85FF8CE66FBC}"/>
              </a:ext>
            </a:extLst>
          </p:cNvPr>
          <p:cNvSpPr txBox="1">
            <a:spLocks/>
          </p:cNvSpPr>
          <p:nvPr/>
        </p:nvSpPr>
        <p:spPr>
          <a:xfrm>
            <a:off x="5973724" y="2054658"/>
            <a:ext cx="6019801" cy="3773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Alta Vigilanza su Opere Infrastrutturali per la Mobilità (es. M4)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Processi di rigenerazione urbana della città e per la vivibilità degli spazi pubblici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Monitoraggio qualità aria con sensoristica </a:t>
            </a:r>
            <a:r>
              <a:rPr lang="it-IT" sz="2000" dirty="0" err="1"/>
              <a:t>multiparametrica</a:t>
            </a:r>
            <a:r>
              <a:rPr lang="it-IT" sz="2000" dirty="0"/>
              <a:t> </a:t>
            </a: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Supporto alle attività per la Transizione Ambientale, attività di coinvolgimento degli Stakeholder</a:t>
            </a:r>
          </a:p>
          <a:p>
            <a:pPr fontAlgn="base"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r>
              <a:rPr lang="it-IT" sz="2000" dirty="0"/>
              <a:t>Urbanistica tattica</a:t>
            </a:r>
            <a:br>
              <a:rPr lang="it-IT" sz="1800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it-IT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buClr>
                <a:schemeClr val="tx2"/>
              </a:buClr>
              <a:buFont typeface="Wingdings" pitchFamily="2" charset="2"/>
              <a:buChar char="ü"/>
            </a:pPr>
            <a:endParaRPr lang="it-IT" sz="2000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2CC14FD-E222-1641-BE96-F30442AE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6</a:t>
            </a:fld>
            <a:endParaRPr lang="it-IT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2CA7AF5-9910-4676-A309-2620747A2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35829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31C7396-C1A4-475E-8089-534669332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7754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815FC890-4634-4B26-9BD8-7D0EC7997460}"/>
              </a:ext>
            </a:extLst>
          </p:cNvPr>
          <p:cNvSpPr txBox="1">
            <a:spLocks/>
          </p:cNvSpPr>
          <p:nvPr/>
        </p:nvSpPr>
        <p:spPr>
          <a:xfrm>
            <a:off x="214035" y="1041377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400" dirty="0"/>
              <a:t>Oltre all’attività di supporto nel corso degli ultimi anni il perimetro di attività si è ampliato, consolidando nuovi ambiti</a:t>
            </a:r>
          </a:p>
        </p:txBody>
      </p:sp>
    </p:spTree>
    <p:extLst>
      <p:ext uri="{BB962C8B-B14F-4D97-AF65-F5344CB8AC3E}">
        <p14:creationId xmlns:p14="http://schemas.microsoft.com/office/powerpoint/2010/main" val="253008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itolo 101">
            <a:extLst>
              <a:ext uri="{FF2B5EF4-FFF2-40B4-BE49-F238E27FC236}">
                <a16:creationId xmlns:a16="http://schemas.microsoft.com/office/drawing/2014/main" id="{0D510CB0-026C-4844-9104-EFA1D8FE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223187"/>
            <a:ext cx="7544387" cy="848216"/>
          </a:xfrm>
        </p:spPr>
        <p:txBody>
          <a:bodyPr/>
          <a:lstStyle/>
          <a:p>
            <a:r>
              <a:rPr lang="it-IT" dirty="0"/>
              <a:t>Le aree di sviluppo</a:t>
            </a: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14514EC6-C4B7-564D-B782-3D76FE2173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6"/>
          <a:stretch/>
        </p:blipFill>
        <p:spPr>
          <a:xfrm>
            <a:off x="-97881" y="1668251"/>
            <a:ext cx="12376397" cy="4474057"/>
          </a:xfrm>
          <a:prstGeom prst="rect">
            <a:avLst/>
          </a:prstGeom>
          <a:noFill/>
        </p:spPr>
      </p:pic>
      <p:sp>
        <p:nvSpPr>
          <p:cNvPr id="53" name="Ovale 52">
            <a:extLst>
              <a:ext uri="{FF2B5EF4-FFF2-40B4-BE49-F238E27FC236}">
                <a16:creationId xmlns:a16="http://schemas.microsoft.com/office/drawing/2014/main" id="{844EFDE7-A5A4-7543-8247-7CCB0EB92FA2}"/>
              </a:ext>
            </a:extLst>
          </p:cNvPr>
          <p:cNvSpPr/>
          <p:nvPr/>
        </p:nvSpPr>
        <p:spPr>
          <a:xfrm>
            <a:off x="11051177" y="2264802"/>
            <a:ext cx="256460" cy="256434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FAFE37A2-780C-474F-8D17-79A9F9729BDB}"/>
              </a:ext>
            </a:extLst>
          </p:cNvPr>
          <p:cNvSpPr/>
          <p:nvPr/>
        </p:nvSpPr>
        <p:spPr>
          <a:xfrm>
            <a:off x="309008" y="4084646"/>
            <a:ext cx="1871779" cy="1866354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8B90CBAA-362A-9849-9D12-C929C590664C}"/>
              </a:ext>
            </a:extLst>
          </p:cNvPr>
          <p:cNvSpPr txBox="1"/>
          <p:nvPr/>
        </p:nvSpPr>
        <p:spPr>
          <a:xfrm>
            <a:off x="463489" y="4443890"/>
            <a:ext cx="1562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Diagnosi  energetiche e riqualificazioni profonde</a:t>
            </a:r>
          </a:p>
        </p:txBody>
      </p:sp>
      <p:grpSp>
        <p:nvGrpSpPr>
          <p:cNvPr id="57" name="Gruppo 56">
            <a:extLst>
              <a:ext uri="{FF2B5EF4-FFF2-40B4-BE49-F238E27FC236}">
                <a16:creationId xmlns:a16="http://schemas.microsoft.com/office/drawing/2014/main" id="{919247FA-D4E2-2547-B3D1-F5083966A23F}"/>
              </a:ext>
            </a:extLst>
          </p:cNvPr>
          <p:cNvGrpSpPr/>
          <p:nvPr/>
        </p:nvGrpSpPr>
        <p:grpSpPr>
          <a:xfrm>
            <a:off x="337508" y="2097229"/>
            <a:ext cx="1293396" cy="1293543"/>
            <a:chOff x="751573" y="926639"/>
            <a:chExt cx="1293396" cy="1293543"/>
          </a:xfrm>
        </p:grpSpPr>
        <p:sp>
          <p:nvSpPr>
            <p:cNvPr id="58" name="Ovale 57">
              <a:extLst>
                <a:ext uri="{FF2B5EF4-FFF2-40B4-BE49-F238E27FC236}">
                  <a16:creationId xmlns:a16="http://schemas.microsoft.com/office/drawing/2014/main" id="{B05F4117-0F9E-FD45-A31A-3A5CE4B89605}"/>
                </a:ext>
              </a:extLst>
            </p:cNvPr>
            <p:cNvSpPr/>
            <p:nvPr/>
          </p:nvSpPr>
          <p:spPr>
            <a:xfrm>
              <a:off x="751573" y="926639"/>
              <a:ext cx="1293396" cy="1293543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Ovale 4">
              <a:extLst>
                <a:ext uri="{FF2B5EF4-FFF2-40B4-BE49-F238E27FC236}">
                  <a16:creationId xmlns:a16="http://schemas.microsoft.com/office/drawing/2014/main" id="{DD9FD257-6153-2747-8ABB-72C9493C1F4F}"/>
                </a:ext>
              </a:extLst>
            </p:cNvPr>
            <p:cNvSpPr txBox="1"/>
            <p:nvPr/>
          </p:nvSpPr>
          <p:spPr>
            <a:xfrm>
              <a:off x="846279" y="1108395"/>
              <a:ext cx="1103983" cy="9146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Big data</a:t>
              </a:r>
            </a:p>
          </p:txBody>
        </p:sp>
      </p:grpSp>
      <p:grpSp>
        <p:nvGrpSpPr>
          <p:cNvPr id="60" name="Gruppo 59">
            <a:extLst>
              <a:ext uri="{FF2B5EF4-FFF2-40B4-BE49-F238E27FC236}">
                <a16:creationId xmlns:a16="http://schemas.microsoft.com/office/drawing/2014/main" id="{23FF44FE-42F0-9C44-B040-301B06A2E3A9}"/>
              </a:ext>
            </a:extLst>
          </p:cNvPr>
          <p:cNvGrpSpPr/>
          <p:nvPr/>
        </p:nvGrpSpPr>
        <p:grpSpPr>
          <a:xfrm>
            <a:off x="4632154" y="4863694"/>
            <a:ext cx="1293396" cy="1273858"/>
            <a:chOff x="4367566" y="-677870"/>
            <a:chExt cx="1293396" cy="1293543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61" name="Ovale 60">
              <a:extLst>
                <a:ext uri="{FF2B5EF4-FFF2-40B4-BE49-F238E27FC236}">
                  <a16:creationId xmlns:a16="http://schemas.microsoft.com/office/drawing/2014/main" id="{4C23081E-2CFC-CE4C-81DA-3CFC018D9213}"/>
                </a:ext>
              </a:extLst>
            </p:cNvPr>
            <p:cNvSpPr/>
            <p:nvPr/>
          </p:nvSpPr>
          <p:spPr>
            <a:xfrm>
              <a:off x="4367566" y="-677870"/>
              <a:ext cx="1293396" cy="12935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62" name="Ovale 4">
              <a:extLst>
                <a:ext uri="{FF2B5EF4-FFF2-40B4-BE49-F238E27FC236}">
                  <a16:creationId xmlns:a16="http://schemas.microsoft.com/office/drawing/2014/main" id="{22A0AFC9-738F-3B48-841D-66AB4D32D06C}"/>
                </a:ext>
              </a:extLst>
            </p:cNvPr>
            <p:cNvSpPr txBox="1"/>
            <p:nvPr/>
          </p:nvSpPr>
          <p:spPr>
            <a:xfrm>
              <a:off x="4556979" y="-488435"/>
              <a:ext cx="900000" cy="9146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3200" b="1" kern="1200" dirty="0" err="1"/>
                <a:t>IoT</a:t>
              </a:r>
              <a:endParaRPr lang="it-IT" sz="1100" b="1" kern="1200" dirty="0"/>
            </a:p>
          </p:txBody>
        </p:sp>
      </p:grp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0E3578CC-7F5B-634D-9E62-4FAA8EA36CEB}"/>
              </a:ext>
            </a:extLst>
          </p:cNvPr>
          <p:cNvGrpSpPr/>
          <p:nvPr/>
        </p:nvGrpSpPr>
        <p:grpSpPr>
          <a:xfrm>
            <a:off x="4833886" y="2087497"/>
            <a:ext cx="1293396" cy="1293543"/>
            <a:chOff x="3612695" y="2533675"/>
            <a:chExt cx="1293396" cy="129354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4" name="Ovale 63">
              <a:extLst>
                <a:ext uri="{FF2B5EF4-FFF2-40B4-BE49-F238E27FC236}">
                  <a16:creationId xmlns:a16="http://schemas.microsoft.com/office/drawing/2014/main" id="{75F9C0D5-E36A-0C45-8970-092897217271}"/>
                </a:ext>
              </a:extLst>
            </p:cNvPr>
            <p:cNvSpPr/>
            <p:nvPr/>
          </p:nvSpPr>
          <p:spPr>
            <a:xfrm>
              <a:off x="3612695" y="2533675"/>
              <a:ext cx="1293396" cy="1293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Ovale 4">
              <a:extLst>
                <a:ext uri="{FF2B5EF4-FFF2-40B4-BE49-F238E27FC236}">
                  <a16:creationId xmlns:a16="http://schemas.microsoft.com/office/drawing/2014/main" id="{78CA55FE-D5D4-FF47-A048-C96CD856D5B4}"/>
                </a:ext>
              </a:extLst>
            </p:cNvPr>
            <p:cNvSpPr txBox="1"/>
            <p:nvPr/>
          </p:nvSpPr>
          <p:spPr>
            <a:xfrm>
              <a:off x="3802108" y="2723110"/>
              <a:ext cx="914570" cy="9146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b="1" kern="1200" dirty="0" err="1"/>
                <a:t>MaaS</a:t>
              </a:r>
              <a:endParaRPr lang="it-IT" sz="2400" b="1" kern="1200" dirty="0"/>
            </a:p>
          </p:txBody>
        </p: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10099614-7843-1244-82DE-C739CD7C27EE}"/>
              </a:ext>
            </a:extLst>
          </p:cNvPr>
          <p:cNvGrpSpPr/>
          <p:nvPr/>
        </p:nvGrpSpPr>
        <p:grpSpPr>
          <a:xfrm>
            <a:off x="7666699" y="4679203"/>
            <a:ext cx="1293396" cy="1293543"/>
            <a:chOff x="6547394" y="3637577"/>
            <a:chExt cx="1293396" cy="1293543"/>
          </a:xfrm>
          <a:solidFill>
            <a:schemeClr val="tx2">
              <a:lumMod val="50000"/>
            </a:schemeClr>
          </a:solidFill>
        </p:grpSpPr>
        <p:sp>
          <p:nvSpPr>
            <p:cNvPr id="67" name="Ovale 66">
              <a:extLst>
                <a:ext uri="{FF2B5EF4-FFF2-40B4-BE49-F238E27FC236}">
                  <a16:creationId xmlns:a16="http://schemas.microsoft.com/office/drawing/2014/main" id="{6A6A5A90-6A2A-604B-B3D3-42D08FD562C1}"/>
                </a:ext>
              </a:extLst>
            </p:cNvPr>
            <p:cNvSpPr/>
            <p:nvPr/>
          </p:nvSpPr>
          <p:spPr>
            <a:xfrm>
              <a:off x="6547394" y="3637577"/>
              <a:ext cx="1293396" cy="1293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Ovale 4">
              <a:extLst>
                <a:ext uri="{FF2B5EF4-FFF2-40B4-BE49-F238E27FC236}">
                  <a16:creationId xmlns:a16="http://schemas.microsoft.com/office/drawing/2014/main" id="{2C124C62-D66A-B448-9C82-EB55DFC37508}"/>
                </a:ext>
              </a:extLst>
            </p:cNvPr>
            <p:cNvSpPr txBox="1"/>
            <p:nvPr/>
          </p:nvSpPr>
          <p:spPr>
            <a:xfrm>
              <a:off x="6734091" y="3827011"/>
              <a:ext cx="914570" cy="914673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b="1" kern="1200" dirty="0"/>
                <a:t>Guida autonoma</a:t>
              </a:r>
            </a:p>
          </p:txBody>
        </p:sp>
      </p:grpSp>
      <p:sp>
        <p:nvSpPr>
          <p:cNvPr id="69" name="Ovale 68">
            <a:extLst>
              <a:ext uri="{FF2B5EF4-FFF2-40B4-BE49-F238E27FC236}">
                <a16:creationId xmlns:a16="http://schemas.microsoft.com/office/drawing/2014/main" id="{A961FFD7-E4E0-FE40-8A3B-9F83F5F8BCE7}"/>
              </a:ext>
            </a:extLst>
          </p:cNvPr>
          <p:cNvSpPr/>
          <p:nvPr/>
        </p:nvSpPr>
        <p:spPr>
          <a:xfrm>
            <a:off x="4988610" y="4254894"/>
            <a:ext cx="256460" cy="256434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id="{407A09CE-B86E-3145-BF04-E4A1C95FF736}"/>
              </a:ext>
            </a:extLst>
          </p:cNvPr>
          <p:cNvSpPr/>
          <p:nvPr/>
        </p:nvSpPr>
        <p:spPr>
          <a:xfrm>
            <a:off x="8606213" y="3170360"/>
            <a:ext cx="256460" cy="25643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" name="Ovale 70">
            <a:extLst>
              <a:ext uri="{FF2B5EF4-FFF2-40B4-BE49-F238E27FC236}">
                <a16:creationId xmlns:a16="http://schemas.microsoft.com/office/drawing/2014/main" id="{C6C132E6-6053-0043-9E33-025FB561A1C3}"/>
              </a:ext>
            </a:extLst>
          </p:cNvPr>
          <p:cNvSpPr/>
          <p:nvPr/>
        </p:nvSpPr>
        <p:spPr>
          <a:xfrm>
            <a:off x="4383375" y="3695425"/>
            <a:ext cx="353693" cy="354231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B4A93280-58AB-6743-B526-377C6850A929}"/>
              </a:ext>
            </a:extLst>
          </p:cNvPr>
          <p:cNvSpPr/>
          <p:nvPr/>
        </p:nvSpPr>
        <p:spPr>
          <a:xfrm>
            <a:off x="4557585" y="1975218"/>
            <a:ext cx="256460" cy="256434"/>
          </a:xfrm>
          <a:prstGeom prst="ellipse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219DD675-3CEE-8E4A-9588-939BFD303499}"/>
              </a:ext>
            </a:extLst>
          </p:cNvPr>
          <p:cNvSpPr/>
          <p:nvPr/>
        </p:nvSpPr>
        <p:spPr>
          <a:xfrm>
            <a:off x="9444110" y="1808928"/>
            <a:ext cx="1584740" cy="152335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t-IT" sz="1200" b="1" dirty="0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8F489832-C999-3C48-8074-7654A811E082}"/>
              </a:ext>
            </a:extLst>
          </p:cNvPr>
          <p:cNvSpPr/>
          <p:nvPr/>
        </p:nvSpPr>
        <p:spPr>
          <a:xfrm>
            <a:off x="1875928" y="2162953"/>
            <a:ext cx="1670985" cy="169415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600"/>
              </a:spcAft>
            </a:pPr>
            <a:r>
              <a:rPr lang="it-IT" sz="1400" b="1" dirty="0"/>
              <a:t>Smart Energy Communities</a:t>
            </a:r>
          </a:p>
          <a:p>
            <a:pPr algn="ctr">
              <a:spcAft>
                <a:spcPts val="600"/>
              </a:spcAft>
            </a:pPr>
            <a:r>
              <a:rPr lang="it-IT" sz="1400" b="1" dirty="0"/>
              <a:t>One Stop Shop</a:t>
            </a:r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A654BBCF-2712-8E4A-91B1-940B6507D7BC}"/>
              </a:ext>
            </a:extLst>
          </p:cNvPr>
          <p:cNvSpPr/>
          <p:nvPr/>
        </p:nvSpPr>
        <p:spPr>
          <a:xfrm>
            <a:off x="6414202" y="3253235"/>
            <a:ext cx="353693" cy="35423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EABC6051-2C63-9F49-9586-2CCB8130A58D}"/>
              </a:ext>
            </a:extLst>
          </p:cNvPr>
          <p:cNvSpPr/>
          <p:nvPr/>
        </p:nvSpPr>
        <p:spPr>
          <a:xfrm>
            <a:off x="1526148" y="3454287"/>
            <a:ext cx="256460" cy="256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7B1D564F-5F99-D14B-B647-38FC3D0645C3}"/>
              </a:ext>
            </a:extLst>
          </p:cNvPr>
          <p:cNvSpPr/>
          <p:nvPr/>
        </p:nvSpPr>
        <p:spPr>
          <a:xfrm>
            <a:off x="7259230" y="3773670"/>
            <a:ext cx="256460" cy="256434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B25B0255-80DB-3345-8888-769E3E808EB7}"/>
              </a:ext>
            </a:extLst>
          </p:cNvPr>
          <p:cNvSpPr/>
          <p:nvPr/>
        </p:nvSpPr>
        <p:spPr>
          <a:xfrm>
            <a:off x="7044676" y="5429243"/>
            <a:ext cx="256460" cy="256434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09AB9DCB-AD57-3E41-A32D-3A6EF8C75F42}"/>
              </a:ext>
            </a:extLst>
          </p:cNvPr>
          <p:cNvSpPr/>
          <p:nvPr/>
        </p:nvSpPr>
        <p:spPr>
          <a:xfrm>
            <a:off x="3550015" y="1935417"/>
            <a:ext cx="256460" cy="256434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id="{43CD9582-1CE8-524E-A1DC-1B97E45F59D9}"/>
              </a:ext>
            </a:extLst>
          </p:cNvPr>
          <p:cNvSpPr/>
          <p:nvPr/>
        </p:nvSpPr>
        <p:spPr>
          <a:xfrm>
            <a:off x="8767966" y="2024825"/>
            <a:ext cx="256460" cy="256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id="{38639587-4ACB-BA40-B3FA-7659B3082678}"/>
              </a:ext>
            </a:extLst>
          </p:cNvPr>
          <p:cNvSpPr/>
          <p:nvPr/>
        </p:nvSpPr>
        <p:spPr>
          <a:xfrm>
            <a:off x="6383676" y="1841496"/>
            <a:ext cx="1293396" cy="129354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3" name="Ovale 4">
            <a:extLst>
              <a:ext uri="{FF2B5EF4-FFF2-40B4-BE49-F238E27FC236}">
                <a16:creationId xmlns:a16="http://schemas.microsoft.com/office/drawing/2014/main" id="{62C2ACE8-8CC8-544B-95F8-9AB5B37B16AE}"/>
              </a:ext>
            </a:extLst>
          </p:cNvPr>
          <p:cNvSpPr txBox="1"/>
          <p:nvPr/>
        </p:nvSpPr>
        <p:spPr>
          <a:xfrm>
            <a:off x="6478382" y="2063021"/>
            <a:ext cx="1103983" cy="9146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b="1" kern="1200" dirty="0"/>
              <a:t>Machine </a:t>
            </a:r>
            <a:r>
              <a:rPr lang="it-IT" b="1" kern="1200" dirty="0" err="1"/>
              <a:t>learning</a:t>
            </a:r>
            <a:endParaRPr lang="it-IT" b="1" kern="1200" dirty="0"/>
          </a:p>
        </p:txBody>
      </p:sp>
      <p:grpSp>
        <p:nvGrpSpPr>
          <p:cNvPr id="84" name="Gruppo 83">
            <a:extLst>
              <a:ext uri="{FF2B5EF4-FFF2-40B4-BE49-F238E27FC236}">
                <a16:creationId xmlns:a16="http://schemas.microsoft.com/office/drawing/2014/main" id="{F8D2D2FD-C620-124E-996F-EAD044D850A4}"/>
              </a:ext>
            </a:extLst>
          </p:cNvPr>
          <p:cNvGrpSpPr/>
          <p:nvPr/>
        </p:nvGrpSpPr>
        <p:grpSpPr>
          <a:xfrm>
            <a:off x="5657425" y="3479657"/>
            <a:ext cx="1641875" cy="1565831"/>
            <a:chOff x="593819" y="-603801"/>
            <a:chExt cx="1293396" cy="1293543"/>
          </a:xfrm>
          <a:solidFill>
            <a:schemeClr val="tx2">
              <a:lumMod val="75000"/>
            </a:schemeClr>
          </a:solidFill>
        </p:grpSpPr>
        <p:sp>
          <p:nvSpPr>
            <p:cNvPr id="85" name="Ovale 84">
              <a:extLst>
                <a:ext uri="{FF2B5EF4-FFF2-40B4-BE49-F238E27FC236}">
                  <a16:creationId xmlns:a16="http://schemas.microsoft.com/office/drawing/2014/main" id="{5F1DA187-C5DA-CA4B-8D12-89C37805FAF2}"/>
                </a:ext>
              </a:extLst>
            </p:cNvPr>
            <p:cNvSpPr/>
            <p:nvPr/>
          </p:nvSpPr>
          <p:spPr>
            <a:xfrm>
              <a:off x="593819" y="-603801"/>
              <a:ext cx="1293396" cy="129354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it-IT" dirty="0"/>
            </a:p>
          </p:txBody>
        </p:sp>
        <p:sp>
          <p:nvSpPr>
            <p:cNvPr id="86" name="Ovale 4">
              <a:extLst>
                <a:ext uri="{FF2B5EF4-FFF2-40B4-BE49-F238E27FC236}">
                  <a16:creationId xmlns:a16="http://schemas.microsoft.com/office/drawing/2014/main" id="{58D42587-46E7-A046-AAC3-F27CCE3B8888}"/>
                </a:ext>
              </a:extLst>
            </p:cNvPr>
            <p:cNvSpPr txBox="1"/>
            <p:nvPr/>
          </p:nvSpPr>
          <p:spPr>
            <a:xfrm>
              <a:off x="688525" y="-422045"/>
              <a:ext cx="1103983" cy="914673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b="1" kern="1200" dirty="0"/>
                <a:t>Modelli di simulazione traffico</a:t>
              </a:r>
            </a:p>
          </p:txBody>
        </p:sp>
      </p:grpSp>
      <p:sp>
        <p:nvSpPr>
          <p:cNvPr id="87" name="Ovale 86">
            <a:extLst>
              <a:ext uri="{FF2B5EF4-FFF2-40B4-BE49-F238E27FC236}">
                <a16:creationId xmlns:a16="http://schemas.microsoft.com/office/drawing/2014/main" id="{F505195F-8686-4041-91ED-E754D50F3ED9}"/>
              </a:ext>
            </a:extLst>
          </p:cNvPr>
          <p:cNvSpPr/>
          <p:nvPr/>
        </p:nvSpPr>
        <p:spPr>
          <a:xfrm>
            <a:off x="10534387" y="3090901"/>
            <a:ext cx="1359284" cy="13186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it-IT" sz="1200" b="1" dirty="0"/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1D67D649-07C7-3A49-A8DB-89F1AED1C308}"/>
              </a:ext>
            </a:extLst>
          </p:cNvPr>
          <p:cNvSpPr/>
          <p:nvPr/>
        </p:nvSpPr>
        <p:spPr>
          <a:xfrm>
            <a:off x="10644824" y="3482391"/>
            <a:ext cx="12025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</a:rPr>
              <a:t>Rilevamento traffico e flussi</a:t>
            </a:r>
          </a:p>
        </p:txBody>
      </p:sp>
      <p:grpSp>
        <p:nvGrpSpPr>
          <p:cNvPr id="89" name="Gruppo 88">
            <a:extLst>
              <a:ext uri="{FF2B5EF4-FFF2-40B4-BE49-F238E27FC236}">
                <a16:creationId xmlns:a16="http://schemas.microsoft.com/office/drawing/2014/main" id="{75F47458-8156-4440-8CE5-3CE2F3A4C634}"/>
              </a:ext>
            </a:extLst>
          </p:cNvPr>
          <p:cNvGrpSpPr/>
          <p:nvPr/>
        </p:nvGrpSpPr>
        <p:grpSpPr>
          <a:xfrm>
            <a:off x="8976801" y="3816061"/>
            <a:ext cx="1575333" cy="1981642"/>
            <a:chOff x="9587561" y="3552233"/>
            <a:chExt cx="1024364" cy="1475195"/>
          </a:xfrm>
          <a:solidFill>
            <a:schemeClr val="tx2">
              <a:lumMod val="50000"/>
            </a:schemeClr>
          </a:solidFill>
        </p:grpSpPr>
        <p:sp>
          <p:nvSpPr>
            <p:cNvPr id="90" name="Ovale 89">
              <a:extLst>
                <a:ext uri="{FF2B5EF4-FFF2-40B4-BE49-F238E27FC236}">
                  <a16:creationId xmlns:a16="http://schemas.microsoft.com/office/drawing/2014/main" id="{2A888BAE-6CA2-2445-AE3B-1E9BA16005C1}"/>
                </a:ext>
              </a:extLst>
            </p:cNvPr>
            <p:cNvSpPr/>
            <p:nvPr/>
          </p:nvSpPr>
          <p:spPr>
            <a:xfrm>
              <a:off x="9587561" y="3552233"/>
              <a:ext cx="1024364" cy="1215902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it-IT" sz="700" b="1" dirty="0"/>
            </a:p>
          </p:txBody>
        </p:sp>
        <p:sp>
          <p:nvSpPr>
            <p:cNvPr id="91" name="Rettangolo 90">
              <a:extLst>
                <a:ext uri="{FF2B5EF4-FFF2-40B4-BE49-F238E27FC236}">
                  <a16:creationId xmlns:a16="http://schemas.microsoft.com/office/drawing/2014/main" id="{C1915000-3F2D-464B-9769-523F7E2ED931}"/>
                </a:ext>
              </a:extLst>
            </p:cNvPr>
            <p:cNvSpPr/>
            <p:nvPr/>
          </p:nvSpPr>
          <p:spPr>
            <a:xfrm>
              <a:off x="9665829" y="3950210"/>
              <a:ext cx="856204" cy="10772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Green Public Procurement</a:t>
              </a:r>
            </a:p>
          </p:txBody>
        </p:sp>
      </p:grpSp>
      <p:grpSp>
        <p:nvGrpSpPr>
          <p:cNvPr id="92" name="Gruppo 91">
            <a:extLst>
              <a:ext uri="{FF2B5EF4-FFF2-40B4-BE49-F238E27FC236}">
                <a16:creationId xmlns:a16="http://schemas.microsoft.com/office/drawing/2014/main" id="{9261BA06-3262-E64B-ADDD-5FE0A37E96F4}"/>
              </a:ext>
            </a:extLst>
          </p:cNvPr>
          <p:cNvGrpSpPr/>
          <p:nvPr/>
        </p:nvGrpSpPr>
        <p:grpSpPr>
          <a:xfrm>
            <a:off x="10757819" y="4511328"/>
            <a:ext cx="1239001" cy="1318613"/>
            <a:chOff x="9505291" y="3616440"/>
            <a:chExt cx="1024364" cy="1024261"/>
          </a:xfrm>
        </p:grpSpPr>
        <p:sp>
          <p:nvSpPr>
            <p:cNvPr id="93" name="Ovale 92">
              <a:extLst>
                <a:ext uri="{FF2B5EF4-FFF2-40B4-BE49-F238E27FC236}">
                  <a16:creationId xmlns:a16="http://schemas.microsoft.com/office/drawing/2014/main" id="{9ABF982B-4412-5F4E-B148-5A56C0C76894}"/>
                </a:ext>
              </a:extLst>
            </p:cNvPr>
            <p:cNvSpPr/>
            <p:nvPr/>
          </p:nvSpPr>
          <p:spPr>
            <a:xfrm>
              <a:off x="9505291" y="3616440"/>
              <a:ext cx="1024364" cy="10242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it-IT" sz="700" b="1" dirty="0"/>
            </a:p>
          </p:txBody>
        </p:sp>
        <p:sp>
          <p:nvSpPr>
            <p:cNvPr id="94" name="Rettangolo 93">
              <a:extLst>
                <a:ext uri="{FF2B5EF4-FFF2-40B4-BE49-F238E27FC236}">
                  <a16:creationId xmlns:a16="http://schemas.microsoft.com/office/drawing/2014/main" id="{7F7CE18A-A84E-434A-A8C3-901862F1E155}"/>
                </a:ext>
              </a:extLst>
            </p:cNvPr>
            <p:cNvSpPr/>
            <p:nvPr/>
          </p:nvSpPr>
          <p:spPr>
            <a:xfrm>
              <a:off x="9583560" y="3822775"/>
              <a:ext cx="856204" cy="58477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it-IT" sz="1600" b="1" dirty="0">
                  <a:solidFill>
                    <a:schemeClr val="bg1"/>
                  </a:solidFill>
                </a:rPr>
                <a:t>Smart parking</a:t>
              </a:r>
            </a:p>
          </p:txBody>
        </p:sp>
      </p:grpSp>
      <p:sp>
        <p:nvSpPr>
          <p:cNvPr id="95" name="Ovale 94">
            <a:extLst>
              <a:ext uri="{FF2B5EF4-FFF2-40B4-BE49-F238E27FC236}">
                <a16:creationId xmlns:a16="http://schemas.microsoft.com/office/drawing/2014/main" id="{79832691-15A7-9F45-B577-76EE0A3660BA}"/>
              </a:ext>
            </a:extLst>
          </p:cNvPr>
          <p:cNvSpPr/>
          <p:nvPr/>
        </p:nvSpPr>
        <p:spPr>
          <a:xfrm>
            <a:off x="2414537" y="4030104"/>
            <a:ext cx="256460" cy="256434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id="{0DD7204B-5CFA-2D47-BCF1-6D874B23C54E}"/>
              </a:ext>
            </a:extLst>
          </p:cNvPr>
          <p:cNvSpPr/>
          <p:nvPr/>
        </p:nvSpPr>
        <p:spPr>
          <a:xfrm>
            <a:off x="1028995" y="3682910"/>
            <a:ext cx="256460" cy="256434"/>
          </a:xfrm>
          <a:prstGeom prst="ellipse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CasellaDiTesto 96">
            <a:extLst>
              <a:ext uri="{FF2B5EF4-FFF2-40B4-BE49-F238E27FC236}">
                <a16:creationId xmlns:a16="http://schemas.microsoft.com/office/drawing/2014/main" id="{22397149-5343-9C4F-A54C-CE7FE5AD1F9E}"/>
              </a:ext>
            </a:extLst>
          </p:cNvPr>
          <p:cNvSpPr txBox="1"/>
          <p:nvPr/>
        </p:nvSpPr>
        <p:spPr>
          <a:xfrm>
            <a:off x="9640580" y="2003713"/>
            <a:ext cx="1293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Rilevamento qualità ambientale  </a:t>
            </a:r>
            <a:r>
              <a:rPr lang="it-IT" sz="1600" b="1" dirty="0" err="1">
                <a:solidFill>
                  <a:schemeClr val="bg1"/>
                </a:solidFill>
              </a:rPr>
              <a:t>microscala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id="{87B83B7C-C998-414A-8214-6413BDDE35B2}"/>
              </a:ext>
            </a:extLst>
          </p:cNvPr>
          <p:cNvSpPr>
            <a:spLocks noChangeAspect="1"/>
          </p:cNvSpPr>
          <p:nvPr/>
        </p:nvSpPr>
        <p:spPr>
          <a:xfrm>
            <a:off x="7762201" y="2461235"/>
            <a:ext cx="1584000" cy="158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sz="1400" b="1" dirty="0"/>
              <a:t>Modellistica qualità aria</a:t>
            </a: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id="{ECC14063-9B3A-DB48-8C5F-2818CEDB5943}"/>
              </a:ext>
            </a:extLst>
          </p:cNvPr>
          <p:cNvSpPr/>
          <p:nvPr/>
        </p:nvSpPr>
        <p:spPr>
          <a:xfrm>
            <a:off x="2470643" y="4084645"/>
            <a:ext cx="1927762" cy="195336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1" name="Ovale 4">
            <a:extLst>
              <a:ext uri="{FF2B5EF4-FFF2-40B4-BE49-F238E27FC236}">
                <a16:creationId xmlns:a16="http://schemas.microsoft.com/office/drawing/2014/main" id="{3A9E862D-BD00-E942-AE00-194938E6A915}"/>
              </a:ext>
            </a:extLst>
          </p:cNvPr>
          <p:cNvSpPr txBox="1"/>
          <p:nvPr/>
        </p:nvSpPr>
        <p:spPr>
          <a:xfrm>
            <a:off x="2470643" y="4345625"/>
            <a:ext cx="1803525" cy="13327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dirty="0"/>
              <a:t>Valutazione </a:t>
            </a:r>
            <a:r>
              <a:rPr lang="it-IT" sz="1600" b="1" kern="1200" dirty="0" err="1"/>
              <a:t>CarbonFootprint</a:t>
            </a:r>
            <a:r>
              <a:rPr lang="it-IT" sz="1600" b="1" kern="1200" dirty="0"/>
              <a:t> per tutte le iniziative Comune + Partecipate</a:t>
            </a:r>
          </a:p>
        </p:txBody>
      </p:sp>
      <p:sp>
        <p:nvSpPr>
          <p:cNvPr id="103" name="Segnaposto numero diapositiva 102">
            <a:extLst>
              <a:ext uri="{FF2B5EF4-FFF2-40B4-BE49-F238E27FC236}">
                <a16:creationId xmlns:a16="http://schemas.microsoft.com/office/drawing/2014/main" id="{80CB7ED5-8D71-CC49-A736-89134A1A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7</a:t>
            </a:fld>
            <a:endParaRPr lang="it-IT"/>
          </a:p>
        </p:txBody>
      </p:sp>
      <p:sp>
        <p:nvSpPr>
          <p:cNvPr id="51" name="Segnaposto contenuto 3">
            <a:extLst>
              <a:ext uri="{FF2B5EF4-FFF2-40B4-BE49-F238E27FC236}">
                <a16:creationId xmlns:a16="http://schemas.microsoft.com/office/drawing/2014/main" id="{B148FDF7-6C03-49BB-93B2-F8953E6B5254}"/>
              </a:ext>
            </a:extLst>
          </p:cNvPr>
          <p:cNvSpPr txBox="1">
            <a:spLocks/>
          </p:cNvSpPr>
          <p:nvPr/>
        </p:nvSpPr>
        <p:spPr>
          <a:xfrm>
            <a:off x="214035" y="900697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rgbClr val="252525"/>
                </a:solidFill>
              </a:rPr>
              <a:t>AMAT ha il compito di far evolvere i propri servizi alla luce delle opportunità offerte dalle tecnologie digitali e dalle tecnologie per la transizione ambientale</a:t>
            </a:r>
            <a:endParaRPr lang="it-IT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4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B4D22A8-E836-4D5C-BA37-E79F38E3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8</a:t>
            </a:fld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57A94A-7D24-4FDC-B811-003F42247325}"/>
              </a:ext>
            </a:extLst>
          </p:cNvPr>
          <p:cNvSpPr txBox="1"/>
          <p:nvPr/>
        </p:nvSpPr>
        <p:spPr>
          <a:xfrm>
            <a:off x="6223576" y="2331755"/>
            <a:ext cx="56325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Progetti speciali:</a:t>
            </a:r>
            <a:r>
              <a:rPr lang="it-IT" sz="1600" dirty="0">
                <a:solidFill>
                  <a:schemeClr val="tx2"/>
                </a:solidFill>
              </a:rPr>
              <a:t> riguardano attività riferite a progetti non contemplati nel PAA e che, generalmente, hanno durata e finanziamento specifico, e possono riguardare sia finanziamenti comunali, sia finanziamenti da Enti terzi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it-IT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600" b="1" dirty="0"/>
              <a:t>PAA (Programma annuale attività): </a:t>
            </a:r>
            <a:r>
              <a:rPr lang="it-IT" sz="1600" dirty="0"/>
              <a:t>il programma annuale delle attività prevede i progetti concordati con l’Amministrazione in sede di stesura budget da realizzare nel corso dell’anno di riferimento e generalmente contempla progetti strutturali che si ripetono annualmente. Il PAA costituisce il vero strumento di programmazione operativa delle attività ordinarie di AMAT.</a:t>
            </a:r>
          </a:p>
          <a:p>
            <a:endParaRPr lang="it-IT" sz="1600" dirty="0"/>
          </a:p>
          <a:p>
            <a:endParaRPr lang="it-IT" sz="1600" dirty="0"/>
          </a:p>
        </p:txBody>
      </p:sp>
      <p:sp>
        <p:nvSpPr>
          <p:cNvPr id="7" name="Titolo 3">
            <a:extLst>
              <a:ext uri="{FF2B5EF4-FFF2-40B4-BE49-F238E27FC236}">
                <a16:creationId xmlns:a16="http://schemas.microsoft.com/office/drawing/2014/main" id="{3163D202-2998-4971-9489-A624010C6188}"/>
              </a:ext>
            </a:extLst>
          </p:cNvPr>
          <p:cNvSpPr txBox="1">
            <a:spLocks/>
          </p:cNvSpPr>
          <p:nvPr/>
        </p:nvSpPr>
        <p:spPr>
          <a:xfrm>
            <a:off x="309009" y="223187"/>
            <a:ext cx="10451140" cy="7784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La crescita delle attività al servizio del Comune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CFDD3026-EEF5-4B51-BF6F-18D50D0CD0A7}"/>
              </a:ext>
            </a:extLst>
          </p:cNvPr>
          <p:cNvSpPr txBox="1">
            <a:spLocks/>
          </p:cNvSpPr>
          <p:nvPr/>
        </p:nvSpPr>
        <p:spPr>
          <a:xfrm>
            <a:off x="214035" y="908228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rgbClr val="252525"/>
                </a:solidFill>
              </a:rPr>
              <a:t>La crescita del volume di attività è legata all’ampliamento dello spettro dei servizi e alla contestuale centralità dei temi legati a mobilità, ambiente e territorio nella gestione della città, a cui si aggiungono le attività di ricerca finanziate  </a:t>
            </a:r>
            <a:endParaRPr lang="it-IT" sz="2400" dirty="0">
              <a:solidFill>
                <a:schemeClr val="tx2"/>
              </a:solidFill>
            </a:endParaRPr>
          </a:p>
        </p:txBody>
      </p: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5E80B7FD-7717-4AEE-940D-C1B0AE4F1C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557339"/>
              </p:ext>
            </p:extLst>
          </p:nvPr>
        </p:nvGraphicFramePr>
        <p:xfrm>
          <a:off x="-296530" y="2062715"/>
          <a:ext cx="6633535" cy="355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C7CD732-16A9-481F-9B7D-158631815F8C}"/>
              </a:ext>
            </a:extLst>
          </p:cNvPr>
          <p:cNvSpPr txBox="1"/>
          <p:nvPr/>
        </p:nvSpPr>
        <p:spPr>
          <a:xfrm>
            <a:off x="1112191" y="2019569"/>
            <a:ext cx="3816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PAA E PROGETTI SPECIALI (€/ml)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4BBD902-78F9-479C-AC27-A01780A09813}"/>
              </a:ext>
            </a:extLst>
          </p:cNvPr>
          <p:cNvSpPr txBox="1"/>
          <p:nvPr/>
        </p:nvSpPr>
        <p:spPr>
          <a:xfrm>
            <a:off x="244549" y="3157865"/>
            <a:ext cx="460382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+mj-lt"/>
              </a:rPr>
              <a:t>7,47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40D43E7-F4C1-4D8A-B345-484AE8B0D5E6}"/>
              </a:ext>
            </a:extLst>
          </p:cNvPr>
          <p:cNvSpPr txBox="1"/>
          <p:nvPr/>
        </p:nvSpPr>
        <p:spPr>
          <a:xfrm>
            <a:off x="1515957" y="3041452"/>
            <a:ext cx="4523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+mj-lt"/>
              </a:rPr>
              <a:t>8,15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1EC03C2-BC0B-4C00-A72E-5EAA109F1C1C}"/>
              </a:ext>
            </a:extLst>
          </p:cNvPr>
          <p:cNvSpPr txBox="1"/>
          <p:nvPr/>
        </p:nvSpPr>
        <p:spPr>
          <a:xfrm>
            <a:off x="2794053" y="2846436"/>
            <a:ext cx="45236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b="1" dirty="0">
                <a:latin typeface="+mj-lt"/>
              </a:rPr>
              <a:t>9,15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17EB8A8-BE2F-4677-AA89-BE1612778331}"/>
              </a:ext>
            </a:extLst>
          </p:cNvPr>
          <p:cNvSpPr txBox="1"/>
          <p:nvPr/>
        </p:nvSpPr>
        <p:spPr>
          <a:xfrm>
            <a:off x="4056448" y="2700377"/>
            <a:ext cx="452367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latin typeface="+mj-lt"/>
              </a:rPr>
              <a:t>9,90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AECE9E7-C2B4-425D-9801-1AA3B4001059}"/>
              </a:ext>
            </a:extLst>
          </p:cNvPr>
          <p:cNvSpPr txBox="1"/>
          <p:nvPr/>
        </p:nvSpPr>
        <p:spPr>
          <a:xfrm>
            <a:off x="5337088" y="2371039"/>
            <a:ext cx="458780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>
                <a:latin typeface="+mj-lt"/>
              </a:rPr>
              <a:t>11,6</a:t>
            </a:r>
          </a:p>
        </p:txBody>
      </p:sp>
    </p:spTree>
    <p:extLst>
      <p:ext uri="{BB962C8B-B14F-4D97-AF65-F5344CB8AC3E}">
        <p14:creationId xmlns:p14="http://schemas.microsoft.com/office/powerpoint/2010/main" val="294088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D9BB7E4-B151-4DBC-B378-00FDD8D6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9A572-246D-124B-8457-B47A50506D25}" type="slidenum">
              <a:rPr lang="it-IT" smtClean="0"/>
              <a:t>9</a:t>
            </a:fld>
            <a:endParaRPr lang="it-IT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19739484-948A-4A7A-AFFE-E8E1FD32D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9" y="-90838"/>
            <a:ext cx="8778720" cy="1325563"/>
          </a:xfrm>
        </p:spPr>
        <p:txBody>
          <a:bodyPr/>
          <a:lstStyle/>
          <a:p>
            <a:r>
              <a:rPr lang="it-IT" dirty="0"/>
              <a:t>KPI Operativi – Una selezione</a:t>
            </a:r>
          </a:p>
        </p:txBody>
      </p:sp>
      <p:grpSp>
        <p:nvGrpSpPr>
          <p:cNvPr id="62" name="Gruppo 61">
            <a:extLst>
              <a:ext uri="{FF2B5EF4-FFF2-40B4-BE49-F238E27FC236}">
                <a16:creationId xmlns:a16="http://schemas.microsoft.com/office/drawing/2014/main" id="{D376B8C6-F634-4955-9987-072E4ABC0659}"/>
              </a:ext>
            </a:extLst>
          </p:cNvPr>
          <p:cNvGrpSpPr/>
          <p:nvPr/>
        </p:nvGrpSpPr>
        <p:grpSpPr>
          <a:xfrm>
            <a:off x="4634760" y="3708060"/>
            <a:ext cx="504000" cy="504000"/>
            <a:chOff x="455724" y="1383145"/>
            <a:chExt cx="363704" cy="363704"/>
          </a:xfrm>
        </p:grpSpPr>
        <p:pic>
          <p:nvPicPr>
            <p:cNvPr id="15" name="Elemento grafico 14" descr="Bivio stradale con riempimento a tinta unita">
              <a:extLst>
                <a:ext uri="{FF2B5EF4-FFF2-40B4-BE49-F238E27FC236}">
                  <a16:creationId xmlns:a16="http://schemas.microsoft.com/office/drawing/2014/main" id="{63C80AE2-7621-4F5F-BC26-F6744C28C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4879" y="1402300"/>
              <a:ext cx="325395" cy="325395"/>
            </a:xfrm>
            <a:prstGeom prst="rect">
              <a:avLst/>
            </a:prstGeom>
          </p:spPr>
        </p:pic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E9EFC4B5-572F-40A4-A6C0-CD6F1B614837}"/>
                </a:ext>
              </a:extLst>
            </p:cNvPr>
            <p:cNvSpPr/>
            <p:nvPr/>
          </p:nvSpPr>
          <p:spPr>
            <a:xfrm>
              <a:off x="455724" y="1383145"/>
              <a:ext cx="363704" cy="363704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275FDE3E-3960-4B0D-A00D-932A663EE748}"/>
              </a:ext>
            </a:extLst>
          </p:cNvPr>
          <p:cNvGrpSpPr/>
          <p:nvPr/>
        </p:nvGrpSpPr>
        <p:grpSpPr>
          <a:xfrm>
            <a:off x="5189562" y="4413718"/>
            <a:ext cx="504000" cy="504000"/>
            <a:chOff x="451640" y="2275282"/>
            <a:chExt cx="363704" cy="363704"/>
          </a:xfrm>
        </p:grpSpPr>
        <p:pic>
          <p:nvPicPr>
            <p:cNvPr id="34" name="Elemento grafico 33" descr="Appunti con riempimento a tinta unita">
              <a:extLst>
                <a:ext uri="{FF2B5EF4-FFF2-40B4-BE49-F238E27FC236}">
                  <a16:creationId xmlns:a16="http://schemas.microsoft.com/office/drawing/2014/main" id="{95D13B5A-D917-47EF-9C12-E85468969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9305" y="2333383"/>
              <a:ext cx="264889" cy="264889"/>
            </a:xfrm>
            <a:prstGeom prst="rect">
              <a:avLst/>
            </a:prstGeom>
          </p:spPr>
        </p:pic>
        <p:sp>
          <p:nvSpPr>
            <p:cNvPr id="69" name="Ovale 68">
              <a:extLst>
                <a:ext uri="{FF2B5EF4-FFF2-40B4-BE49-F238E27FC236}">
                  <a16:creationId xmlns:a16="http://schemas.microsoft.com/office/drawing/2014/main" id="{FC5BC81B-C17E-4996-89D1-33CA1CE76EC4}"/>
                </a:ext>
              </a:extLst>
            </p:cNvPr>
            <p:cNvSpPr/>
            <p:nvPr/>
          </p:nvSpPr>
          <p:spPr>
            <a:xfrm>
              <a:off x="451640" y="2275282"/>
              <a:ext cx="363704" cy="363704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2F97C007-0B0A-4912-AB19-4E71CB225865}"/>
              </a:ext>
            </a:extLst>
          </p:cNvPr>
          <p:cNvGrpSpPr/>
          <p:nvPr/>
        </p:nvGrpSpPr>
        <p:grpSpPr>
          <a:xfrm>
            <a:off x="5189562" y="3020668"/>
            <a:ext cx="504000" cy="504000"/>
            <a:chOff x="1234737" y="1360449"/>
            <a:chExt cx="363704" cy="363704"/>
          </a:xfrm>
        </p:grpSpPr>
        <p:grpSp>
          <p:nvGrpSpPr>
            <p:cNvPr id="100" name="Gruppo 99">
              <a:extLst>
                <a:ext uri="{FF2B5EF4-FFF2-40B4-BE49-F238E27FC236}">
                  <a16:creationId xmlns:a16="http://schemas.microsoft.com/office/drawing/2014/main" id="{1D66968A-F0C1-4AB6-AB8F-4F8562549752}"/>
                </a:ext>
              </a:extLst>
            </p:cNvPr>
            <p:cNvGrpSpPr/>
            <p:nvPr/>
          </p:nvGrpSpPr>
          <p:grpSpPr>
            <a:xfrm>
              <a:off x="1270831" y="1396414"/>
              <a:ext cx="304669" cy="304669"/>
              <a:chOff x="4585855" y="4895627"/>
              <a:chExt cx="914400" cy="914400"/>
            </a:xfrm>
          </p:grpSpPr>
          <p:pic>
            <p:nvPicPr>
              <p:cNvPr id="94" name="Elemento grafico 93" descr="Automobile con riempimento a tinta unita">
                <a:extLst>
                  <a:ext uri="{FF2B5EF4-FFF2-40B4-BE49-F238E27FC236}">
                    <a16:creationId xmlns:a16="http://schemas.microsoft.com/office/drawing/2014/main" id="{3116A56B-DFF1-4997-8E71-71D682E4FC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585855" y="489562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97" name="Ovale 96">
                <a:extLst>
                  <a:ext uri="{FF2B5EF4-FFF2-40B4-BE49-F238E27FC236}">
                    <a16:creationId xmlns:a16="http://schemas.microsoft.com/office/drawing/2014/main" id="{9EE53057-5D26-4996-9065-62B983594E3A}"/>
                  </a:ext>
                </a:extLst>
              </p:cNvPr>
              <p:cNvSpPr/>
              <p:nvPr/>
            </p:nvSpPr>
            <p:spPr>
              <a:xfrm>
                <a:off x="5012531" y="5210175"/>
                <a:ext cx="73819" cy="7381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Ovale 97">
                <a:extLst>
                  <a:ext uri="{FF2B5EF4-FFF2-40B4-BE49-F238E27FC236}">
                    <a16:creationId xmlns:a16="http://schemas.microsoft.com/office/drawing/2014/main" id="{910CE11A-F1CB-44DE-B1C0-420120C0B508}"/>
                  </a:ext>
                </a:extLst>
              </p:cNvPr>
              <p:cNvSpPr/>
              <p:nvPr/>
            </p:nvSpPr>
            <p:spPr>
              <a:xfrm>
                <a:off x="4762284" y="5202120"/>
                <a:ext cx="73819" cy="7381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9" name="Ovale 98">
                <a:extLst>
                  <a:ext uri="{FF2B5EF4-FFF2-40B4-BE49-F238E27FC236}">
                    <a16:creationId xmlns:a16="http://schemas.microsoft.com/office/drawing/2014/main" id="{537B1F3B-43A4-4E08-8873-26330AF0D8DC}"/>
                  </a:ext>
                </a:extLst>
              </p:cNvPr>
              <p:cNvSpPr/>
              <p:nvPr/>
            </p:nvSpPr>
            <p:spPr>
              <a:xfrm>
                <a:off x="4829429" y="5202120"/>
                <a:ext cx="73819" cy="73819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3" name="Ovale 102">
              <a:extLst>
                <a:ext uri="{FF2B5EF4-FFF2-40B4-BE49-F238E27FC236}">
                  <a16:creationId xmlns:a16="http://schemas.microsoft.com/office/drawing/2014/main" id="{FA25164C-0290-46C9-8A3B-230637A5C83A}"/>
                </a:ext>
              </a:extLst>
            </p:cNvPr>
            <p:cNvSpPr/>
            <p:nvPr/>
          </p:nvSpPr>
          <p:spPr>
            <a:xfrm>
              <a:off x="1234737" y="1360449"/>
              <a:ext cx="363704" cy="363704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33" name="Gruppo 132">
            <a:extLst>
              <a:ext uri="{FF2B5EF4-FFF2-40B4-BE49-F238E27FC236}">
                <a16:creationId xmlns:a16="http://schemas.microsoft.com/office/drawing/2014/main" id="{EE717FC8-B194-A04E-9A3A-AFAF6AC5F31B}"/>
              </a:ext>
            </a:extLst>
          </p:cNvPr>
          <p:cNvGrpSpPr/>
          <p:nvPr/>
        </p:nvGrpSpPr>
        <p:grpSpPr>
          <a:xfrm>
            <a:off x="7047970" y="3703845"/>
            <a:ext cx="504000" cy="504000"/>
            <a:chOff x="476174" y="872177"/>
            <a:chExt cx="363704" cy="363704"/>
          </a:xfrm>
        </p:grpSpPr>
        <p:sp>
          <p:nvSpPr>
            <p:cNvPr id="134" name="Ovale 133">
              <a:extLst>
                <a:ext uri="{FF2B5EF4-FFF2-40B4-BE49-F238E27FC236}">
                  <a16:creationId xmlns:a16="http://schemas.microsoft.com/office/drawing/2014/main" id="{AE6F4B72-8FD1-8548-BD8A-E4E03C4C002B}"/>
                </a:ext>
              </a:extLst>
            </p:cNvPr>
            <p:cNvSpPr/>
            <p:nvPr/>
          </p:nvSpPr>
          <p:spPr>
            <a:xfrm>
              <a:off x="476174" y="872177"/>
              <a:ext cx="363704" cy="363704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35" name="Elemento grafico 134" descr="Treno con riempimento a tinta unita">
              <a:extLst>
                <a:ext uri="{FF2B5EF4-FFF2-40B4-BE49-F238E27FC236}">
                  <a16:creationId xmlns:a16="http://schemas.microsoft.com/office/drawing/2014/main" id="{F0E61CD1-E8FB-694D-BE98-1610076DF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16249" y="916882"/>
              <a:ext cx="282572" cy="282572"/>
            </a:xfrm>
            <a:prstGeom prst="rect">
              <a:avLst/>
            </a:prstGeom>
          </p:spPr>
        </p:pic>
      </p:grpSp>
      <p:sp>
        <p:nvSpPr>
          <p:cNvPr id="32" name="Segnaposto contenuto 3">
            <a:extLst>
              <a:ext uri="{FF2B5EF4-FFF2-40B4-BE49-F238E27FC236}">
                <a16:creationId xmlns:a16="http://schemas.microsoft.com/office/drawing/2014/main" id="{023D1204-368C-4603-BF3A-4250938DD77E}"/>
              </a:ext>
            </a:extLst>
          </p:cNvPr>
          <p:cNvSpPr txBox="1">
            <a:spLocks/>
          </p:cNvSpPr>
          <p:nvPr/>
        </p:nvSpPr>
        <p:spPr>
          <a:xfrm>
            <a:off x="214035" y="1041377"/>
            <a:ext cx="11763929" cy="45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solidFill>
                  <a:srgbClr val="252525"/>
                </a:solidFill>
              </a:rPr>
              <a:t>La complessità della gestione operativa è ben descritta da questa selezione di KPI operativi  </a:t>
            </a:r>
            <a:endParaRPr lang="it-IT" sz="2400" dirty="0">
              <a:solidFill>
                <a:schemeClr val="tx2"/>
              </a:solidFill>
            </a:endParaRPr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5BF69AEB-5BAE-4896-8C0C-00CA5A8AD7CF}"/>
              </a:ext>
            </a:extLst>
          </p:cNvPr>
          <p:cNvSpPr/>
          <p:nvPr/>
        </p:nvSpPr>
        <p:spPr>
          <a:xfrm rot="12430330">
            <a:off x="3884505" y="2600676"/>
            <a:ext cx="107141" cy="107141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9194980D-FC29-49E7-8139-96799F8BBE36}"/>
              </a:ext>
            </a:extLst>
          </p:cNvPr>
          <p:cNvCxnSpPr>
            <a:cxnSpLocks/>
          </p:cNvCxnSpPr>
          <p:nvPr/>
        </p:nvCxnSpPr>
        <p:spPr>
          <a:xfrm rot="10800000">
            <a:off x="3971447" y="3958059"/>
            <a:ext cx="648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e 41">
            <a:extLst>
              <a:ext uri="{FF2B5EF4-FFF2-40B4-BE49-F238E27FC236}">
                <a16:creationId xmlns:a16="http://schemas.microsoft.com/office/drawing/2014/main" id="{EEC963F6-84B1-4F5D-99DA-EC7E92BB4C9E}"/>
              </a:ext>
            </a:extLst>
          </p:cNvPr>
          <p:cNvSpPr/>
          <p:nvPr/>
        </p:nvSpPr>
        <p:spPr>
          <a:xfrm rot="10800000">
            <a:off x="3884504" y="3902274"/>
            <a:ext cx="107141" cy="107141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49740636-BE70-4EE2-8621-83B9A80A446B}"/>
              </a:ext>
            </a:extLst>
          </p:cNvPr>
          <p:cNvGrpSpPr/>
          <p:nvPr/>
        </p:nvGrpSpPr>
        <p:grpSpPr>
          <a:xfrm>
            <a:off x="6509116" y="4413718"/>
            <a:ext cx="504000" cy="504000"/>
            <a:chOff x="509305" y="3462615"/>
            <a:chExt cx="363704" cy="363704"/>
          </a:xfrm>
        </p:grpSpPr>
        <p:sp>
          <p:nvSpPr>
            <p:cNvPr id="48" name="Figura a mano libera: forma 47">
              <a:extLst>
                <a:ext uri="{FF2B5EF4-FFF2-40B4-BE49-F238E27FC236}">
                  <a16:creationId xmlns:a16="http://schemas.microsoft.com/office/drawing/2014/main" id="{6BF47BF3-6B4F-4681-89FB-EA2FE90E8FBC}"/>
                </a:ext>
              </a:extLst>
            </p:cNvPr>
            <p:cNvSpPr/>
            <p:nvPr/>
          </p:nvSpPr>
          <p:spPr>
            <a:xfrm>
              <a:off x="594796" y="3510812"/>
              <a:ext cx="183965" cy="261498"/>
            </a:xfrm>
            <a:custGeom>
              <a:avLst/>
              <a:gdLst>
                <a:gd name="connsiteX0" fmla="*/ 109958 w 221128"/>
                <a:gd name="connsiteY0" fmla="*/ 314325 h 314324"/>
                <a:gd name="connsiteX1" fmla="*/ 100432 w 221128"/>
                <a:gd name="connsiteY1" fmla="*/ 304801 h 314324"/>
                <a:gd name="connsiteX2" fmla="*/ 100433 w 221128"/>
                <a:gd name="connsiteY2" fmla="*/ 304638 h 314324"/>
                <a:gd name="connsiteX3" fmla="*/ 77487 w 221128"/>
                <a:gd name="connsiteY3" fmla="*/ 257013 h 314324"/>
                <a:gd name="connsiteX4" fmla="*/ 59199 w 221128"/>
                <a:gd name="connsiteY4" fmla="*/ 208235 h 314324"/>
                <a:gd name="connsiteX5" fmla="*/ 59199 w 221128"/>
                <a:gd name="connsiteY5" fmla="*/ 281416 h 314324"/>
                <a:gd name="connsiteX6" fmla="*/ 54339 w 221128"/>
                <a:gd name="connsiteY6" fmla="*/ 293978 h 314324"/>
                <a:gd name="connsiteX7" fmla="*/ 45940 w 221128"/>
                <a:gd name="connsiteY7" fmla="*/ 293636 h 314324"/>
                <a:gd name="connsiteX8" fmla="*/ 7983 w 221128"/>
                <a:gd name="connsiteY8" fmla="*/ 163144 h 314324"/>
                <a:gd name="connsiteX9" fmla="*/ 51894 w 221128"/>
                <a:gd name="connsiteY9" fmla="*/ 111337 h 314324"/>
                <a:gd name="connsiteX10" fmla="*/ 84907 w 221128"/>
                <a:gd name="connsiteY10" fmla="*/ 13992 h 314324"/>
                <a:gd name="connsiteX11" fmla="*/ 88854 w 221128"/>
                <a:gd name="connsiteY11" fmla="*/ 1112 h 314324"/>
                <a:gd name="connsiteX12" fmla="*/ 97118 w 221128"/>
                <a:gd name="connsiteY12" fmla="*/ 790 h 314324"/>
                <a:gd name="connsiteX13" fmla="*/ 160936 w 221128"/>
                <a:gd name="connsiteY13" fmla="*/ 75085 h 314324"/>
                <a:gd name="connsiteX14" fmla="*/ 147286 w 221128"/>
                <a:gd name="connsiteY14" fmla="*/ 153286 h 314324"/>
                <a:gd name="connsiteX15" fmla="*/ 142848 w 221128"/>
                <a:gd name="connsiteY15" fmla="*/ 177431 h 314324"/>
                <a:gd name="connsiteX16" fmla="*/ 174821 w 221128"/>
                <a:gd name="connsiteY16" fmla="*/ 192052 h 314324"/>
                <a:gd name="connsiteX17" fmla="*/ 181900 w 221128"/>
                <a:gd name="connsiteY17" fmla="*/ 187985 h 314324"/>
                <a:gd name="connsiteX18" fmla="*/ 190187 w 221128"/>
                <a:gd name="connsiteY18" fmla="*/ 163858 h 314324"/>
                <a:gd name="connsiteX19" fmla="*/ 197176 w 221128"/>
                <a:gd name="connsiteY19" fmla="*/ 152343 h 314324"/>
                <a:gd name="connsiteX20" fmla="*/ 206999 w 221128"/>
                <a:gd name="connsiteY20" fmla="*/ 155800 h 314324"/>
                <a:gd name="connsiteX21" fmla="*/ 211314 w 221128"/>
                <a:gd name="connsiteY21" fmla="*/ 246231 h 314324"/>
                <a:gd name="connsiteX22" fmla="*/ 109958 w 221128"/>
                <a:gd name="connsiteY22" fmla="*/ 314325 h 314324"/>
                <a:gd name="connsiteX23" fmla="*/ 71086 w 221128"/>
                <a:gd name="connsiteY23" fmla="*/ 165811 h 314324"/>
                <a:gd name="connsiteX24" fmla="*/ 80605 w 221128"/>
                <a:gd name="connsiteY24" fmla="*/ 175343 h 314324"/>
                <a:gd name="connsiteX25" fmla="*/ 80297 w 221128"/>
                <a:gd name="connsiteY25" fmla="*/ 177736 h 314324"/>
                <a:gd name="connsiteX26" fmla="*/ 92194 w 221128"/>
                <a:gd name="connsiteY26" fmla="*/ 244868 h 314324"/>
                <a:gd name="connsiteX27" fmla="*/ 118207 w 221128"/>
                <a:gd name="connsiteY27" fmla="*/ 294827 h 314324"/>
                <a:gd name="connsiteX28" fmla="*/ 118290 w 221128"/>
                <a:gd name="connsiteY28" fmla="*/ 294896 h 314324"/>
                <a:gd name="connsiteX29" fmla="*/ 118302 w 221128"/>
                <a:gd name="connsiteY29" fmla="*/ 294894 h 314324"/>
                <a:gd name="connsiteX30" fmla="*/ 193826 w 221128"/>
                <a:gd name="connsiteY30" fmla="*/ 238649 h 314324"/>
                <a:gd name="connsiteX31" fmla="*/ 194197 w 221128"/>
                <a:gd name="connsiteY31" fmla="*/ 237849 h 314324"/>
                <a:gd name="connsiteX32" fmla="*/ 201750 w 221128"/>
                <a:gd name="connsiteY32" fmla="*/ 194576 h 314324"/>
                <a:gd name="connsiteX33" fmla="*/ 201641 w 221128"/>
                <a:gd name="connsiteY33" fmla="*/ 194524 h 314324"/>
                <a:gd name="connsiteX34" fmla="*/ 201589 w 221128"/>
                <a:gd name="connsiteY34" fmla="*/ 194576 h 314324"/>
                <a:gd name="connsiteX35" fmla="*/ 194350 w 221128"/>
                <a:gd name="connsiteY35" fmla="*/ 202454 h 314324"/>
                <a:gd name="connsiteX36" fmla="*/ 150868 w 221128"/>
                <a:gd name="connsiteY36" fmla="*/ 209950 h 314324"/>
                <a:gd name="connsiteX37" fmla="*/ 124741 w 221128"/>
                <a:gd name="connsiteY37" fmla="*/ 183318 h 314324"/>
                <a:gd name="connsiteX38" fmla="*/ 131856 w 221128"/>
                <a:gd name="connsiteY38" fmla="*/ 142141 h 314324"/>
                <a:gd name="connsiteX39" fmla="*/ 142534 w 221128"/>
                <a:gd name="connsiteY39" fmla="*/ 80010 h 314324"/>
                <a:gd name="connsiteX40" fmla="*/ 110453 w 221128"/>
                <a:gd name="connsiteY40" fmla="*/ 30861 h 314324"/>
                <a:gd name="connsiteX41" fmla="*/ 110320 w 221128"/>
                <a:gd name="connsiteY41" fmla="*/ 30879 h 314324"/>
                <a:gd name="connsiteX42" fmla="*/ 110301 w 221128"/>
                <a:gd name="connsiteY42" fmla="*/ 30946 h 314324"/>
                <a:gd name="connsiteX43" fmla="*/ 64076 w 221128"/>
                <a:gd name="connsiteY43" fmla="*/ 126015 h 314324"/>
                <a:gd name="connsiteX44" fmla="*/ 25652 w 221128"/>
                <a:gd name="connsiteY44" fmla="*/ 170326 h 314324"/>
                <a:gd name="connsiteX45" fmla="*/ 32177 w 221128"/>
                <a:gd name="connsiteY45" fmla="*/ 251831 h 314324"/>
                <a:gd name="connsiteX46" fmla="*/ 32302 w 221128"/>
                <a:gd name="connsiteY46" fmla="*/ 251883 h 314324"/>
                <a:gd name="connsiteX47" fmla="*/ 32358 w 221128"/>
                <a:gd name="connsiteY47" fmla="*/ 251774 h 314324"/>
                <a:gd name="connsiteX48" fmla="*/ 64267 w 221128"/>
                <a:gd name="connsiteY48" fmla="*/ 168716 h 314324"/>
                <a:gd name="connsiteX49" fmla="*/ 71086 w 221128"/>
                <a:gd name="connsiteY49" fmla="*/ 165811 h 31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21128" h="314324">
                  <a:moveTo>
                    <a:pt x="109958" y="314325"/>
                  </a:moveTo>
                  <a:cubicBezTo>
                    <a:pt x="104697" y="314326"/>
                    <a:pt x="100432" y="310061"/>
                    <a:pt x="100432" y="304801"/>
                  </a:cubicBezTo>
                  <a:cubicBezTo>
                    <a:pt x="100432" y="304746"/>
                    <a:pt x="100432" y="304692"/>
                    <a:pt x="100433" y="304638"/>
                  </a:cubicBezTo>
                  <a:cubicBezTo>
                    <a:pt x="100433" y="304552"/>
                    <a:pt x="100033" y="284311"/>
                    <a:pt x="77487" y="257013"/>
                  </a:cubicBezTo>
                  <a:cubicBezTo>
                    <a:pt x="66488" y="243040"/>
                    <a:pt x="60098" y="225996"/>
                    <a:pt x="59199" y="208235"/>
                  </a:cubicBezTo>
                  <a:cubicBezTo>
                    <a:pt x="48275" y="231406"/>
                    <a:pt x="48275" y="258245"/>
                    <a:pt x="59199" y="281416"/>
                  </a:cubicBezTo>
                  <a:cubicBezTo>
                    <a:pt x="61326" y="286227"/>
                    <a:pt x="59150" y="291851"/>
                    <a:pt x="54339" y="293978"/>
                  </a:cubicBezTo>
                  <a:cubicBezTo>
                    <a:pt x="51637" y="295173"/>
                    <a:pt x="48535" y="295046"/>
                    <a:pt x="45940" y="293636"/>
                  </a:cubicBezTo>
                  <a:cubicBezTo>
                    <a:pt x="19842" y="279444"/>
                    <a:pt x="-16201" y="222113"/>
                    <a:pt x="7983" y="163144"/>
                  </a:cubicBezTo>
                  <a:cubicBezTo>
                    <a:pt x="18739" y="142928"/>
                    <a:pt x="33713" y="125260"/>
                    <a:pt x="51894" y="111337"/>
                  </a:cubicBezTo>
                  <a:cubicBezTo>
                    <a:pt x="65695" y="99907"/>
                    <a:pt x="108872" y="59160"/>
                    <a:pt x="84907" y="13992"/>
                  </a:cubicBezTo>
                  <a:cubicBezTo>
                    <a:pt x="82440" y="9346"/>
                    <a:pt x="84207" y="3579"/>
                    <a:pt x="88854" y="1112"/>
                  </a:cubicBezTo>
                  <a:cubicBezTo>
                    <a:pt x="91416" y="-248"/>
                    <a:pt x="94458" y="-367"/>
                    <a:pt x="97118" y="790"/>
                  </a:cubicBezTo>
                  <a:cubicBezTo>
                    <a:pt x="128573" y="14575"/>
                    <a:pt x="152054" y="41912"/>
                    <a:pt x="160936" y="75085"/>
                  </a:cubicBezTo>
                  <a:cubicBezTo>
                    <a:pt x="168660" y="101864"/>
                    <a:pt x="163626" y="130707"/>
                    <a:pt x="147286" y="153286"/>
                  </a:cubicBezTo>
                  <a:cubicBezTo>
                    <a:pt x="142083" y="160185"/>
                    <a:pt x="140438" y="169133"/>
                    <a:pt x="142848" y="177431"/>
                  </a:cubicBezTo>
                  <a:cubicBezTo>
                    <a:pt x="147640" y="190298"/>
                    <a:pt x="161955" y="196844"/>
                    <a:pt x="174821" y="192052"/>
                  </a:cubicBezTo>
                  <a:cubicBezTo>
                    <a:pt x="177389" y="191096"/>
                    <a:pt x="179781" y="189722"/>
                    <a:pt x="181900" y="187985"/>
                  </a:cubicBezTo>
                  <a:cubicBezTo>
                    <a:pt x="188989" y="182147"/>
                    <a:pt x="192192" y="172819"/>
                    <a:pt x="190187" y="163858"/>
                  </a:cubicBezTo>
                  <a:cubicBezTo>
                    <a:pt x="188937" y="158748"/>
                    <a:pt x="192066" y="153593"/>
                    <a:pt x="197176" y="152343"/>
                  </a:cubicBezTo>
                  <a:cubicBezTo>
                    <a:pt x="200847" y="151445"/>
                    <a:pt x="204700" y="152802"/>
                    <a:pt x="206999" y="155800"/>
                  </a:cubicBezTo>
                  <a:cubicBezTo>
                    <a:pt x="226049" y="180784"/>
                    <a:pt x="224144" y="221265"/>
                    <a:pt x="211314" y="246231"/>
                  </a:cubicBezTo>
                  <a:cubicBezTo>
                    <a:pt x="194555" y="287458"/>
                    <a:pt x="154461" y="314395"/>
                    <a:pt x="109958" y="314325"/>
                  </a:cubicBezTo>
                  <a:close/>
                  <a:moveTo>
                    <a:pt x="71086" y="165811"/>
                  </a:moveTo>
                  <a:cubicBezTo>
                    <a:pt x="76347" y="165815"/>
                    <a:pt x="80609" y="170082"/>
                    <a:pt x="80605" y="175343"/>
                  </a:cubicBezTo>
                  <a:cubicBezTo>
                    <a:pt x="80604" y="176150"/>
                    <a:pt x="80501" y="176955"/>
                    <a:pt x="80297" y="177736"/>
                  </a:cubicBezTo>
                  <a:cubicBezTo>
                    <a:pt x="80202" y="178117"/>
                    <a:pt x="70296" y="218189"/>
                    <a:pt x="92194" y="244868"/>
                  </a:cubicBezTo>
                  <a:cubicBezTo>
                    <a:pt x="104750" y="259191"/>
                    <a:pt x="113673" y="276328"/>
                    <a:pt x="118207" y="294827"/>
                  </a:cubicBezTo>
                  <a:cubicBezTo>
                    <a:pt x="118211" y="294869"/>
                    <a:pt x="118248" y="294899"/>
                    <a:pt x="118290" y="294896"/>
                  </a:cubicBezTo>
                  <a:cubicBezTo>
                    <a:pt x="118293" y="294896"/>
                    <a:pt x="118298" y="294895"/>
                    <a:pt x="118302" y="294894"/>
                  </a:cubicBezTo>
                  <a:cubicBezTo>
                    <a:pt x="152035" y="291799"/>
                    <a:pt x="181197" y="270081"/>
                    <a:pt x="193826" y="238649"/>
                  </a:cubicBezTo>
                  <a:lnTo>
                    <a:pt x="194197" y="237849"/>
                  </a:lnTo>
                  <a:cubicBezTo>
                    <a:pt x="200717" y="224416"/>
                    <a:pt x="203334" y="209423"/>
                    <a:pt x="201750" y="194576"/>
                  </a:cubicBezTo>
                  <a:cubicBezTo>
                    <a:pt x="201735" y="194532"/>
                    <a:pt x="201686" y="194508"/>
                    <a:pt x="201641" y="194524"/>
                  </a:cubicBezTo>
                  <a:cubicBezTo>
                    <a:pt x="201616" y="194533"/>
                    <a:pt x="201597" y="194552"/>
                    <a:pt x="201589" y="194576"/>
                  </a:cubicBezTo>
                  <a:cubicBezTo>
                    <a:pt x="199488" y="197474"/>
                    <a:pt x="197059" y="200117"/>
                    <a:pt x="194350" y="202454"/>
                  </a:cubicBezTo>
                  <a:cubicBezTo>
                    <a:pt x="182501" y="213102"/>
                    <a:pt x="165598" y="216015"/>
                    <a:pt x="150868" y="209950"/>
                  </a:cubicBezTo>
                  <a:cubicBezTo>
                    <a:pt x="138470" y="205652"/>
                    <a:pt x="128800" y="195796"/>
                    <a:pt x="124741" y="183318"/>
                  </a:cubicBezTo>
                  <a:cubicBezTo>
                    <a:pt x="120521" y="169236"/>
                    <a:pt x="123156" y="153990"/>
                    <a:pt x="131856" y="142141"/>
                  </a:cubicBezTo>
                  <a:cubicBezTo>
                    <a:pt x="144933" y="124239"/>
                    <a:pt x="148884" y="101250"/>
                    <a:pt x="142534" y="80010"/>
                  </a:cubicBezTo>
                  <a:cubicBezTo>
                    <a:pt x="137359" y="60624"/>
                    <a:pt x="126117" y="43400"/>
                    <a:pt x="110453" y="30861"/>
                  </a:cubicBezTo>
                  <a:cubicBezTo>
                    <a:pt x="110411" y="30829"/>
                    <a:pt x="110351" y="30837"/>
                    <a:pt x="110320" y="30879"/>
                  </a:cubicBezTo>
                  <a:cubicBezTo>
                    <a:pt x="110305" y="30898"/>
                    <a:pt x="110298" y="30923"/>
                    <a:pt x="110301" y="30946"/>
                  </a:cubicBezTo>
                  <a:cubicBezTo>
                    <a:pt x="115473" y="67961"/>
                    <a:pt x="91870" y="103032"/>
                    <a:pt x="64076" y="126015"/>
                  </a:cubicBezTo>
                  <a:cubicBezTo>
                    <a:pt x="48348" y="137976"/>
                    <a:pt x="35266" y="153063"/>
                    <a:pt x="25652" y="170326"/>
                  </a:cubicBezTo>
                  <a:cubicBezTo>
                    <a:pt x="15149" y="197048"/>
                    <a:pt x="17556" y="227121"/>
                    <a:pt x="32177" y="251831"/>
                  </a:cubicBezTo>
                  <a:cubicBezTo>
                    <a:pt x="32197" y="251880"/>
                    <a:pt x="32253" y="251903"/>
                    <a:pt x="32302" y="251883"/>
                  </a:cubicBezTo>
                  <a:cubicBezTo>
                    <a:pt x="32345" y="251866"/>
                    <a:pt x="32368" y="251819"/>
                    <a:pt x="32358" y="251774"/>
                  </a:cubicBezTo>
                  <a:cubicBezTo>
                    <a:pt x="30091" y="220717"/>
                    <a:pt x="41790" y="190267"/>
                    <a:pt x="64267" y="168716"/>
                  </a:cubicBezTo>
                  <a:cubicBezTo>
                    <a:pt x="66054" y="166866"/>
                    <a:pt x="68514" y="165819"/>
                    <a:pt x="71086" y="16581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0EFCCF77-94B6-4772-A09F-DD0B19B6C78E}"/>
                </a:ext>
              </a:extLst>
            </p:cNvPr>
            <p:cNvSpPr/>
            <p:nvPr/>
          </p:nvSpPr>
          <p:spPr>
            <a:xfrm>
              <a:off x="509305" y="3462615"/>
              <a:ext cx="363704" cy="363704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D13E1162-5767-429C-B404-37BF38EFDF8B}"/>
              </a:ext>
            </a:extLst>
          </p:cNvPr>
          <p:cNvCxnSpPr>
            <a:cxnSpLocks/>
          </p:cNvCxnSpPr>
          <p:nvPr/>
        </p:nvCxnSpPr>
        <p:spPr>
          <a:xfrm>
            <a:off x="3875097" y="2656317"/>
            <a:ext cx="1572414" cy="349647"/>
          </a:xfrm>
          <a:prstGeom prst="bentConnector3">
            <a:avLst>
              <a:gd name="adj1" fmla="val 99430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a gomito 63">
            <a:extLst>
              <a:ext uri="{FF2B5EF4-FFF2-40B4-BE49-F238E27FC236}">
                <a16:creationId xmlns:a16="http://schemas.microsoft.com/office/drawing/2014/main" id="{A7B3EF19-369C-4B16-9EDF-1F5BADA417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6754898" y="2656296"/>
            <a:ext cx="1512000" cy="360000"/>
          </a:xfrm>
          <a:prstGeom prst="bentConnector3">
            <a:avLst>
              <a:gd name="adj1" fmla="val 100605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o 6">
            <a:extLst>
              <a:ext uri="{FF2B5EF4-FFF2-40B4-BE49-F238E27FC236}">
                <a16:creationId xmlns:a16="http://schemas.microsoft.com/office/drawing/2014/main" id="{4296C67E-81D9-4E98-BB00-6CAAE5332B20}"/>
              </a:ext>
            </a:extLst>
          </p:cNvPr>
          <p:cNvGrpSpPr/>
          <p:nvPr/>
        </p:nvGrpSpPr>
        <p:grpSpPr>
          <a:xfrm>
            <a:off x="6509116" y="3019509"/>
            <a:ext cx="504000" cy="504000"/>
            <a:chOff x="495233" y="4586831"/>
            <a:chExt cx="363704" cy="363704"/>
          </a:xfrm>
        </p:grpSpPr>
        <p:pic>
          <p:nvPicPr>
            <p:cNvPr id="6" name="Elemento grafico 5" descr="Foglia con riempimento a tinta unita">
              <a:extLst>
                <a:ext uri="{FF2B5EF4-FFF2-40B4-BE49-F238E27FC236}">
                  <a16:creationId xmlns:a16="http://schemas.microsoft.com/office/drawing/2014/main" id="{F61BF564-3BF6-43EF-B5E4-96EC98909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41846" y="4627397"/>
              <a:ext cx="282572" cy="282572"/>
            </a:xfrm>
            <a:prstGeom prst="rect">
              <a:avLst/>
            </a:prstGeom>
          </p:spPr>
        </p:pic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D5605425-D8D6-488B-B1D9-6D2C58E253D6}"/>
                </a:ext>
              </a:extLst>
            </p:cNvPr>
            <p:cNvSpPr/>
            <p:nvPr/>
          </p:nvSpPr>
          <p:spPr>
            <a:xfrm>
              <a:off x="495233" y="4586831"/>
              <a:ext cx="363704" cy="363704"/>
            </a:xfrm>
            <a:prstGeom prst="ellipse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7" name="Ovale 66">
            <a:extLst>
              <a:ext uri="{FF2B5EF4-FFF2-40B4-BE49-F238E27FC236}">
                <a16:creationId xmlns:a16="http://schemas.microsoft.com/office/drawing/2014/main" id="{52AF9AC0-C129-4658-9DE3-EDB66F56190C}"/>
              </a:ext>
            </a:extLst>
          </p:cNvPr>
          <p:cNvSpPr/>
          <p:nvPr/>
        </p:nvSpPr>
        <p:spPr>
          <a:xfrm rot="12430330">
            <a:off x="8241662" y="2599511"/>
            <a:ext cx="107141" cy="107141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A875F782-DBF0-462E-B432-7CEDB8B215F2}"/>
              </a:ext>
            </a:extLst>
          </p:cNvPr>
          <p:cNvCxnSpPr>
            <a:cxnSpLocks/>
          </p:cNvCxnSpPr>
          <p:nvPr/>
        </p:nvCxnSpPr>
        <p:spPr>
          <a:xfrm rot="10800000">
            <a:off x="7569474" y="3958059"/>
            <a:ext cx="684000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e 71">
            <a:extLst>
              <a:ext uri="{FF2B5EF4-FFF2-40B4-BE49-F238E27FC236}">
                <a16:creationId xmlns:a16="http://schemas.microsoft.com/office/drawing/2014/main" id="{030235A0-2E3E-4DCB-8C75-F4F752D6C5EA}"/>
              </a:ext>
            </a:extLst>
          </p:cNvPr>
          <p:cNvSpPr/>
          <p:nvPr/>
        </p:nvSpPr>
        <p:spPr>
          <a:xfrm rot="10800000">
            <a:off x="8241661" y="3902274"/>
            <a:ext cx="107141" cy="107141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4" name="Connettore a gomito 73">
            <a:extLst>
              <a:ext uri="{FF2B5EF4-FFF2-40B4-BE49-F238E27FC236}">
                <a16:creationId xmlns:a16="http://schemas.microsoft.com/office/drawing/2014/main" id="{38513DBE-816D-4B24-9255-30D626AE3D5B}"/>
              </a:ext>
            </a:extLst>
          </p:cNvPr>
          <p:cNvCxnSpPr>
            <a:cxnSpLocks/>
          </p:cNvCxnSpPr>
          <p:nvPr/>
        </p:nvCxnSpPr>
        <p:spPr>
          <a:xfrm flipV="1">
            <a:off x="3884503" y="4945688"/>
            <a:ext cx="1573200" cy="349200"/>
          </a:xfrm>
          <a:prstGeom prst="bentConnector3">
            <a:avLst>
              <a:gd name="adj1" fmla="val 98803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e 78">
            <a:extLst>
              <a:ext uri="{FF2B5EF4-FFF2-40B4-BE49-F238E27FC236}">
                <a16:creationId xmlns:a16="http://schemas.microsoft.com/office/drawing/2014/main" id="{060E5245-1201-4D8E-8B8B-960E76A50EEB}"/>
              </a:ext>
            </a:extLst>
          </p:cNvPr>
          <p:cNvSpPr/>
          <p:nvPr/>
        </p:nvSpPr>
        <p:spPr>
          <a:xfrm rot="10800000">
            <a:off x="3880024" y="5241317"/>
            <a:ext cx="107141" cy="107141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0" name="Connettore a gomito 79">
            <a:extLst>
              <a:ext uri="{FF2B5EF4-FFF2-40B4-BE49-F238E27FC236}">
                <a16:creationId xmlns:a16="http://schemas.microsoft.com/office/drawing/2014/main" id="{D709F860-4CE8-457D-BF1B-76F58E03A08D}"/>
              </a:ext>
            </a:extLst>
          </p:cNvPr>
          <p:cNvCxnSpPr>
            <a:cxnSpLocks/>
          </p:cNvCxnSpPr>
          <p:nvPr/>
        </p:nvCxnSpPr>
        <p:spPr>
          <a:xfrm rot="10800000">
            <a:off x="6765370" y="4944564"/>
            <a:ext cx="1573200" cy="349200"/>
          </a:xfrm>
          <a:prstGeom prst="bentConnector3">
            <a:avLst>
              <a:gd name="adj1" fmla="val 100718"/>
            </a:avLst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e 84">
            <a:extLst>
              <a:ext uri="{FF2B5EF4-FFF2-40B4-BE49-F238E27FC236}">
                <a16:creationId xmlns:a16="http://schemas.microsoft.com/office/drawing/2014/main" id="{01EA9071-3583-48FE-95EC-920ABD8110A2}"/>
              </a:ext>
            </a:extLst>
          </p:cNvPr>
          <p:cNvSpPr/>
          <p:nvPr/>
        </p:nvSpPr>
        <p:spPr>
          <a:xfrm rot="12430330">
            <a:off x="8241661" y="5240194"/>
            <a:ext cx="107141" cy="107141"/>
          </a:xfrm>
          <a:prstGeom prst="ellipse">
            <a:avLst/>
          </a:prstGeom>
          <a:solidFill>
            <a:schemeClr val="accent5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512F69FA-A2AD-4963-BC21-18C5D792B9F3}"/>
              </a:ext>
            </a:extLst>
          </p:cNvPr>
          <p:cNvSpPr/>
          <p:nvPr/>
        </p:nvSpPr>
        <p:spPr>
          <a:xfrm>
            <a:off x="119063" y="2366940"/>
            <a:ext cx="3742318" cy="51693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dirty="0">
                <a:solidFill>
                  <a:schemeClr val="tx1"/>
                </a:solidFill>
              </a:rPr>
              <a:t>4000</a:t>
            </a:r>
            <a:r>
              <a:rPr lang="it-IT" sz="1400" dirty="0">
                <a:solidFill>
                  <a:schemeClr val="tx1"/>
                </a:solidFill>
              </a:rPr>
              <a:t> Verifiche sui sistemi di sharing</a:t>
            </a: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BBD2A97D-863C-45C6-9251-EC337EFD0472}"/>
              </a:ext>
            </a:extLst>
          </p:cNvPr>
          <p:cNvSpPr/>
          <p:nvPr/>
        </p:nvSpPr>
        <p:spPr>
          <a:xfrm>
            <a:off x="119063" y="3500860"/>
            <a:ext cx="3742318" cy="72380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261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Pareri tecnici trasportistici</a:t>
            </a:r>
            <a:endParaRPr lang="it-IT" sz="1400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329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Simulazioni modellistiche di mobilità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1ABA271C-AF30-42EE-8306-A2EF25AA7145}"/>
              </a:ext>
            </a:extLst>
          </p:cNvPr>
          <p:cNvSpPr/>
          <p:nvPr/>
        </p:nvSpPr>
        <p:spPr>
          <a:xfrm>
            <a:off x="119063" y="4425694"/>
            <a:ext cx="3742318" cy="135331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365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Report giornalieri su qualità dell’aria, indice di congestione stradale e </a:t>
            </a:r>
            <a:r>
              <a:rPr lang="it-IT" sz="1400" dirty="0" err="1">
                <a:solidFill>
                  <a:schemeClr val="tx1"/>
                </a:solidFill>
              </a:rPr>
              <a:t>tornellati</a:t>
            </a:r>
            <a:r>
              <a:rPr lang="it-IT" sz="1400" dirty="0">
                <a:solidFill>
                  <a:schemeClr val="tx1"/>
                </a:solidFill>
              </a:rPr>
              <a:t> metro</a:t>
            </a:r>
            <a:endParaRPr lang="it-IT" sz="300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52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Report settimanali sugli indicatori di utilizzo dei sistemi di trasporto di Milano (rete stradale, TPL, Area B, Area C, sharing e sosta su strada ed in struttura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42460F66-F834-480C-A7AA-6E3B8A3ED8D6}"/>
              </a:ext>
            </a:extLst>
          </p:cNvPr>
          <p:cNvSpPr/>
          <p:nvPr/>
        </p:nvSpPr>
        <p:spPr>
          <a:xfrm>
            <a:off x="8358210" y="2121408"/>
            <a:ext cx="3742318" cy="143646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+4600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Verbali di sopralluogo – monitoraggio a campione</a:t>
            </a:r>
            <a:endParaRPr lang="it-IT" sz="1400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878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Verbali di sopralluogo – contraddittorio con il Gestore</a:t>
            </a:r>
            <a:endParaRPr lang="it-IT" sz="1400" b="1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442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Verbali di sopralluogo – rilievo presenza di ambrosia su pertinenze stradali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B556F0DD-6B08-4AF2-99C6-BEFE26DA1F39}"/>
              </a:ext>
            </a:extLst>
          </p:cNvPr>
          <p:cNvSpPr/>
          <p:nvPr/>
        </p:nvSpPr>
        <p:spPr>
          <a:xfrm>
            <a:off x="8358210" y="3740016"/>
            <a:ext cx="3742318" cy="9144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+4000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Verbali di sopralluogo in cantiere</a:t>
            </a:r>
          </a:p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16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Istruttorie unificate di variante</a:t>
            </a:r>
          </a:p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62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Verifiche sulle attività di collaudo in sito</a:t>
            </a:r>
            <a:endParaRPr lang="it-IT" sz="1400" b="1" dirty="0">
              <a:solidFill>
                <a:schemeClr val="tx1"/>
              </a:solidFill>
            </a:endParaRPr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337AD124-328E-4FA7-9B2C-543E2BD5F966}"/>
              </a:ext>
            </a:extLst>
          </p:cNvPr>
          <p:cNvSpPr/>
          <p:nvPr/>
        </p:nvSpPr>
        <p:spPr>
          <a:xfrm>
            <a:off x="8358210" y="4836564"/>
            <a:ext cx="3742318" cy="9144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10000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Ispezioni su impianti termici</a:t>
            </a:r>
          </a:p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5000</a:t>
            </a:r>
            <a:r>
              <a:rPr lang="it-IT" sz="1400" b="1" dirty="0">
                <a:solidFill>
                  <a:schemeClr val="tx1"/>
                </a:solidFill>
              </a:rPr>
              <a:t> P</a:t>
            </a:r>
            <a:r>
              <a:rPr lang="it-IT" sz="1400" dirty="0">
                <a:solidFill>
                  <a:schemeClr val="tx1"/>
                </a:solidFill>
              </a:rPr>
              <a:t>rovvedimenti emessi su impianti termici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300"/>
              </a:spcBef>
            </a:pPr>
            <a:r>
              <a:rPr lang="it-IT" sz="1600" b="1" dirty="0">
                <a:solidFill>
                  <a:schemeClr val="tx1"/>
                </a:solidFill>
              </a:rPr>
              <a:t>2300</a:t>
            </a:r>
            <a:r>
              <a:rPr lang="it-IT" sz="1400" b="1" dirty="0">
                <a:solidFill>
                  <a:schemeClr val="tx1"/>
                </a:solidFill>
              </a:rPr>
              <a:t> </a:t>
            </a:r>
            <a:r>
              <a:rPr lang="it-IT" sz="1400" dirty="0">
                <a:solidFill>
                  <a:schemeClr val="tx1"/>
                </a:solidFill>
              </a:rPr>
              <a:t>Istruttorie eseguite su impianti termici</a:t>
            </a:r>
          </a:p>
        </p:txBody>
      </p:sp>
    </p:spTree>
    <p:extLst>
      <p:ext uri="{BB962C8B-B14F-4D97-AF65-F5344CB8AC3E}">
        <p14:creationId xmlns:p14="http://schemas.microsoft.com/office/powerpoint/2010/main" val="623627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2">
      <a:dk1>
        <a:srgbClr val="CF204B"/>
      </a:dk1>
      <a:lt1>
        <a:srgbClr val="F7F5F8"/>
      </a:lt1>
      <a:dk2>
        <a:srgbClr val="276A58"/>
      </a:dk2>
      <a:lt2>
        <a:srgbClr val="F7F6F6"/>
      </a:lt2>
      <a:accent1>
        <a:srgbClr val="DC5873"/>
      </a:accent1>
      <a:accent2>
        <a:srgbClr val="6AA997"/>
      </a:accent2>
      <a:accent3>
        <a:srgbClr val="FFFFFF"/>
      </a:accent3>
      <a:accent4>
        <a:srgbClr val="FF4975"/>
      </a:accent4>
      <a:accent5>
        <a:srgbClr val="205647"/>
      </a:accent5>
      <a:accent6>
        <a:srgbClr val="FFFFFF"/>
      </a:accent6>
      <a:hlink>
        <a:srgbClr val="215648"/>
      </a:hlink>
      <a:folHlink>
        <a:srgbClr val="CF204B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5233</TotalTime>
  <Words>1381</Words>
  <Application>Microsoft Macintosh PowerPoint</Application>
  <PresentationFormat>Widescreen</PresentationFormat>
  <Paragraphs>153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inherit</vt:lpstr>
      <vt:lpstr>Times New Roman</vt:lpstr>
      <vt:lpstr>Verdana</vt:lpstr>
      <vt:lpstr>Wingdings</vt:lpstr>
      <vt:lpstr>Tema di Office</vt:lpstr>
      <vt:lpstr>AMAT Agenzia Mobilità Ambiente e Territorio Innovazione e sviluppo</vt:lpstr>
      <vt:lpstr> L’ambito di azione di AMAT</vt:lpstr>
      <vt:lpstr>AMAT e gli SDG</vt:lpstr>
      <vt:lpstr>La relazione tra AMAT e il Comune di Milano</vt:lpstr>
      <vt:lpstr>Gli stakeholder di AMAT</vt:lpstr>
      <vt:lpstr>Le attività consolidate negli anni</vt:lpstr>
      <vt:lpstr>Le aree di sviluppo</vt:lpstr>
      <vt:lpstr>Presentazione standard di PowerPoint</vt:lpstr>
      <vt:lpstr>KPI Operativi – Una selezione</vt:lpstr>
      <vt:lpstr>AMAT e le sue persone</vt:lpstr>
      <vt:lpstr>Capacità di innovazione e networking</vt:lpstr>
      <vt:lpstr>Le Sfide del 2021 e del 2022-2024</vt:lpstr>
      <vt:lpstr>Il progetto di bilancio 2021 e il budget 2022</vt:lpstr>
      <vt:lpstr>Presentazione standard di PowerPoint</vt:lpstr>
      <vt:lpstr>Grazie dell’attenzione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Michela Tarsitano</dc:creator>
  <cp:lastModifiedBy>Alessandro Perego</cp:lastModifiedBy>
  <cp:revision>113</cp:revision>
  <cp:lastPrinted>2021-01-21T21:24:55Z</cp:lastPrinted>
  <dcterms:created xsi:type="dcterms:W3CDTF">2021-01-14T21:42:00Z</dcterms:created>
  <dcterms:modified xsi:type="dcterms:W3CDTF">2022-04-12T20:21:31Z</dcterms:modified>
</cp:coreProperties>
</file>