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251" autoAdjust="0"/>
    <p:restoredTop sz="91429" autoAdjust="0"/>
  </p:normalViewPr>
  <p:slideViewPr>
    <p:cSldViewPr snapToGrid="0">
      <p:cViewPr varScale="1">
        <p:scale>
          <a:sx n="105" d="100"/>
          <a:sy n="105" d="100"/>
        </p:scale>
        <p:origin x="528" y="10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-19978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928F1DB-AACE-4C25-B951-5951B527BE05}" type="datetimeFigureOut">
              <a:rPr lang="it-IT" smtClean="0"/>
              <a:t>10/12/2025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20158EC-B481-4A75-8660-CA83F627938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879175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0158EC-B481-4A75-8660-CA83F6279385}" type="slidenum">
              <a:rPr lang="it-IT" smtClean="0"/>
              <a:t>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873180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FED0E5-E917-4EF9-8E80-F0F8F7084D53}" type="datetimeFigureOut">
              <a:rPr lang="it-IT" smtClean="0"/>
              <a:t>10/12/2025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FAF38-EA87-48EB-AF0A-4C3F95BEA7D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838709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FED0E5-E917-4EF9-8E80-F0F8F7084D53}" type="datetimeFigureOut">
              <a:rPr lang="it-IT" smtClean="0"/>
              <a:t>10/12/2025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FAF38-EA87-48EB-AF0A-4C3F95BEA7D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691642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FED0E5-E917-4EF9-8E80-F0F8F7084D53}" type="datetimeFigureOut">
              <a:rPr lang="it-IT" smtClean="0"/>
              <a:t>10/12/2025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FAF38-EA87-48EB-AF0A-4C3F95BEA7D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951955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FED0E5-E917-4EF9-8E80-F0F8F7084D53}" type="datetimeFigureOut">
              <a:rPr lang="it-IT" smtClean="0"/>
              <a:t>10/12/2025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FAF38-EA87-48EB-AF0A-4C3F95BEA7D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468089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FED0E5-E917-4EF9-8E80-F0F8F7084D53}" type="datetimeFigureOut">
              <a:rPr lang="it-IT" smtClean="0"/>
              <a:t>10/12/2025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FAF38-EA87-48EB-AF0A-4C3F95BEA7D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443884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FED0E5-E917-4EF9-8E80-F0F8F7084D53}" type="datetimeFigureOut">
              <a:rPr lang="it-IT" smtClean="0"/>
              <a:t>10/12/2025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FAF38-EA87-48EB-AF0A-4C3F95BEA7D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473613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FED0E5-E917-4EF9-8E80-F0F8F7084D53}" type="datetimeFigureOut">
              <a:rPr lang="it-IT" smtClean="0"/>
              <a:t>10/12/2025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FAF38-EA87-48EB-AF0A-4C3F95BEA7D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684035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FED0E5-E917-4EF9-8E80-F0F8F7084D53}" type="datetimeFigureOut">
              <a:rPr lang="it-IT" smtClean="0"/>
              <a:t>10/12/2025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FAF38-EA87-48EB-AF0A-4C3F95BEA7D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12713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FED0E5-E917-4EF9-8E80-F0F8F7084D53}" type="datetimeFigureOut">
              <a:rPr lang="it-IT" smtClean="0"/>
              <a:t>10/12/2025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FAF38-EA87-48EB-AF0A-4C3F95BEA7D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78978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FED0E5-E917-4EF9-8E80-F0F8F7084D53}" type="datetimeFigureOut">
              <a:rPr lang="it-IT" smtClean="0"/>
              <a:t>10/12/2025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FAF38-EA87-48EB-AF0A-4C3F95BEA7D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37951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FED0E5-E917-4EF9-8E80-F0F8F7084D53}" type="datetimeFigureOut">
              <a:rPr lang="it-IT" smtClean="0"/>
              <a:t>10/12/2025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FAF38-EA87-48EB-AF0A-4C3F95BEA7D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140205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FED0E5-E917-4EF9-8E80-F0F8F7084D53}" type="datetimeFigureOut">
              <a:rPr lang="it-IT" smtClean="0"/>
              <a:t>10/12/2025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1FAF38-EA87-48EB-AF0A-4C3F95BEA7D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71092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094678" y="323385"/>
            <a:ext cx="10089995" cy="780585"/>
          </a:xfrm>
          <a:solidFill>
            <a:srgbClr val="FF0000"/>
          </a:solidFill>
        </p:spPr>
        <p:txBody>
          <a:bodyPr>
            <a:normAutofit/>
          </a:bodyPr>
          <a:lstStyle/>
          <a:p>
            <a:r>
              <a:rPr lang="it-IT" sz="3200" b="1" dirty="0"/>
              <a:t>Area Facility Management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094678" y="1326997"/>
            <a:ext cx="10089995" cy="5296828"/>
          </a:xfrm>
        </p:spPr>
        <p:txBody>
          <a:bodyPr>
            <a:normAutofit/>
          </a:bodyPr>
          <a:lstStyle/>
          <a:p>
            <a:pPr algn="just"/>
            <a:endParaRPr lang="it-IT" sz="1500" b="1" dirty="0"/>
          </a:p>
          <a:p>
            <a:r>
              <a:rPr lang="it-IT" sz="1500" b="1" u="sng" dirty="0"/>
              <a:t>Proposta di Deliberazione Consiliare n. 1699 del 20.11.2025</a:t>
            </a:r>
          </a:p>
          <a:p>
            <a:endParaRPr lang="it-IT" sz="1500" b="1" u="sng" dirty="0"/>
          </a:p>
          <a:p>
            <a:pPr algn="just"/>
            <a:r>
              <a:rPr lang="it-IT" sz="1400" b="1" dirty="0"/>
              <a:t>OGGETTO</a:t>
            </a:r>
            <a:r>
              <a:rPr lang="it-IT" sz="1400" dirty="0"/>
              <a:t>: Riconoscimento del debito fuori bilancio, ai sensi dell’art. 194, comma 1, lett. a), del </a:t>
            </a:r>
            <a:r>
              <a:rPr lang="it-IT" sz="1400" dirty="0" err="1"/>
              <a:t>D.Lgs.</a:t>
            </a:r>
            <a:r>
              <a:rPr lang="it-IT" sz="1400" dirty="0"/>
              <a:t> 267/2000, per complessivi € 5.010.96.=, derivante dal pagamento del risarcimento dei danni, e relativi accessori, per Responsabilità Civile del Comune di Milano, ad esito di causa seguita dalla Direzione Demanio e Patrimonio, secondo le modalità previste dalla polizza di Responsabilità Civile verso Terzi, conclusa con provvedimento giudiziale esecutivo, sfavorevole al Comune, emesso dal Giudice di Pace di Milano, n. 6538 del 7.11.2025.</a:t>
            </a:r>
          </a:p>
          <a:p>
            <a:pPr algn="just"/>
            <a:r>
              <a:rPr lang="it-IT" sz="1400" b="1" dirty="0"/>
              <a:t>IMPORTO:  € 5.010.96.=</a:t>
            </a:r>
          </a:p>
          <a:p>
            <a:pPr algn="l"/>
            <a:endParaRPr lang="it-IT" sz="1200" b="1" dirty="0"/>
          </a:p>
          <a:p>
            <a:pPr algn="l"/>
            <a:endParaRPr lang="it-IT" sz="1200" b="1" dirty="0"/>
          </a:p>
          <a:p>
            <a:pPr algn="l"/>
            <a:r>
              <a:rPr lang="it-IT" sz="1400" b="1" dirty="0"/>
              <a:t>NORMATIVA:</a:t>
            </a:r>
          </a:p>
          <a:p>
            <a:pPr algn="just">
              <a:lnSpc>
                <a:spcPct val="150000"/>
              </a:lnSpc>
              <a:tabLst>
                <a:tab pos="9728200" algn="l"/>
              </a:tabLst>
            </a:pPr>
            <a:r>
              <a:rPr lang="it-IT" sz="1400" dirty="0"/>
              <a:t>In conformità all’orientamento della Corte dei Conti - Sezione delle Autonomie - pronunciato in data 7.10.2019 e pubblicato il successivo 21.11.2019, l’accantonamento di risorse per fronteggiare eventuali contenziosi non esime l’Amministrazione dal riconoscimento degli oneri derivanti da sentenze esecutive a titolo di debiti fuori bilancio ex art. 194 TUEL, al fine di ricondurre al sistema di bilancio un fenomeno di rilevanza finanziaria che è maturato all'esterno di esso.</a:t>
            </a:r>
          </a:p>
          <a:p>
            <a:pPr algn="just">
              <a:lnSpc>
                <a:spcPct val="150000"/>
              </a:lnSpc>
              <a:tabLst>
                <a:tab pos="9728200" algn="l"/>
              </a:tabLst>
            </a:pPr>
            <a:endParaRPr lang="it-IT" sz="1400" dirty="0"/>
          </a:p>
          <a:p>
            <a:pPr algn="just">
              <a:lnSpc>
                <a:spcPct val="150000"/>
              </a:lnSpc>
              <a:tabLst>
                <a:tab pos="9728200" algn="l"/>
              </a:tabLst>
            </a:pPr>
            <a:endParaRPr lang="it-IT" sz="1400" dirty="0"/>
          </a:p>
          <a:p>
            <a:pPr algn="just">
              <a:tabLst>
                <a:tab pos="9728200" algn="l"/>
              </a:tabLst>
            </a:pPr>
            <a:endParaRPr lang="it-IT" sz="1200" dirty="0"/>
          </a:p>
          <a:p>
            <a:pPr algn="just">
              <a:tabLst>
                <a:tab pos="9728200" algn="l"/>
              </a:tabLst>
            </a:pPr>
            <a:endParaRPr lang="it-IT" sz="1200" dirty="0"/>
          </a:p>
          <a:p>
            <a:pPr algn="just">
              <a:tabLst>
                <a:tab pos="9728200" algn="l"/>
              </a:tabLst>
            </a:pPr>
            <a:endParaRPr lang="it-IT" sz="1200" dirty="0"/>
          </a:p>
          <a:p>
            <a:pPr algn="just">
              <a:tabLst>
                <a:tab pos="9728200" algn="l"/>
              </a:tabLst>
            </a:pPr>
            <a:endParaRPr lang="it-IT" sz="1200" dirty="0"/>
          </a:p>
          <a:p>
            <a:pPr algn="just">
              <a:tabLst>
                <a:tab pos="9728200" algn="l"/>
              </a:tabLst>
            </a:pPr>
            <a:endParaRPr lang="it-IT" sz="1200" dirty="0"/>
          </a:p>
          <a:p>
            <a:pPr algn="just"/>
            <a:endParaRPr lang="it-IT" sz="1000" b="1" dirty="0"/>
          </a:p>
          <a:p>
            <a:pPr algn="just"/>
            <a:endParaRPr lang="it-IT" sz="900" dirty="0"/>
          </a:p>
          <a:p>
            <a:pPr algn="just"/>
            <a:endParaRPr lang="it-IT" sz="900" dirty="0"/>
          </a:p>
          <a:p>
            <a:pPr algn="just"/>
            <a:endParaRPr lang="it-IT" sz="1600" dirty="0"/>
          </a:p>
          <a:p>
            <a:pPr algn="just"/>
            <a:endParaRPr lang="it-IT" sz="1600" dirty="0"/>
          </a:p>
          <a:p>
            <a:pPr algn="just"/>
            <a:endParaRPr lang="it-IT" sz="1600" dirty="0"/>
          </a:p>
          <a:p>
            <a:pPr algn="l"/>
            <a:endParaRPr lang="it-IT" sz="1400" dirty="0"/>
          </a:p>
          <a:p>
            <a:pPr algn="l"/>
            <a:endParaRPr lang="it-IT" sz="1400" dirty="0"/>
          </a:p>
          <a:p>
            <a:pPr algn="l"/>
            <a:endParaRPr lang="it-IT" sz="1600" b="1" dirty="0"/>
          </a:p>
          <a:p>
            <a:pPr algn="l"/>
            <a:endParaRPr lang="it-IT" sz="1600" b="1" dirty="0"/>
          </a:p>
        </p:txBody>
      </p:sp>
    </p:spTree>
    <p:extLst>
      <p:ext uri="{BB962C8B-B14F-4D97-AF65-F5344CB8AC3E}">
        <p14:creationId xmlns:p14="http://schemas.microsoft.com/office/powerpoint/2010/main" val="4279853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E0617B47-23DB-A24D-9B5C-C1BDC49CE9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5760" y="792481"/>
            <a:ext cx="11491585" cy="5894069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it-IT" sz="1400" u="sng" dirty="0"/>
          </a:p>
          <a:p>
            <a:pPr marL="0" indent="0">
              <a:lnSpc>
                <a:spcPct val="100000"/>
              </a:lnSpc>
              <a:buNone/>
            </a:pPr>
            <a:r>
              <a:rPr lang="it-IT" sz="1300" b="1" u="sng" dirty="0"/>
              <a:t>1 - Sentenza Giudice di Pace n. 6538/2025 del 7.11.2025 – RG 28233/2022 </a:t>
            </a:r>
            <a:r>
              <a:rPr lang="it-IT" sz="1300" b="1" dirty="0"/>
              <a:t>– G.G</a:t>
            </a:r>
            <a:r>
              <a:rPr lang="it-IT" sz="1300" dirty="0"/>
              <a:t>. – danni al mezzo causa massello fuori sede -  importo </a:t>
            </a:r>
            <a:r>
              <a:rPr lang="it-IT" sz="1300" b="1" dirty="0"/>
              <a:t>€ 5.010,96.</a:t>
            </a:r>
          </a:p>
          <a:p>
            <a:pPr marL="0" indent="0">
              <a:lnSpc>
                <a:spcPct val="100000"/>
              </a:lnSpc>
              <a:buNone/>
            </a:pPr>
            <a:endParaRPr lang="it-IT" sz="1200" dirty="0">
              <a:latin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it-IT" sz="1200" dirty="0">
                <a:latin typeface="Calibri" panose="020F0502020204030204" pitchFamily="34" charset="0"/>
              </a:rPr>
              <a:t>L’attore chiamava in causa il Comune di Milano per ottenere il risarcimento dei danni subiti in data 31.10.2021 dal proprio mezzo, adibito a trasporto </a:t>
            </a:r>
            <a:r>
              <a:rPr lang="it-IT" sz="1200" dirty="0" smtClean="0">
                <a:latin typeface="Calibri" panose="020F0502020204030204" pitchFamily="34" charset="0"/>
              </a:rPr>
              <a:t>pubblico (taxi), </a:t>
            </a:r>
            <a:r>
              <a:rPr lang="it-IT" sz="1200" dirty="0">
                <a:latin typeface="Calibri" panose="020F0502020204030204" pitchFamily="34" charset="0"/>
              </a:rPr>
              <a:t>quando, percorrendo la Via Manzoni a Milano, la vettura che precedeva sollevava al suo passaggio un massello </a:t>
            </a:r>
            <a:r>
              <a:rPr lang="it-IT" sz="1200" dirty="0" smtClean="0">
                <a:latin typeface="Calibri" panose="020F0502020204030204" pitchFamily="34" charset="0"/>
              </a:rPr>
              <a:t>di pietra che </a:t>
            </a:r>
            <a:r>
              <a:rPr lang="it-IT" sz="1200" dirty="0">
                <a:latin typeface="Calibri" panose="020F0502020204030204" pitchFamily="34" charset="0"/>
              </a:rPr>
              <a:t>danneggiava la parte anteriore della vettura </a:t>
            </a:r>
            <a:r>
              <a:rPr lang="it-IT" sz="1200" dirty="0" smtClean="0">
                <a:latin typeface="Calibri" panose="020F0502020204030204" pitchFamily="34" charset="0"/>
              </a:rPr>
              <a:t>dell’attore.</a:t>
            </a:r>
            <a:endParaRPr lang="it-IT" sz="1200" dirty="0">
              <a:latin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it-IT" sz="1200" dirty="0">
                <a:latin typeface="Calibri" panose="020F0502020204030204" pitchFamily="34" charset="0"/>
              </a:rPr>
              <a:t>Si costituiva in giudizio il Comune di Milano, non contestando la responsabilità, ma eccependo che sul quantum </a:t>
            </a:r>
            <a:r>
              <a:rPr lang="it-IT" sz="1200" dirty="0" smtClean="0">
                <a:latin typeface="Calibri" panose="020F0502020204030204" pitchFamily="34" charset="0"/>
              </a:rPr>
              <a:t>dovesse ritenersi congruo l’importo emerso dall’espletata CTP</a:t>
            </a:r>
            <a:r>
              <a:rPr lang="it-IT" sz="1200" dirty="0">
                <a:latin typeface="Calibri" panose="020F0502020204030204" pitchFamily="34" charset="0"/>
              </a:rPr>
              <a:t>, </a:t>
            </a:r>
            <a:r>
              <a:rPr lang="it-IT" sz="1200" dirty="0" smtClean="0">
                <a:latin typeface="Calibri" panose="020F0502020204030204" pitchFamily="34" charset="0"/>
              </a:rPr>
              <a:t>pari </a:t>
            </a:r>
            <a:r>
              <a:rPr lang="it-IT" sz="1200" dirty="0" smtClean="0">
                <a:latin typeface="Calibri" panose="020F0502020204030204" pitchFamily="34" charset="0"/>
              </a:rPr>
              <a:t>al rimborso </a:t>
            </a:r>
            <a:r>
              <a:rPr lang="it-IT" sz="1200" dirty="0">
                <a:latin typeface="Calibri" panose="020F0502020204030204" pitchFamily="34" charset="0"/>
              </a:rPr>
              <a:t>di 1.883,00, </a:t>
            </a:r>
            <a:r>
              <a:rPr lang="it-IT" sz="1200" dirty="0" smtClean="0">
                <a:latin typeface="Calibri" panose="020F0502020204030204" pitchFamily="34" charset="0"/>
              </a:rPr>
              <a:t>escluse le spese sostenute per il </a:t>
            </a:r>
            <a:r>
              <a:rPr lang="it-IT" sz="1200" dirty="0">
                <a:latin typeface="Calibri" panose="020F0502020204030204" pitchFamily="34" charset="0"/>
              </a:rPr>
              <a:t>noleggio dell’auto sostitutiva.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it-IT" sz="1200" dirty="0">
                <a:latin typeface="Calibri" panose="020F0502020204030204" pitchFamily="34" charset="0"/>
              </a:rPr>
              <a:t>Terminata l’istruttoria, il Giudice riteneva non </a:t>
            </a:r>
            <a:r>
              <a:rPr lang="it-IT" sz="1200" dirty="0" smtClean="0">
                <a:latin typeface="Calibri" panose="020F0502020204030204" pitchFamily="34" charset="0"/>
              </a:rPr>
              <a:t>doversi pronunciare sulla responsabilità del danno, non avendo il Comune escluso la responsabilità per custodia del bene </a:t>
            </a:r>
            <a:r>
              <a:rPr lang="it-IT" sz="1200" dirty="0">
                <a:latin typeface="Calibri" panose="020F0502020204030204" pitchFamily="34" charset="0"/>
              </a:rPr>
              <a:t>ai sensi dell’art. 2051 c.c</a:t>
            </a:r>
            <a:r>
              <a:rPr lang="it-IT" sz="1200" dirty="0" smtClean="0">
                <a:latin typeface="Calibri" panose="020F0502020204030204" pitchFamily="34" charset="0"/>
              </a:rPr>
              <a:t>., mentre sulla quantificazione </a:t>
            </a:r>
            <a:r>
              <a:rPr lang="it-IT" sz="1200" dirty="0">
                <a:latin typeface="Calibri" panose="020F0502020204030204" pitchFamily="34" charset="0"/>
              </a:rPr>
              <a:t>del danno alla vettura, </a:t>
            </a:r>
            <a:r>
              <a:rPr lang="it-IT" sz="1200" dirty="0" smtClean="0">
                <a:latin typeface="Calibri" panose="020F0502020204030204" pitchFamily="34" charset="0"/>
              </a:rPr>
              <a:t>accertava </a:t>
            </a:r>
            <a:r>
              <a:rPr lang="it-IT" sz="1200" dirty="0">
                <a:latin typeface="Calibri" panose="020F0502020204030204" pitchFamily="34" charset="0"/>
              </a:rPr>
              <a:t>e dichiarava il danno al mezzo per </a:t>
            </a:r>
            <a:r>
              <a:rPr lang="it-IT" sz="1200" dirty="0" smtClean="0">
                <a:latin typeface="Calibri" panose="020F0502020204030204" pitchFamily="34" charset="0"/>
              </a:rPr>
              <a:t>l’importo di € </a:t>
            </a:r>
            <a:r>
              <a:rPr lang="it-IT" sz="1200" dirty="0">
                <a:latin typeface="Calibri" panose="020F0502020204030204" pitchFamily="34" charset="0"/>
              </a:rPr>
              <a:t>1.996,00.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it-IT" sz="1200" dirty="0">
                <a:latin typeface="Calibri" panose="020F0502020204030204" pitchFamily="34" charset="0"/>
              </a:rPr>
              <a:t>Riconosceva altresì </a:t>
            </a:r>
            <a:r>
              <a:rPr lang="it-IT" sz="1200" dirty="0" smtClean="0">
                <a:latin typeface="Calibri" panose="020F0502020204030204" pitchFamily="34" charset="0"/>
              </a:rPr>
              <a:t>il costo </a:t>
            </a:r>
            <a:r>
              <a:rPr lang="it-IT" sz="1200" dirty="0">
                <a:latin typeface="Calibri" panose="020F0502020204030204" pitchFamily="34" charset="0"/>
              </a:rPr>
              <a:t>del noleggio di altra </a:t>
            </a:r>
            <a:r>
              <a:rPr lang="it-IT" sz="1200" dirty="0" smtClean="0">
                <a:latin typeface="Calibri" panose="020F0502020204030204" pitchFamily="34" charset="0"/>
              </a:rPr>
              <a:t>vettura </a:t>
            </a:r>
            <a:r>
              <a:rPr lang="it-IT" sz="1200" dirty="0">
                <a:latin typeface="Calibri" panose="020F0502020204030204" pitchFamily="34" charset="0"/>
              </a:rPr>
              <a:t>per poter continuare a svolgere l'attività di taxista, quantificato in € 1.482,00, alla luce delle due fatture </a:t>
            </a:r>
            <a:r>
              <a:rPr lang="it-IT" sz="1200" dirty="0" smtClean="0">
                <a:latin typeface="Calibri" panose="020F0502020204030204" pitchFamily="34" charset="0"/>
              </a:rPr>
              <a:t>prodotte, </a:t>
            </a:r>
            <a:r>
              <a:rPr lang="it-IT" sz="1200" dirty="0">
                <a:latin typeface="Calibri" panose="020F0502020204030204" pitchFamily="34" charset="0"/>
              </a:rPr>
              <a:t>per un importo risarcitorio complessivo pari a € 3.478,00, oltre interessi legali dall'evento al saldo.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it-IT" sz="1200" dirty="0">
                <a:latin typeface="Calibri" panose="020F0502020204030204" pitchFamily="34" charset="0"/>
              </a:rPr>
              <a:t>Liquidava infine le spese di giudizio in favore dell’attore nell'importo di € 700,00 per onorari, oltre oneri, compensandole per la rimanenza alla luce del rifiuto della </a:t>
            </a:r>
            <a:r>
              <a:rPr lang="it-IT" sz="1200" dirty="0" smtClean="0">
                <a:latin typeface="Calibri" panose="020F0502020204030204" pitchFamily="34" charset="0"/>
              </a:rPr>
              <a:t>congrua soluzione </a:t>
            </a:r>
            <a:r>
              <a:rPr lang="it-IT" sz="1200" dirty="0">
                <a:latin typeface="Calibri" panose="020F0502020204030204" pitchFamily="34" charset="0"/>
              </a:rPr>
              <a:t>conciliativa </a:t>
            </a:r>
            <a:r>
              <a:rPr lang="it-IT" sz="1200" dirty="0" smtClean="0">
                <a:latin typeface="Calibri" panose="020F0502020204030204" pitchFamily="34" charset="0"/>
              </a:rPr>
              <a:t>prospettata </a:t>
            </a:r>
            <a:r>
              <a:rPr lang="it-IT" sz="1200" dirty="0">
                <a:latin typeface="Calibri" panose="020F0502020204030204" pitchFamily="34" charset="0"/>
              </a:rPr>
              <a:t>dal Comune in sede di tentativo di conciliazione.</a:t>
            </a:r>
          </a:p>
          <a:p>
            <a:pPr marL="0" indent="0" algn="just">
              <a:buNone/>
            </a:pPr>
            <a:endParaRPr lang="it-IT" sz="1200" dirty="0">
              <a:latin typeface="Calibri" panose="020F0502020204030204" pitchFamily="34" charset="0"/>
            </a:endParaRPr>
          </a:p>
          <a:p>
            <a:pPr marL="0" indent="0">
              <a:buNone/>
            </a:pPr>
            <a:endParaRPr lang="it-IT" sz="1200" dirty="0"/>
          </a:p>
          <a:p>
            <a:endParaRPr lang="it-IT" dirty="0"/>
          </a:p>
        </p:txBody>
      </p:sp>
      <p:sp>
        <p:nvSpPr>
          <p:cNvPr id="4" name="Titolo 1">
            <a:extLst>
              <a:ext uri="{FF2B5EF4-FFF2-40B4-BE49-F238E27FC236}">
                <a16:creationId xmlns:a16="http://schemas.microsoft.com/office/drawing/2014/main" id="{58131226-1FFB-9844-B3C0-C981D05BC8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5760" y="273350"/>
            <a:ext cx="11414502" cy="444500"/>
          </a:xfrm>
          <a:solidFill>
            <a:srgbClr val="FF0000"/>
          </a:solidFill>
        </p:spPr>
        <p:txBody>
          <a:bodyPr>
            <a:noAutofit/>
          </a:bodyPr>
          <a:lstStyle/>
          <a:p>
            <a:pPr marL="11113"/>
            <a:r>
              <a:rPr lang="it-IT" sz="1800" b="1" dirty="0"/>
              <a:t>Area Facility Management – Proposta di Deliberazione Consiliare n. 1699 del 20.11.2025</a:t>
            </a:r>
          </a:p>
        </p:txBody>
      </p:sp>
    </p:spTree>
    <p:extLst>
      <p:ext uri="{BB962C8B-B14F-4D97-AF65-F5344CB8AC3E}">
        <p14:creationId xmlns:p14="http://schemas.microsoft.com/office/powerpoint/2010/main" val="66395960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1245</TotalTime>
  <Words>476</Words>
  <Application>Microsoft Office PowerPoint</Application>
  <PresentationFormat>Widescreen</PresentationFormat>
  <Paragraphs>36</Paragraphs>
  <Slides>2</Slides>
  <Notes>1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Tema di Office</vt:lpstr>
      <vt:lpstr>Area Facility Management</vt:lpstr>
      <vt:lpstr>Area Facility Management – Proposta di Deliberazione Consiliare n. 1699 del 20.11.2025</vt:lpstr>
    </vt:vector>
  </TitlesOfParts>
  <Company>Comune di Milano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Area Facility Management</dc:title>
  <dc:creator>Claudio Bisi</dc:creator>
  <cp:lastModifiedBy>Claudio Bisi</cp:lastModifiedBy>
  <cp:revision>428</cp:revision>
  <dcterms:created xsi:type="dcterms:W3CDTF">2020-05-14T07:22:21Z</dcterms:created>
  <dcterms:modified xsi:type="dcterms:W3CDTF">2025-12-10T14:31:33Z</dcterms:modified>
</cp:coreProperties>
</file>