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9" r:id="rId2"/>
    <p:sldId id="290" r:id="rId3"/>
    <p:sldId id="291" r:id="rId4"/>
    <p:sldId id="302" r:id="rId5"/>
    <p:sldId id="304" r:id="rId6"/>
    <p:sldId id="311" r:id="rId7"/>
    <p:sldId id="312" r:id="rId8"/>
    <p:sldId id="313" r:id="rId9"/>
    <p:sldId id="314" r:id="rId10"/>
    <p:sldId id="310" r:id="rId11"/>
    <p:sldId id="321" r:id="rId12"/>
    <p:sldId id="315" r:id="rId13"/>
    <p:sldId id="316" r:id="rId14"/>
    <p:sldId id="317" r:id="rId15"/>
    <p:sldId id="319" r:id="rId16"/>
    <p:sldId id="309" r:id="rId17"/>
  </p:sldIdLst>
  <p:sldSz cx="9720263" cy="6480175"/>
  <p:notesSz cx="6797675" cy="9926638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B9BD5"/>
    <a:srgbClr val="53D2FF"/>
    <a:srgbClr val="9FE6FF"/>
    <a:srgbClr val="CCFF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85" d="100"/>
          <a:sy n="85" d="100"/>
        </p:scale>
        <p:origin x="1210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EC04F3D2-8295-4A48-9E46-8EC7783D5134}" type="datetimeFigureOut">
              <a:rPr lang="it-IT"/>
              <a:pPr>
                <a:defRPr/>
              </a:pPr>
              <a:t>11/09/2025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163"/>
            <a:ext cx="2946400" cy="496887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 defTabSz="449150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9" y="9428163"/>
            <a:ext cx="2946400" cy="496887"/>
          </a:xfrm>
          <a:prstGeom prst="rect">
            <a:avLst/>
          </a:prstGeom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90380CC-0B84-4B03-AB78-84793EBA42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07302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8" name="AutoShape 5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1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2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11188" y="754063"/>
            <a:ext cx="5561012" cy="370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9451" y="4714876"/>
            <a:ext cx="5424488" cy="445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0" y="1"/>
            <a:ext cx="2941638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3849689" y="1"/>
            <a:ext cx="294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0" y="9431338"/>
            <a:ext cx="294163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3849689" y="9431338"/>
            <a:ext cx="293528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3DFA8F4-90A2-42C4-9F2E-6B27C297E16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4435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1363" indent="-28416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14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986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58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7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1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BAAB4C-1DAF-4A81-A292-D2592CB6F2C6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16008407-6E6B-47CB-A146-66C37A71FBF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181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972010-9D6C-475C-9F9E-F5CDC38094A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759F622D-BE1C-4B53-98EC-812D28225AD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37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896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7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313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99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8330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2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EF6FDF-750A-461F-B7F4-4008E79D419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D91B8AD-CD55-4442-879E-F1618904A451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3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C20BFF-3E14-44F4-A896-B5A8E9C7523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5F295AF6-EB65-4DDB-A3AF-6189E53C88DA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6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F01E58-C644-4AA1-8220-BDE04A86BB8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393C681E-2458-49B9-A957-EBD971AC6B53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83DFA8F4-90A2-42C4-9F2E-6B27C297E160}" type="slidenum">
              <a:rPr lang="it-IT" altLang="it-IT" smtClean="0"/>
              <a:pPr>
                <a:defRPr/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04828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376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67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5DC4B5-14E4-447C-A953-C2398F5E05DB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667771A-2F0A-41D7-9659-B3C637F60D37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0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2633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69764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6895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026" indent="-226979" defTabSz="44760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08" algn="l"/>
                <a:tab pos="896802" algn="l"/>
                <a:tab pos="1345996" algn="l"/>
                <a:tab pos="1795192" algn="l"/>
                <a:tab pos="2244386" algn="l"/>
                <a:tab pos="2693581" algn="l"/>
                <a:tab pos="3142775" algn="l"/>
                <a:tab pos="3591970" algn="l"/>
                <a:tab pos="4041164" algn="l"/>
                <a:tab pos="4490360" algn="l"/>
                <a:tab pos="4939554" algn="l"/>
                <a:tab pos="5388748" algn="l"/>
                <a:tab pos="5837942" algn="l"/>
                <a:tab pos="6287138" algn="l"/>
                <a:tab pos="6736332" algn="l"/>
                <a:tab pos="7185527" algn="l"/>
                <a:tab pos="7634721" algn="l"/>
                <a:tab pos="8083916" algn="l"/>
                <a:tab pos="8533110" algn="l"/>
                <a:tab pos="8982306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49689" y="9431338"/>
            <a:ext cx="294163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8013" y="744538"/>
            <a:ext cx="5583237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5"/>
            <a:ext cx="5429250" cy="44577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2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17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6014" y="259509"/>
            <a:ext cx="8748237" cy="1080029"/>
          </a:xfrm>
          <a:prstGeom prst="rect">
            <a:avLst/>
          </a:prstGeom>
        </p:spPr>
        <p:txBody>
          <a:bodyPr lIns="91431" tIns="45716" rIns="91431" bIns="45716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6014" y="1512041"/>
            <a:ext cx="8748237" cy="4276616"/>
          </a:xfrm>
          <a:prstGeom prst="rect">
            <a:avLst/>
          </a:prstGeom>
        </p:spPr>
        <p:txBody>
          <a:bodyPr lIns="91431" tIns="45716" rIns="91431" bIns="45716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85775" y="6005513"/>
            <a:ext cx="2268538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fld id="{A5BC7288-ED29-4133-9153-15D522F952B7}" type="datetime1">
              <a:rPr lang="it-IT"/>
              <a:pPr>
                <a:defRPr/>
              </a:pPr>
              <a:t>11/09/2025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321050" y="6005513"/>
            <a:ext cx="3078163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65950" y="6005513"/>
            <a:ext cx="2268538" cy="346075"/>
          </a:xfrm>
          <a:prstGeom prst="rect">
            <a:avLst/>
          </a:prstGeom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283E954-9713-4C38-9665-E6EA1D4D6E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076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3"/>
          <p:cNvSpPr txBox="1">
            <a:spLocks noChangeArrowheads="1"/>
          </p:cNvSpPr>
          <p:nvPr/>
        </p:nvSpPr>
        <p:spPr bwMode="auto">
          <a:xfrm>
            <a:off x="484188" y="5900738"/>
            <a:ext cx="22558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3324225" y="5900738"/>
            <a:ext cx="30734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pic>
        <p:nvPicPr>
          <p:cNvPr id="1028" name="Immagin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247650" y="5497513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CasellaDiTesto 1"/>
          <p:cNvSpPr txBox="1">
            <a:spLocks noChangeArrowheads="1"/>
          </p:cNvSpPr>
          <p:nvPr userDrawn="1"/>
        </p:nvSpPr>
        <p:spPr bwMode="auto">
          <a:xfrm>
            <a:off x="9190038" y="6094413"/>
            <a:ext cx="5175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t>   </a:t>
            </a:r>
            <a:fld id="{2FB298C7-DF4C-4E9B-804B-BD314B02CF24}" type="slidenum"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‹N›</a:t>
            </a:fld>
            <a:endParaRPr lang="it-IT" altLang="it-IT">
              <a:solidFill>
                <a:srgbClr val="FF0000"/>
              </a:solidFill>
              <a:latin typeface="Frutiger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</p:sldLayoutIdLst>
  <p:hf hdr="0" dt="0"/>
  <p:txStyles>
    <p:titleStyle>
      <a:lvl1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+mj-lt"/>
          <a:ea typeface="Arial Unicode MS" panose="020B0604020202020204" pitchFamily="34" charset="-128"/>
          <a:cs typeface="+mj-cs"/>
        </a:defRPr>
      </a:lvl1pPr>
      <a:lvl2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2pPr>
      <a:lvl3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3pPr>
      <a:lvl4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4pPr>
      <a:lvl5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5pPr>
      <a:lvl6pPr marL="2514350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6pPr>
      <a:lvl7pPr marL="297150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7pPr>
      <a:lvl8pPr marL="3428658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8pPr>
      <a:lvl9pPr marL="388581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1313" indent="-341313" algn="l" defTabSz="447675" rtl="0" eaLnBrk="0" fontAlgn="base" hangingPunct="0">
        <a:lnSpc>
          <a:spcPct val="93000"/>
        </a:lnSpc>
        <a:spcBef>
          <a:spcPct val="0"/>
        </a:spcBef>
        <a:spcAft>
          <a:spcPts val="1325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1pPr>
      <a:lvl2pPr marL="741363" indent="-284163" algn="l" defTabSz="447675" rtl="0" eaLnBrk="0" fontAlgn="base" hangingPunct="0">
        <a:lnSpc>
          <a:spcPct val="93000"/>
        </a:lnSpc>
        <a:spcBef>
          <a:spcPct val="0"/>
        </a:spcBef>
        <a:spcAft>
          <a:spcPts val="1075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2pPr>
      <a:lvl3pPr marL="11414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788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3pPr>
      <a:lvl4pPr marL="15986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538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4pPr>
      <a:lvl5pPr marL="20558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5pPr>
      <a:lvl6pPr marL="2514350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6pPr>
      <a:lvl7pPr marL="297150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7pPr>
      <a:lvl8pPr marL="3428658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8pPr>
      <a:lvl9pPr marL="388581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uppo 1"/>
          <p:cNvGrpSpPr>
            <a:grpSpLocks/>
          </p:cNvGrpSpPr>
          <p:nvPr/>
        </p:nvGrpSpPr>
        <p:grpSpPr bwMode="auto">
          <a:xfrm>
            <a:off x="-11113" y="0"/>
            <a:ext cx="9750426" cy="6488113"/>
            <a:chOff x="-10912" y="0"/>
            <a:chExt cx="9749759" cy="6487795"/>
          </a:xfrm>
        </p:grpSpPr>
        <p:sp>
          <p:nvSpPr>
            <p:cNvPr id="5125" name="Rettangolo 1"/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r>
                <a:rPr lang="it-IT" altLang="it-IT" dirty="0"/>
                <a:t>Commissione congiunta </a:t>
              </a:r>
              <a:r>
                <a:rPr lang="it-IT" altLang="it-IT" dirty="0" err="1"/>
                <a:t>Bilancio+Partecipate</a:t>
              </a:r>
              <a:r>
                <a:rPr lang="it-IT" altLang="it-IT" dirty="0"/>
                <a:t>, mercoledì </a:t>
              </a:r>
              <a:r>
                <a:rPr lang="it-IT" altLang="it-IT"/>
                <a:t>10 settembre 2025</a:t>
              </a:r>
            </a:p>
          </p:txBody>
        </p:sp>
        <p:sp>
          <p:nvSpPr>
            <p:cNvPr id="2" name="Rettangolo 1"/>
            <p:cNvSpPr>
              <a:spLocks noChangeArrowheads="1"/>
            </p:cNvSpPr>
            <p:nvPr/>
          </p:nvSpPr>
          <p:spPr bwMode="auto">
            <a:xfrm>
              <a:off x="200" y="0"/>
              <a:ext cx="9719598" cy="32700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defTabSz="449218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>
                <a:latin typeface="Calibri" pitchFamily="32" charset="0"/>
                <a:ea typeface="+mn-ea"/>
              </a:endParaRPr>
            </a:p>
          </p:txBody>
        </p:sp>
        <p:grpSp>
          <p:nvGrpSpPr>
            <p:cNvPr id="5127" name="Gruppo 4"/>
            <p:cNvGrpSpPr>
              <a:grpSpLocks/>
            </p:cNvGrpSpPr>
            <p:nvPr/>
          </p:nvGrpSpPr>
          <p:grpSpPr bwMode="auto">
            <a:xfrm>
              <a:off x="4068043" y="750888"/>
              <a:ext cx="1447800" cy="2519362"/>
              <a:chOff x="3323687" y="791815"/>
              <a:chExt cx="1447544" cy="2520280"/>
            </a:xfrm>
          </p:grpSpPr>
          <p:pic>
            <p:nvPicPr>
              <p:cNvPr id="5128" name="Immagine 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2428"/>
              <a:stretch>
                <a:fillRect/>
              </a:stretch>
            </p:blipFill>
            <p:spPr bwMode="auto">
              <a:xfrm>
                <a:off x="3383731" y="791815"/>
                <a:ext cx="138750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Immagin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621"/>
              <a:stretch>
                <a:fillRect/>
              </a:stretch>
            </p:blipFill>
            <p:spPr bwMode="auto">
              <a:xfrm>
                <a:off x="3323687" y="1883489"/>
                <a:ext cx="144016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693863" y="3735388"/>
            <a:ext cx="6240462" cy="956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800" b="1" dirty="0">
                <a:latin typeface="Book Antiqua" panose="02040602050305030304" pitchFamily="18" charset="0"/>
              </a:rPr>
              <a:t>Bilancio Consolidato 2024	</a:t>
            </a:r>
          </a:p>
          <a:p>
            <a:pPr algn="ctr" eaLnBrk="1" hangingPunct="1">
              <a:buSzPct val="100000"/>
            </a:pPr>
            <a:endParaRPr lang="it-IT" altLang="it-IT" sz="2800" dirty="0">
              <a:latin typeface="Frutiger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 Risultati Economici del Gruppo Comune di Milano</a:t>
            </a:r>
          </a:p>
        </p:txBody>
      </p:sp>
      <p:sp>
        <p:nvSpPr>
          <p:cNvPr id="2150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68325" y="1367880"/>
            <a:ext cx="8612286" cy="4608512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sz="17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operativo della gestione caratteristica è positivo per 763,15 milioni di euro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7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ante imposte è positivo per 853,72 milioni di euro; il carico fiscale complessivo è pari a 201,19 milioni di euro segnando un incremento di oltre 48,04 milioni rispetto al 2023 per effetto delle imposte pagate in particolare da A2A, ATM e MM.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7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L’incidenza dei ricavi </a:t>
            </a:r>
            <a:r>
              <a:rPr lang="it-IT" altLang="it-IT" sz="1700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intercompany</a:t>
            </a:r>
            <a:r>
              <a:rPr lang="it-IT" altLang="it-IT" sz="17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è pari al 20,1%, in aumento del 7,3% rispetto al 2023</a:t>
            </a:r>
          </a:p>
          <a:p>
            <a:pPr marL="0" indent="0" algn="just">
              <a:defRPr/>
            </a:pPr>
            <a:endParaRPr lang="it-IT" altLang="it-IT" sz="2000" b="1" kern="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4067" y="3528119"/>
            <a:ext cx="648072" cy="377134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755675" y="3945066"/>
            <a:ext cx="8352928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 algn="just"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complessivo al netto delle imposte è pari a 652,53 milioni di euro, in aumento di 432,75 milioni </a:t>
            </a:r>
            <a:r>
              <a:rPr lang="it-IT" altLang="it-IT" sz="14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(grazie al contributo del Comune di Milano, del Gruppo A2A e del Gruppo SEA).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Risultato netto di Gruppo è pari a € 565,55 milioni (+€ 426,83 milioni vs 2023) e rappresenta l’86,7% del Risultato complessivo.</a:t>
            </a:r>
          </a:p>
          <a:p>
            <a:pPr marL="0" indent="0" algn="just"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Di conseguenza il Risultato di terzi, pari a € 86,98 milioni, rappresenta il 13,3% del totale (+ € 5,91 milioni vs 2023).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Incidenza dei ricavi infragruppo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99" y="1223863"/>
            <a:ext cx="6603392" cy="437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918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5518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Attivo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3" name="Rettangolo 2"/>
          <p:cNvSpPr/>
          <p:nvPr/>
        </p:nvSpPr>
        <p:spPr>
          <a:xfrm>
            <a:off x="1316794" y="5762604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41A5849-4285-02B2-C80B-4EB351510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768" y="1487487"/>
            <a:ext cx="5038725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8729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62339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Passivo e Patrimonio Netto</a:t>
            </a: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1200" dirty="0">
              <a:solidFill>
                <a:srgbClr val="FF0000"/>
              </a:solidFill>
              <a:latin typeface="Frutiger 75 Black" pitchFamily="2" charset="0"/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CB3328F0-FFAD-58ED-3FD8-209ADCA44E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5131" y="1644649"/>
            <a:ext cx="38100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59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Conto Economico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B33DC1C-E0D0-42A9-BCAE-BD303190F0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7931" y="836819"/>
            <a:ext cx="4594448" cy="494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974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Conto Economico riclassificato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771" y="1295871"/>
            <a:ext cx="6103620" cy="403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36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75" y="647799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Indicatori Bilancio Consolidato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r" eaLnBrk="1" hangingPunct="1">
              <a:buSzPct val="100000"/>
            </a:pPr>
            <a:endParaRPr lang="it-IT" altLang="it-IT" sz="1400" dirty="0">
              <a:solidFill>
                <a:schemeClr val="tx1"/>
              </a:solidFill>
            </a:endParaRP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514" y="1838007"/>
            <a:ext cx="6102787" cy="341830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899691" y="315913"/>
            <a:ext cx="7439025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Elementi e Contenuti</a:t>
            </a:r>
          </a:p>
        </p:txBody>
      </p:sp>
      <p:sp>
        <p:nvSpPr>
          <p:cNvPr id="717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28650" y="863600"/>
            <a:ext cx="8479953" cy="3673225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Bilancio Consolidato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aggregazione Stato Patrimoniale e Conto Economico del Bilancio dell’Ente + bilanci dei soggetti inclusi nell’area di consolidamento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La chiusura dell’esercizio deve essere al 31/12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società/enti controllati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metodo integrale: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attrazione di tutte le attività e passività, componenti positivi e negativi di reddito dei bilanci del gruppo con eliminazione dei valori </a:t>
            </a:r>
            <a:r>
              <a:rPr lang="it-IT" altLang="it-IT" sz="2200" i="1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intercompany</a:t>
            </a:r>
            <a:endParaRPr lang="it-IT" altLang="it-IT" sz="2200" i="1" kern="0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società/enti partecipati non controllati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metodo proporzionale,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in </a:t>
            </a:r>
            <a:r>
              <a:rPr 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proporzione alla partecipazione detenuta</a:t>
            </a:r>
            <a:endParaRPr lang="it-IT" altLang="it-IT" sz="2200" i="1" kern="0" dirty="0">
              <a:latin typeface="Book Antiqua" panose="02040602050305030304" pitchFamily="18" charset="0"/>
            </a:endParaRPr>
          </a:p>
        </p:txBody>
      </p:sp>
      <p:sp>
        <p:nvSpPr>
          <p:cNvPr id="2" name="Freccia in giù 1"/>
          <p:cNvSpPr/>
          <p:nvPr/>
        </p:nvSpPr>
        <p:spPr bwMode="auto">
          <a:xfrm>
            <a:off x="4140051" y="4536825"/>
            <a:ext cx="864096" cy="432048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Calibri" pitchFamily="32" charset="0"/>
              <a:cs typeface="Arial Unicode MS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4170" y="5472335"/>
            <a:ext cx="84799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 algn="just"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L’esito del processo di consolidamento: </a:t>
            </a:r>
            <a:r>
              <a:rPr lang="it-IT" altLang="it-IT" sz="22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rappresentazione del capitale di funzionamento e del reddito del Gruppo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La Formazione del Bilancio Consolidato 2024</a:t>
            </a:r>
          </a:p>
        </p:txBody>
      </p:sp>
      <p:sp>
        <p:nvSpPr>
          <p:cNvPr id="1126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900113" y="1079500"/>
            <a:ext cx="7920037" cy="4464050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Gruppo Comune di Milano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rappresentato come unica entità economico – patrimoniale; non deve contenere elementi relativi ai rapporti contrattuali, economici, finanziari e patrimoniali interni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(tra tutti i soggetti giuridici che rientrano nell’area di consolidamento: Comune di Milano, Società ed Enti strumentali)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E’ originato da Stato Patrimoniale e Conto Economico 2024 del </a:t>
            </a:r>
            <a:r>
              <a:rPr lang="it-IT" altLang="it-IT" sz="2200" kern="0" dirty="0" err="1">
                <a:solidFill>
                  <a:srgbClr val="002060"/>
                </a:solidFill>
                <a:latin typeface="Book Antiqua" panose="02040602050305030304" pitchFamily="18" charset="0"/>
              </a:rPr>
              <a:t>CdM</a:t>
            </a: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, approvati con Del. CC n. 31/2024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aggrega le risultanze dei bilanci 2024 delle Società/Enti strumentali del perimetro di consolidamento (Del. GC n. 1468/2024)</a:t>
            </a:r>
          </a:p>
        </p:txBody>
      </p:sp>
      <p:sp>
        <p:nvSpPr>
          <p:cNvPr id="2" name="Rettangolo 1"/>
          <p:cNvSpPr/>
          <p:nvPr/>
        </p:nvSpPr>
        <p:spPr>
          <a:xfrm>
            <a:off x="900113" y="4896271"/>
            <a:ext cx="8280920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Nel 2024: inserimento di AFM (ha fornito bilancio riclassificato 01/01-31/12); 15 soggetti consolidati (capogruppo compresa) </a:t>
            </a:r>
            <a:endParaRPr lang="it-IT" altLang="it-IT" sz="2200" kern="0" dirty="0">
              <a:solidFill>
                <a:srgbClr val="002060"/>
              </a:solidFill>
              <a:highlight>
                <a:srgbClr val="FFFF00"/>
              </a:highlight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755675" y="324519"/>
            <a:ext cx="7439025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Area di Consolidamento 2024</a:t>
            </a:r>
          </a:p>
        </p:txBody>
      </p:sp>
      <p:sp>
        <p:nvSpPr>
          <p:cNvPr id="13315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cxnSp>
        <p:nvCxnSpPr>
          <p:cNvPr id="4" name="Straight Connector 9" descr="F2A4E6A5-86EA-4413-90D6-619423C4A8DF|3|Oracle.SmartView.EPRCS|{b9726962-8513-455f-b283-978e8a453a03}">
            <a:extLst>
              <a:ext uri="{FF2B5EF4-FFF2-40B4-BE49-F238E27FC236}">
                <a16:creationId xmlns:a16="http://schemas.microsoft.com/office/drawing/2014/main" id="{D07E4515-5295-5299-B5DF-20B1930DE289}"/>
              </a:ext>
            </a:extLst>
          </p:cNvPr>
          <p:cNvCxnSpPr/>
          <p:nvPr/>
        </p:nvCxnSpPr>
        <p:spPr>
          <a:xfrm>
            <a:off x="8041481" y="10844212"/>
            <a:ext cx="152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o 7">
            <a:extLst>
              <a:ext uri="{FF2B5EF4-FFF2-40B4-BE49-F238E27FC236}">
                <a16:creationId xmlns:a16="http://schemas.microsoft.com/office/drawing/2014/main" id="{F46FB833-1C11-91D5-9DA9-9BE70D89CF1C}"/>
              </a:ext>
            </a:extLst>
          </p:cNvPr>
          <p:cNvGrpSpPr/>
          <p:nvPr/>
        </p:nvGrpSpPr>
        <p:grpSpPr>
          <a:xfrm>
            <a:off x="2092056" y="1079848"/>
            <a:ext cx="4928315" cy="5328592"/>
            <a:chOff x="2092056" y="-1"/>
            <a:chExt cx="5536149" cy="6480175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335594B8-BD03-BEF7-39C5-51B01F03D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92056" y="-1"/>
              <a:ext cx="5536149" cy="6480175"/>
            </a:xfrm>
            <a:prstGeom prst="rect">
              <a:avLst/>
            </a:prstGeom>
          </p:spPr>
        </p:pic>
        <p:cxnSp>
          <p:nvCxnSpPr>
            <p:cNvPr id="6" name="Connettore diritto 5">
              <a:extLst>
                <a:ext uri="{FF2B5EF4-FFF2-40B4-BE49-F238E27FC236}">
                  <a16:creationId xmlns:a16="http://schemas.microsoft.com/office/drawing/2014/main" id="{12549953-AA31-A157-35B8-3658496FC544}"/>
                </a:ext>
              </a:extLst>
            </p:cNvPr>
            <p:cNvCxnSpPr/>
            <p:nvPr/>
          </p:nvCxnSpPr>
          <p:spPr bwMode="auto">
            <a:xfrm>
              <a:off x="4356075" y="3960167"/>
              <a:ext cx="1296144" cy="0"/>
            </a:xfrm>
            <a:prstGeom prst="line">
              <a:avLst/>
            </a:prstGeom>
            <a:ln w="158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" name="Connettore diritto 6">
              <a:extLst>
                <a:ext uri="{FF2B5EF4-FFF2-40B4-BE49-F238E27FC236}">
                  <a16:creationId xmlns:a16="http://schemas.microsoft.com/office/drawing/2014/main" id="{67D9C944-8D91-02A9-F391-C85A716B990E}"/>
                </a:ext>
              </a:extLst>
            </p:cNvPr>
            <p:cNvCxnSpPr/>
            <p:nvPr/>
          </p:nvCxnSpPr>
          <p:spPr bwMode="auto">
            <a:xfrm>
              <a:off x="4356075" y="4608239"/>
              <a:ext cx="1296144" cy="0"/>
            </a:xfrm>
            <a:prstGeom prst="line">
              <a:avLst/>
            </a:prstGeom>
            <a:ln w="15875">
              <a:solidFill>
                <a:srgbClr val="5B9BD5"/>
              </a:solidFill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B46857-D07C-4285-865C-9FC7B1C997C1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611659" y="887413"/>
            <a:ext cx="8892704" cy="5062916"/>
          </a:xfrm>
          <a:prstGeom prst="rect">
            <a:avLst/>
          </a:prstGeom>
          <a:noFill/>
        </p:spPr>
        <p:txBody>
          <a:bodyPr wrap="square" lIns="91431" tIns="45716" rIns="91431" bIns="45716">
            <a:spAutoFit/>
          </a:bodyPr>
          <a:lstStyle/>
          <a:p>
            <a:pPr algn="just" defTabSz="449218"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Nel GRUPPO DELL’AMMINISTRAZIONE PUBBLICA (GAP) vengono inserite: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e gli Enti strumentali controllati;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partecipate nelle quali l’Ente dispone di una quota di diritti di voto esercitabili in Assemblea pari o superiore al 20%;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in caso di partecipazione &lt; 20%, le Società partecipate a totale partecipazione pubblica affidatarie dirette di servizi pubblici locali da parte del comune capogruppo;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strumentali partecipati, di diritto pubblico o privato, soggetti al controllo pubblico;</a:t>
            </a:r>
          </a:p>
          <a:p>
            <a:pPr marL="342900" indent="-342900" algn="just" defTabSz="449218">
              <a:buFont typeface="Arial" panose="020B0604020202020204" pitchFamily="34" charset="0"/>
              <a:buChar char="•"/>
              <a:defRPr/>
            </a:pPr>
            <a:endParaRPr lang="it-IT" sz="1900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 algn="just" defTabSz="449218"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Dal GAP all’AREA DI CONSOLIDAMENTO: vengono fatte transitare nell’Area di Consolidamento: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e le Società totalmente partecipati dall’Amministrazione capogruppo; 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</a:t>
            </a:r>
            <a:r>
              <a:rPr lang="it-IT" sz="1900" i="1" dirty="0">
                <a:solidFill>
                  <a:srgbClr val="002060"/>
                </a:solidFill>
                <a:latin typeface="Book Antiqua" panose="02040602050305030304" pitchFamily="18" charset="0"/>
              </a:rPr>
              <a:t>in </a:t>
            </a:r>
            <a:r>
              <a:rPr lang="it-IT" sz="1900" i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house</a:t>
            </a: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; 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gli Enti partecipati titolari di affidamento </a:t>
            </a:r>
            <a:r>
              <a:rPr lang="it-IT" sz="1900" i="1" dirty="0">
                <a:solidFill>
                  <a:srgbClr val="002060"/>
                </a:solidFill>
                <a:latin typeface="Book Antiqua" panose="02040602050305030304" pitchFamily="18" charset="0"/>
              </a:rPr>
              <a:t>diretto</a:t>
            </a: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 da parte dei componenti del Gruppo, a prescindere dalla quota di partecipazione;</a:t>
            </a:r>
          </a:p>
          <a:p>
            <a:pPr marL="342900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1900" dirty="0">
                <a:solidFill>
                  <a:srgbClr val="002060"/>
                </a:solidFill>
                <a:latin typeface="Book Antiqua" panose="02040602050305030304" pitchFamily="18" charset="0"/>
              </a:rPr>
              <a:t>le società e gli enti rilevanti sotto il profilo economico – patrimoniale.</a:t>
            </a:r>
          </a:p>
        </p:txBody>
      </p:sp>
      <p:sp>
        <p:nvSpPr>
          <p:cNvPr id="15364" name="Titolo 1"/>
          <p:cNvSpPr txBox="1">
            <a:spLocks/>
          </p:cNvSpPr>
          <p:nvPr/>
        </p:nvSpPr>
        <p:spPr bwMode="auto">
          <a:xfrm>
            <a:off x="611659" y="359767"/>
            <a:ext cx="874871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Area di Consolidamento: criteri di inclusione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5518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Attivo di Gruppo in confronto a quello del Comune di Milano stand alone al 31/12/2024</a:t>
            </a:r>
          </a:p>
          <a:p>
            <a:pPr eaLnBrk="1" hangingPunct="1">
              <a:buSzPct val="100000"/>
            </a:pPr>
            <a:endParaRPr lang="it-IT" altLang="it-IT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3" name="Rettangolo 2"/>
          <p:cNvSpPr/>
          <p:nvPr/>
        </p:nvSpPr>
        <p:spPr>
          <a:xfrm>
            <a:off x="1316794" y="5762604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0088D58-CBBE-A4A1-788D-772A895906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768" y="1597024"/>
            <a:ext cx="503872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17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557213" y="376238"/>
            <a:ext cx="862339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Stato Patrimoniale – Passivo e Patrimonio Netto di Gruppo in confronto a  quello del Comune di Milano stand alone al 31/12/2024</a:t>
            </a: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1200" dirty="0">
              <a:solidFill>
                <a:srgbClr val="FF0000"/>
              </a:solidFill>
              <a:latin typeface="Frutiger 75 Black" pitchFamily="2" charset="0"/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17ECAB3-3C3C-F511-4525-B249D28534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5131" y="1639887"/>
            <a:ext cx="38100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831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043707" y="178594"/>
            <a:ext cx="74390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 Principali Valori dello Stato Patrimoniale</a:t>
            </a:r>
          </a:p>
        </p:txBody>
      </p:sp>
      <p:sp>
        <p:nvSpPr>
          <p:cNvPr id="2969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57213" y="1223863"/>
            <a:ext cx="8479382" cy="4536503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capitale investito in Immobilizzazioni è pari a 13.144,64 milioni con un incremento di  5.442 milioni euro rispetto al Bilancio del Comune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 Patrimonio Netto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è di 11.578,95</a:t>
            </a:r>
            <a:r>
              <a:rPr lang="it-IT" sz="16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milioni di euro, di cui 384,62 milioni di competenza di terzi (soggetti che detengono quote di partecipazione in SEA S.p.A. e SPV M4 S.p.A. e nelle società controllate dai Gruppi ATM, A2A e SEA).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Il </a:t>
            </a:r>
            <a:r>
              <a:rPr lang="it-IT" altLang="it-IT" sz="16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Patrimonio Netto </a:t>
            </a:r>
            <a:r>
              <a:rPr lang="it-IT" altLang="it-IT" sz="16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finanzia il 62,3% dell’attivo immobilizzato (tale rapporto nel 2023 era pari a 59,0%).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I 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debiti complessivi 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passano da 4.910,29</a:t>
            </a:r>
            <a:r>
              <a:rPr lang="it-IT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milioni di euro del Comune di Milano a 10.527,45 milioni di euro del Bilancio Consolidato.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Le </a:t>
            </a:r>
            <a:r>
              <a:rPr lang="it-IT" altLang="it-IT" sz="2000" b="1" kern="0" dirty="0">
                <a:solidFill>
                  <a:srgbClr val="002060"/>
                </a:solidFill>
                <a:latin typeface="Book Antiqua" panose="02040602050305030304" pitchFamily="18" charset="0"/>
              </a:rPr>
              <a:t>disponibilità liquide</a:t>
            </a:r>
            <a:r>
              <a:rPr lang="it-IT" altLang="it-IT" sz="2000" kern="0" dirty="0">
                <a:solidFill>
                  <a:srgbClr val="002060"/>
                </a:solidFill>
                <a:latin typeface="Book Antiqua" panose="02040602050305030304" pitchFamily="18" charset="0"/>
              </a:rPr>
              <a:t>, per un totale di 3.816,17 milioni di euro, sono pari al 36,2% dei debiti complessivi, mentre superano l’importo dei debiti non derivanti da finanziamento attestandosi al 128,0%</a:t>
            </a:r>
          </a:p>
          <a:p>
            <a:pPr marL="0" indent="0">
              <a:defRPr/>
            </a:pPr>
            <a:endParaRPr lang="it-IT" sz="1800" kern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71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Il Conto Economico di Gruppo in confronto a quello del Comune di Milano stand alone al 31/12/2024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6" name="Rettangolo 5"/>
          <p:cNvSpPr/>
          <p:nvPr/>
        </p:nvSpPr>
        <p:spPr>
          <a:xfrm>
            <a:off x="1115715" y="5827671"/>
            <a:ext cx="2048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  <a:latin typeface="Book Antiqua" panose="02040602050305030304" pitchFamily="18" charset="0"/>
              </a:rPr>
              <a:t>(dati in milioni di euro)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568BA36-F8CE-2FFF-76AF-B5934B1EFF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7931" y="1268412"/>
            <a:ext cx="4724400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300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883</Words>
  <Application>Microsoft Office PowerPoint</Application>
  <PresentationFormat>Personalizzato</PresentationFormat>
  <Paragraphs>110</Paragraphs>
  <Slides>16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Arial</vt:lpstr>
      <vt:lpstr>Arial Unicode MS</vt:lpstr>
      <vt:lpstr>Book Antiqua</vt:lpstr>
      <vt:lpstr>Calibri</vt:lpstr>
      <vt:lpstr>Frutiger</vt:lpstr>
      <vt:lpstr>Frutiger 75 Black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Famoso</dc:creator>
  <cp:lastModifiedBy>Mauro Valenti</cp:lastModifiedBy>
  <cp:revision>414</cp:revision>
  <cp:lastPrinted>2024-08-28T10:22:26Z</cp:lastPrinted>
  <dcterms:created xsi:type="dcterms:W3CDTF">2015-12-16T11:13:48Z</dcterms:created>
  <dcterms:modified xsi:type="dcterms:W3CDTF">2025-09-11T07:08:05Z</dcterms:modified>
</cp:coreProperties>
</file>