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 bookmarkIdSeed="2">
  <p:sldMasterIdLst>
    <p:sldMasterId id="2147483662" r:id="rId4"/>
  </p:sldMasterIdLst>
  <p:notesMasterIdLst>
    <p:notesMasterId r:id="rId14"/>
  </p:notesMasterIdLst>
  <p:handoutMasterIdLst>
    <p:handoutMasterId r:id="rId15"/>
  </p:handoutMasterIdLst>
  <p:sldIdLst>
    <p:sldId id="787" r:id="rId5"/>
    <p:sldId id="1064" r:id="rId6"/>
    <p:sldId id="1069" r:id="rId7"/>
    <p:sldId id="1063" r:id="rId8"/>
    <p:sldId id="1065" r:id="rId9"/>
    <p:sldId id="1068" r:id="rId10"/>
    <p:sldId id="1066" r:id="rId11"/>
    <p:sldId id="1067" r:id="rId12"/>
    <p:sldId id="1070" r:id="rId13"/>
  </p:sldIdLst>
  <p:sldSz cx="9144000" cy="6858000" type="screen4x3"/>
  <p:notesSz cx="6797675" cy="9926638"/>
  <p:custDataLst>
    <p:tags r:id="rId1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55" userDrawn="1">
          <p15:clr>
            <a:srgbClr val="A4A3A4"/>
          </p15:clr>
        </p15:guide>
        <p15:guide id="3" pos="158" userDrawn="1">
          <p15:clr>
            <a:srgbClr val="A4A3A4"/>
          </p15:clr>
        </p15:guide>
        <p15:guide id="4" pos="5579" userDrawn="1">
          <p15:clr>
            <a:srgbClr val="A4A3A4"/>
          </p15:clr>
        </p15:guide>
        <p15:guide id="5" orient="horz" pos="436" userDrawn="1">
          <p15:clr>
            <a:srgbClr val="A4A3A4"/>
          </p15:clr>
        </p15:guide>
        <p15:guide id="6" orient="horz" pos="4065" userDrawn="1">
          <p15:clr>
            <a:srgbClr val="A4A3A4"/>
          </p15:clr>
        </p15:guide>
        <p15:guide id="7" orient="horz" pos="777" userDrawn="1">
          <p15:clr>
            <a:srgbClr val="A4A3A4"/>
          </p15:clr>
        </p15:guide>
        <p15:guide id="8" pos="2903" userDrawn="1">
          <p15:clr>
            <a:srgbClr val="A4A3A4"/>
          </p15:clr>
        </p15:guide>
        <p15:guide id="9" pos="635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0D04822-F4C5-3B03-CEDE-EC83F98DEF24}" name="silva belluzzo" initials="sb" userId="cf72b493c0c7ef58" providerId="Windows Liv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gherita D'Avanzo" initials="MD" lastIdx="2" clrIdx="0"/>
  <p:cmAuthor id="2" name="Giuseppe Orsini" initials="GO" lastIdx="1" clrIdx="1"/>
  <p:cmAuthor id="3" name="Paolo Francesco M Poggi" initials="PFMP" lastIdx="1" clrIdx="2">
    <p:extLst>
      <p:ext uri="{19B8F6BF-5375-455C-9EA6-DF929625EA0E}">
        <p15:presenceInfo xmlns:p15="http://schemas.microsoft.com/office/powerpoint/2012/main" userId="S::Paolo.Poggi@comune.milano.it::6e8bf48f-e39f-479a-aef4-6af4481a1df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546A"/>
    <a:srgbClr val="97B3D1"/>
    <a:srgbClr val="D2DEEF"/>
    <a:srgbClr val="01FF86"/>
    <a:srgbClr val="CD2929"/>
    <a:srgbClr val="FF3615"/>
    <a:srgbClr val="99CCFF"/>
    <a:srgbClr val="EAEFF7"/>
    <a:srgbClr val="42230E"/>
    <a:srgbClr val="F9F5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Stile chiaro 2 - Color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DBED569-4797-4DF1-A0F4-6AAB3CD982D8}" styleName="Stile chiaro 3 - Colore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Stile chiaro 1 - Color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Stile chiaro 3 - Color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Stile medio 4 - Color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301B821-A1FF-4177-AEE7-76D212191A09}" styleName="Stile medio 1 - Color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84E427A-3D55-4303-BF80-6455036E1DE7}" styleName="Stile con tema 1 - Color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D27102A9-8310-4765-A935-A1911B00CA55}" styleName="Stile chiaro 1 - Colore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7292A2E-F333-43FB-9621-5CBBE7FDCDCB}" styleName="Stile chiaro 2 - Colore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ED083AE6-46FA-4A59-8FB0-9F97EB10719F}" styleName="Stile chiaro 3 - Colore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4C1A8A3-306A-4EB7-A6B1-4F7E0EB9C5D6}" styleName="Stile medio 3 - Colore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Stile medio 1 - Color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25" autoAdjust="0"/>
    <p:restoredTop sz="92326" autoAdjust="0"/>
  </p:normalViewPr>
  <p:slideViewPr>
    <p:cSldViewPr snapToGrid="0">
      <p:cViewPr varScale="1">
        <p:scale>
          <a:sx n="105" d="100"/>
          <a:sy n="105" d="100"/>
        </p:scale>
        <p:origin x="2208" y="108"/>
      </p:cViewPr>
      <p:guideLst>
        <p:guide orient="horz" pos="2455"/>
        <p:guide pos="158"/>
        <p:guide pos="5579"/>
        <p:guide orient="horz" pos="436"/>
        <p:guide orient="horz" pos="4065"/>
        <p:guide orient="horz" pos="777"/>
        <p:guide pos="2903"/>
        <p:guide pos="63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ovanna Luigia Aprigliano" userId="01cd23e3-403a-4906-91e5-3887494d1eed" providerId="ADAL" clId="{AE8408EF-69B0-4150-B5AB-5D6E5A160735}"/>
    <pc:docChg chg="modSld">
      <pc:chgData name="Giovanna Luigia Aprigliano" userId="01cd23e3-403a-4906-91e5-3887494d1eed" providerId="ADAL" clId="{AE8408EF-69B0-4150-B5AB-5D6E5A160735}" dt="2023-01-10T11:47:12.824" v="60" actId="20577"/>
      <pc:docMkLst>
        <pc:docMk/>
      </pc:docMkLst>
      <pc:sldChg chg="modSp mod">
        <pc:chgData name="Giovanna Luigia Aprigliano" userId="01cd23e3-403a-4906-91e5-3887494d1eed" providerId="ADAL" clId="{AE8408EF-69B0-4150-B5AB-5D6E5A160735}" dt="2023-01-10T11:47:12.824" v="60" actId="20577"/>
        <pc:sldMkLst>
          <pc:docMk/>
          <pc:sldMk cId="1940444405" sldId="787"/>
        </pc:sldMkLst>
        <pc:spChg chg="mod">
          <ac:chgData name="Giovanna Luigia Aprigliano" userId="01cd23e3-403a-4906-91e5-3887494d1eed" providerId="ADAL" clId="{AE8408EF-69B0-4150-B5AB-5D6E5A160735}" dt="2023-01-10T11:47:12.824" v="60" actId="20577"/>
          <ac:spMkLst>
            <pc:docMk/>
            <pc:sldMk cId="1940444405" sldId="787"/>
            <ac:spMk id="7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ele.fs.comune.milano.local\Settore%20Finanze%20e%20Oneri%20Tributari\Tributilocali\GDL%20Can%20Unico%20TARIFFE\GDL%202022\Mensilizzazione_2018_2019_2020_2021Aprile2022_Amsa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Raccolta</a:t>
            </a:r>
            <a:r>
              <a:rPr lang="en-US" baseline="0"/>
              <a:t> Amsa in Ton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report!$D$7</c:f>
              <c:strCache>
                <c:ptCount val="1"/>
                <c:pt idx="0">
                  <c:v>2018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report!$C$9:$C$20</c:f>
              <c:strCache>
                <c:ptCount val="12"/>
                <c:pt idx="0">
                  <c:v>gennaio</c:v>
                </c:pt>
                <c:pt idx="1">
                  <c:v>febbraio</c:v>
                </c:pt>
                <c:pt idx="2">
                  <c:v>marzo</c:v>
                </c:pt>
                <c:pt idx="3">
                  <c:v>aprile</c:v>
                </c:pt>
                <c:pt idx="4">
                  <c:v>maggio</c:v>
                </c:pt>
                <c:pt idx="5">
                  <c:v>giugno</c:v>
                </c:pt>
                <c:pt idx="6">
                  <c:v>luglio</c:v>
                </c:pt>
                <c:pt idx="7">
                  <c:v>agosto</c:v>
                </c:pt>
                <c:pt idx="8">
                  <c:v>settembre</c:v>
                </c:pt>
                <c:pt idx="9">
                  <c:v>ottobre</c:v>
                </c:pt>
                <c:pt idx="10">
                  <c:v>novembre</c:v>
                </c:pt>
                <c:pt idx="11">
                  <c:v>dicembre</c:v>
                </c:pt>
              </c:strCache>
            </c:strRef>
          </c:cat>
          <c:val>
            <c:numRef>
              <c:f>report!$D$9:$D$20</c:f>
              <c:numCache>
                <c:formatCode>#,##0</c:formatCode>
                <c:ptCount val="12"/>
                <c:pt idx="0">
                  <c:v>60479.429000000004</c:v>
                </c:pt>
                <c:pt idx="1">
                  <c:v>53678.385000000002</c:v>
                </c:pt>
                <c:pt idx="2">
                  <c:v>60773.907000000014</c:v>
                </c:pt>
                <c:pt idx="3">
                  <c:v>57624.237000000023</c:v>
                </c:pt>
                <c:pt idx="4">
                  <c:v>62558.546999999999</c:v>
                </c:pt>
                <c:pt idx="5">
                  <c:v>60700.355999999992</c:v>
                </c:pt>
                <c:pt idx="6">
                  <c:v>56704.648000000001</c:v>
                </c:pt>
                <c:pt idx="7">
                  <c:v>42662.822000000007</c:v>
                </c:pt>
                <c:pt idx="8">
                  <c:v>54778.164999999986</c:v>
                </c:pt>
                <c:pt idx="9">
                  <c:v>63614.058999999987</c:v>
                </c:pt>
                <c:pt idx="10">
                  <c:v>62425.118000000009</c:v>
                </c:pt>
                <c:pt idx="11">
                  <c:v>58522.630000000005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C0C-4A36-BFFA-AB7D5D0160AF}"/>
            </c:ext>
          </c:extLst>
        </c:ser>
        <c:ser>
          <c:idx val="1"/>
          <c:order val="1"/>
          <c:tx>
            <c:strRef>
              <c:f>report!$F$7</c:f>
              <c:strCache>
                <c:ptCount val="1"/>
                <c:pt idx="0">
                  <c:v>2019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report!$C$9:$C$20</c:f>
              <c:strCache>
                <c:ptCount val="12"/>
                <c:pt idx="0">
                  <c:v>gennaio</c:v>
                </c:pt>
                <c:pt idx="1">
                  <c:v>febbraio</c:v>
                </c:pt>
                <c:pt idx="2">
                  <c:v>marzo</c:v>
                </c:pt>
                <c:pt idx="3">
                  <c:v>aprile</c:v>
                </c:pt>
                <c:pt idx="4">
                  <c:v>maggio</c:v>
                </c:pt>
                <c:pt idx="5">
                  <c:v>giugno</c:v>
                </c:pt>
                <c:pt idx="6">
                  <c:v>luglio</c:v>
                </c:pt>
                <c:pt idx="7">
                  <c:v>agosto</c:v>
                </c:pt>
                <c:pt idx="8">
                  <c:v>settembre</c:v>
                </c:pt>
                <c:pt idx="9">
                  <c:v>ottobre</c:v>
                </c:pt>
                <c:pt idx="10">
                  <c:v>novembre</c:v>
                </c:pt>
                <c:pt idx="11">
                  <c:v>dicembre</c:v>
                </c:pt>
              </c:strCache>
            </c:strRef>
          </c:cat>
          <c:val>
            <c:numRef>
              <c:f>report!$F$9:$F$20</c:f>
              <c:numCache>
                <c:formatCode>#,##0</c:formatCode>
                <c:ptCount val="12"/>
                <c:pt idx="0">
                  <c:v>60526.957000000017</c:v>
                </c:pt>
                <c:pt idx="1">
                  <c:v>54680.079000000012</c:v>
                </c:pt>
                <c:pt idx="2">
                  <c:v>60418.799999999988</c:v>
                </c:pt>
                <c:pt idx="3">
                  <c:v>59759.089000000014</c:v>
                </c:pt>
                <c:pt idx="4">
                  <c:v>62269.296000000002</c:v>
                </c:pt>
                <c:pt idx="5">
                  <c:v>59274.845000000023</c:v>
                </c:pt>
                <c:pt idx="6">
                  <c:v>58779.188999999984</c:v>
                </c:pt>
                <c:pt idx="7">
                  <c:v>43713.608999999982</c:v>
                </c:pt>
                <c:pt idx="8">
                  <c:v>54778.603999999992</c:v>
                </c:pt>
                <c:pt idx="9">
                  <c:v>63766.096000000005</c:v>
                </c:pt>
                <c:pt idx="10">
                  <c:v>62415.897999999986</c:v>
                </c:pt>
                <c:pt idx="11">
                  <c:v>61077.317999999999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C0C-4A36-BFFA-AB7D5D0160AF}"/>
            </c:ext>
          </c:extLst>
        </c:ser>
        <c:ser>
          <c:idx val="2"/>
          <c:order val="2"/>
          <c:tx>
            <c:strRef>
              <c:f>report!$H$7</c:f>
              <c:strCache>
                <c:ptCount val="1"/>
                <c:pt idx="0">
                  <c:v>2020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report!$C$9:$C$20</c:f>
              <c:strCache>
                <c:ptCount val="12"/>
                <c:pt idx="0">
                  <c:v>gennaio</c:v>
                </c:pt>
                <c:pt idx="1">
                  <c:v>febbraio</c:v>
                </c:pt>
                <c:pt idx="2">
                  <c:v>marzo</c:v>
                </c:pt>
                <c:pt idx="3">
                  <c:v>aprile</c:v>
                </c:pt>
                <c:pt idx="4">
                  <c:v>maggio</c:v>
                </c:pt>
                <c:pt idx="5">
                  <c:v>giugno</c:v>
                </c:pt>
                <c:pt idx="6">
                  <c:v>luglio</c:v>
                </c:pt>
                <c:pt idx="7">
                  <c:v>agosto</c:v>
                </c:pt>
                <c:pt idx="8">
                  <c:v>settembre</c:v>
                </c:pt>
                <c:pt idx="9">
                  <c:v>ottobre</c:v>
                </c:pt>
                <c:pt idx="10">
                  <c:v>novembre</c:v>
                </c:pt>
                <c:pt idx="11">
                  <c:v>dicembre</c:v>
                </c:pt>
              </c:strCache>
            </c:strRef>
          </c:cat>
          <c:val>
            <c:numRef>
              <c:f>report!$H$9:$H$20</c:f>
              <c:numCache>
                <c:formatCode>#,##0</c:formatCode>
                <c:ptCount val="12"/>
                <c:pt idx="0">
                  <c:v>58321.614000000016</c:v>
                </c:pt>
                <c:pt idx="1">
                  <c:v>55532.36</c:v>
                </c:pt>
                <c:pt idx="2">
                  <c:v>46029.891999999993</c:v>
                </c:pt>
                <c:pt idx="3">
                  <c:v>40586.432000000001</c:v>
                </c:pt>
                <c:pt idx="4">
                  <c:v>49576.037999999986</c:v>
                </c:pt>
                <c:pt idx="5">
                  <c:v>51219.682000000001</c:v>
                </c:pt>
                <c:pt idx="6">
                  <c:v>51126.582999999977</c:v>
                </c:pt>
                <c:pt idx="7">
                  <c:v>38758.197000000007</c:v>
                </c:pt>
                <c:pt idx="8">
                  <c:v>51580.554000000004</c:v>
                </c:pt>
                <c:pt idx="9">
                  <c:v>57384.099000000002</c:v>
                </c:pt>
                <c:pt idx="10">
                  <c:v>51280.074999999997</c:v>
                </c:pt>
                <c:pt idx="11">
                  <c:v>53519.038999999997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C0C-4A36-BFFA-AB7D5D0160AF}"/>
            </c:ext>
          </c:extLst>
        </c:ser>
        <c:ser>
          <c:idx val="3"/>
          <c:order val="3"/>
          <c:tx>
            <c:strRef>
              <c:f>report!$J$7</c:f>
              <c:strCache>
                <c:ptCount val="1"/>
                <c:pt idx="0">
                  <c:v>2021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report!$C$9:$C$20</c:f>
              <c:strCache>
                <c:ptCount val="12"/>
                <c:pt idx="0">
                  <c:v>gennaio</c:v>
                </c:pt>
                <c:pt idx="1">
                  <c:v>febbraio</c:v>
                </c:pt>
                <c:pt idx="2">
                  <c:v>marzo</c:v>
                </c:pt>
                <c:pt idx="3">
                  <c:v>aprile</c:v>
                </c:pt>
                <c:pt idx="4">
                  <c:v>maggio</c:v>
                </c:pt>
                <c:pt idx="5">
                  <c:v>giugno</c:v>
                </c:pt>
                <c:pt idx="6">
                  <c:v>luglio</c:v>
                </c:pt>
                <c:pt idx="7">
                  <c:v>agosto</c:v>
                </c:pt>
                <c:pt idx="8">
                  <c:v>settembre</c:v>
                </c:pt>
                <c:pt idx="9">
                  <c:v>ottobre</c:v>
                </c:pt>
                <c:pt idx="10">
                  <c:v>novembre</c:v>
                </c:pt>
                <c:pt idx="11">
                  <c:v>dicembre</c:v>
                </c:pt>
              </c:strCache>
            </c:strRef>
          </c:cat>
          <c:val>
            <c:numRef>
              <c:f>report!$J$9:$J$20</c:f>
              <c:numCache>
                <c:formatCode>#,##0</c:formatCode>
                <c:ptCount val="12"/>
                <c:pt idx="0">
                  <c:v>51364.16399999999</c:v>
                </c:pt>
                <c:pt idx="1">
                  <c:v>49193.592999999993</c:v>
                </c:pt>
                <c:pt idx="2">
                  <c:v>53606.188999999998</c:v>
                </c:pt>
                <c:pt idx="3">
                  <c:v>51118.966000000015</c:v>
                </c:pt>
                <c:pt idx="4">
                  <c:v>54936.069999999992</c:v>
                </c:pt>
                <c:pt idx="5">
                  <c:v>54046.046000000031</c:v>
                </c:pt>
                <c:pt idx="6">
                  <c:v>52014.924000000014</c:v>
                </c:pt>
                <c:pt idx="7">
                  <c:v>37114.190999999999</c:v>
                </c:pt>
                <c:pt idx="8">
                  <c:v>52431.179999999993</c:v>
                </c:pt>
                <c:pt idx="9">
                  <c:v>55753.550000000017</c:v>
                </c:pt>
                <c:pt idx="10">
                  <c:v>58517.36</c:v>
                </c:pt>
                <c:pt idx="11">
                  <c:v>55256.06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C0C-4A36-BFFA-AB7D5D0160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49789968"/>
        <c:axId val="1546986176"/>
      </c:lineChart>
      <c:catAx>
        <c:axId val="15497899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546986176"/>
        <c:crosses val="autoZero"/>
        <c:auto val="1"/>
        <c:lblAlgn val="ctr"/>
        <c:lblOffset val="100"/>
        <c:noMultiLvlLbl val="0"/>
      </c:catAx>
      <c:valAx>
        <c:axId val="1546986176"/>
        <c:scaling>
          <c:orientation val="minMax"/>
          <c:min val="35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5497899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E683D72-172B-40EF-BF67-00F2896A000A}" type="doc">
      <dgm:prSet loTypeId="urn:microsoft.com/office/officeart/2008/layout/VerticalCurvedList" loCatId="list" qsTypeId="urn:microsoft.com/office/officeart/2005/8/quickstyle/simple5" qsCatId="simple" csTypeId="urn:microsoft.com/office/officeart/2005/8/colors/accent0_2" csCatId="mainScheme" phldr="1"/>
      <dgm:spPr/>
      <dgm:t>
        <a:bodyPr/>
        <a:lstStyle/>
        <a:p>
          <a:endParaRPr lang="it-IT"/>
        </a:p>
      </dgm:t>
    </dgm:pt>
    <dgm:pt modelId="{6C4BB6D9-B823-4CD2-A31C-47967E68CAAF}">
      <dgm:prSet phldrT="[Testo]" custT="1"/>
      <dgm:spPr/>
      <dgm:t>
        <a:bodyPr/>
        <a:lstStyle/>
        <a:p>
          <a:pPr>
            <a:buNone/>
          </a:pPr>
          <a:r>
            <a:rPr lang="it-IT" sz="1600" dirty="0"/>
            <a:t>Introdotto dall'art. 1, commi da 816 a 836 della L. n. 160/2019 con decorrenza 1 gennaio 2021.</a:t>
          </a:r>
        </a:p>
      </dgm:t>
    </dgm:pt>
    <dgm:pt modelId="{A4931992-CE58-4D5E-995E-D8F46F228580}" type="parTrans" cxnId="{F2A8D415-87AC-44F7-963B-15ED0E689B20}">
      <dgm:prSet/>
      <dgm:spPr/>
      <dgm:t>
        <a:bodyPr/>
        <a:lstStyle/>
        <a:p>
          <a:endParaRPr lang="it-IT"/>
        </a:p>
      </dgm:t>
    </dgm:pt>
    <dgm:pt modelId="{C7021FB7-B54A-40C3-B9B6-B88F01B9D35D}" type="sibTrans" cxnId="{F2A8D415-87AC-44F7-963B-15ED0E689B20}">
      <dgm:prSet/>
      <dgm:spPr/>
      <dgm:t>
        <a:bodyPr/>
        <a:lstStyle/>
        <a:p>
          <a:endParaRPr lang="it-IT"/>
        </a:p>
      </dgm:t>
    </dgm:pt>
    <dgm:pt modelId="{88284B7E-F221-40FA-9003-18095A1DE35F}">
      <dgm:prSet phldrT="[Testo]" custT="1"/>
      <dgm:spPr/>
      <dgm:t>
        <a:bodyPr/>
        <a:lstStyle/>
        <a:p>
          <a:pPr>
            <a:buNone/>
          </a:pPr>
          <a:r>
            <a:rPr lang="it-IT" sz="1600" dirty="0">
              <a:sym typeface="Wingdings" panose="05000000000000000000" pitchFamily="2" charset="2"/>
            </a:rPr>
            <a:t>Con la proposta delibera si intendono apportare modifiche di carattere normativo, tecnico e metodologico alla vigente </a:t>
          </a:r>
          <a:r>
            <a:rPr lang="it-IT" sz="1600" dirty="0"/>
            <a:t>disciplina regolamentare del canone unico.</a:t>
          </a:r>
        </a:p>
      </dgm:t>
    </dgm:pt>
    <dgm:pt modelId="{77FE7770-7C50-41F0-8020-03534B315A90}" type="parTrans" cxnId="{3850F3E3-D258-40E0-B36C-06CDC5BDB21C}">
      <dgm:prSet/>
      <dgm:spPr/>
      <dgm:t>
        <a:bodyPr/>
        <a:lstStyle/>
        <a:p>
          <a:endParaRPr lang="it-IT"/>
        </a:p>
      </dgm:t>
    </dgm:pt>
    <dgm:pt modelId="{57ED54A2-0354-47E8-BFAD-A30DF7B3507F}" type="sibTrans" cxnId="{3850F3E3-D258-40E0-B36C-06CDC5BDB21C}">
      <dgm:prSet/>
      <dgm:spPr/>
      <dgm:t>
        <a:bodyPr/>
        <a:lstStyle/>
        <a:p>
          <a:endParaRPr lang="it-IT"/>
        </a:p>
      </dgm:t>
    </dgm:pt>
    <dgm:pt modelId="{88FADD08-5505-44FD-948B-A9CE0E3F2F1B}">
      <dgm:prSet custT="1"/>
      <dgm:spPr/>
      <dgm:t>
        <a:bodyPr/>
        <a:lstStyle/>
        <a:p>
          <a:pPr algn="just"/>
          <a:r>
            <a:rPr lang="it-IT" sz="1600" b="0" cap="none" baseline="0" dirty="0"/>
            <a:t>La proposta di delibera è frutto del lavoro di un </a:t>
          </a:r>
          <a:r>
            <a:rPr lang="it-IT" sz="1600" b="0" cap="none" baseline="0" dirty="0" err="1"/>
            <a:t>GdL</a:t>
          </a:r>
          <a:r>
            <a:rPr lang="it-IT" sz="1600" b="0" cap="none" baseline="0" dirty="0"/>
            <a:t> che ha condiviso il percorso con i rappresentanti delle principali associazioni di categoria pubblicitarie. </a:t>
          </a:r>
        </a:p>
      </dgm:t>
    </dgm:pt>
    <dgm:pt modelId="{374814F8-2F01-4B0E-B068-2F12E5018280}" type="parTrans" cxnId="{54D57303-2A58-451B-BC68-E27A85361530}">
      <dgm:prSet/>
      <dgm:spPr/>
      <dgm:t>
        <a:bodyPr/>
        <a:lstStyle/>
        <a:p>
          <a:endParaRPr lang="it-IT"/>
        </a:p>
      </dgm:t>
    </dgm:pt>
    <dgm:pt modelId="{CDD76754-2207-4835-8B0C-4EB1CF374A87}" type="sibTrans" cxnId="{54D57303-2A58-451B-BC68-E27A85361530}">
      <dgm:prSet/>
      <dgm:spPr/>
      <dgm:t>
        <a:bodyPr/>
        <a:lstStyle/>
        <a:p>
          <a:endParaRPr lang="it-IT"/>
        </a:p>
      </dgm:t>
    </dgm:pt>
    <dgm:pt modelId="{AA3C8007-D708-4F8D-A50E-013E200843BC}">
      <dgm:prSet custT="1"/>
      <dgm:spPr/>
      <dgm:t>
        <a:bodyPr/>
        <a:lstStyle/>
        <a:p>
          <a:r>
            <a:rPr lang="it-IT" sz="1600" dirty="0"/>
            <a:t>Prevede che i Comuni istituiscano il canone patrimoniale di concessione, autorizzazione o esposizione pubblicitaria (CUP) </a:t>
          </a:r>
          <a:r>
            <a:rPr lang="it-IT" sz="1600" b="1" dirty="0"/>
            <a:t>in sostituzione </a:t>
          </a:r>
          <a:r>
            <a:rPr lang="it-IT" sz="1600" dirty="0"/>
            <a:t>di varie entrate locali tributarie o patrimoniali. </a:t>
          </a:r>
        </a:p>
      </dgm:t>
    </dgm:pt>
    <dgm:pt modelId="{5F0F2E48-10A8-48E1-9D15-07C3B6B2B48A}" type="parTrans" cxnId="{9FD50641-167B-4A79-BF7E-FBFCE454F301}">
      <dgm:prSet/>
      <dgm:spPr/>
      <dgm:t>
        <a:bodyPr/>
        <a:lstStyle/>
        <a:p>
          <a:endParaRPr lang="it-IT"/>
        </a:p>
      </dgm:t>
    </dgm:pt>
    <dgm:pt modelId="{5D82952F-0EE6-4F5C-84B6-93B2C68E2303}" type="sibTrans" cxnId="{9FD50641-167B-4A79-BF7E-FBFCE454F301}">
      <dgm:prSet/>
      <dgm:spPr/>
      <dgm:t>
        <a:bodyPr/>
        <a:lstStyle/>
        <a:p>
          <a:endParaRPr lang="it-IT"/>
        </a:p>
      </dgm:t>
    </dgm:pt>
    <dgm:pt modelId="{5841AC3C-FAB8-47D7-B9A6-FC3EFAF36018}" type="pres">
      <dgm:prSet presAssocID="{0E683D72-172B-40EF-BF67-00F2896A000A}" presName="Name0" presStyleCnt="0">
        <dgm:presLayoutVars>
          <dgm:chMax val="7"/>
          <dgm:chPref val="7"/>
          <dgm:dir/>
        </dgm:presLayoutVars>
      </dgm:prSet>
      <dgm:spPr/>
    </dgm:pt>
    <dgm:pt modelId="{F1BB3573-2D78-4BA3-AB4F-B34D4C03DA48}" type="pres">
      <dgm:prSet presAssocID="{0E683D72-172B-40EF-BF67-00F2896A000A}" presName="Name1" presStyleCnt="0"/>
      <dgm:spPr/>
    </dgm:pt>
    <dgm:pt modelId="{E3066F13-42BF-4FF0-8702-56538B87380E}" type="pres">
      <dgm:prSet presAssocID="{0E683D72-172B-40EF-BF67-00F2896A000A}" presName="cycle" presStyleCnt="0"/>
      <dgm:spPr/>
    </dgm:pt>
    <dgm:pt modelId="{5B2FFA1D-B41E-47D6-A474-3BE2190C2AB9}" type="pres">
      <dgm:prSet presAssocID="{0E683D72-172B-40EF-BF67-00F2896A000A}" presName="srcNode" presStyleLbl="node1" presStyleIdx="0" presStyleCnt="4"/>
      <dgm:spPr/>
    </dgm:pt>
    <dgm:pt modelId="{4E26E659-7569-4306-B011-81894CB0940E}" type="pres">
      <dgm:prSet presAssocID="{0E683D72-172B-40EF-BF67-00F2896A000A}" presName="conn" presStyleLbl="parChTrans1D2" presStyleIdx="0" presStyleCnt="1"/>
      <dgm:spPr/>
    </dgm:pt>
    <dgm:pt modelId="{B52E734B-3DCE-4FA9-9911-317ACB4E8772}" type="pres">
      <dgm:prSet presAssocID="{0E683D72-172B-40EF-BF67-00F2896A000A}" presName="extraNode" presStyleLbl="node1" presStyleIdx="0" presStyleCnt="4"/>
      <dgm:spPr/>
    </dgm:pt>
    <dgm:pt modelId="{DD48DA15-C1F1-4527-BFC8-16E09EB6942C}" type="pres">
      <dgm:prSet presAssocID="{0E683D72-172B-40EF-BF67-00F2896A000A}" presName="dstNode" presStyleLbl="node1" presStyleIdx="0" presStyleCnt="4"/>
      <dgm:spPr/>
    </dgm:pt>
    <dgm:pt modelId="{C8CFFDB6-B25F-433E-8EC9-17AEC1960FC2}" type="pres">
      <dgm:prSet presAssocID="{6C4BB6D9-B823-4CD2-A31C-47967E68CAAF}" presName="text_1" presStyleLbl="node1" presStyleIdx="0" presStyleCnt="4">
        <dgm:presLayoutVars>
          <dgm:bulletEnabled val="1"/>
        </dgm:presLayoutVars>
      </dgm:prSet>
      <dgm:spPr/>
    </dgm:pt>
    <dgm:pt modelId="{23CEA926-1729-4739-AE3D-2168CED584B8}" type="pres">
      <dgm:prSet presAssocID="{6C4BB6D9-B823-4CD2-A31C-47967E68CAAF}" presName="accent_1" presStyleCnt="0"/>
      <dgm:spPr/>
    </dgm:pt>
    <dgm:pt modelId="{8DDF33DB-E975-4ADA-8921-B3A778334DF8}" type="pres">
      <dgm:prSet presAssocID="{6C4BB6D9-B823-4CD2-A31C-47967E68CAAF}" presName="accentRepeatNode" presStyleLbl="solidFgAcc1" presStyleIdx="0" presStyleCnt="4"/>
      <dgm:spPr/>
    </dgm:pt>
    <dgm:pt modelId="{3E8C3760-D196-4E3A-BB36-39608EF00053}" type="pres">
      <dgm:prSet presAssocID="{AA3C8007-D708-4F8D-A50E-013E200843BC}" presName="text_2" presStyleLbl="node1" presStyleIdx="1" presStyleCnt="4" custScaleY="127689" custLinFactNeighborX="-150">
        <dgm:presLayoutVars>
          <dgm:bulletEnabled val="1"/>
        </dgm:presLayoutVars>
      </dgm:prSet>
      <dgm:spPr/>
    </dgm:pt>
    <dgm:pt modelId="{6815A8ED-5111-4FC7-A00E-8ADBC837AB48}" type="pres">
      <dgm:prSet presAssocID="{AA3C8007-D708-4F8D-A50E-013E200843BC}" presName="accent_2" presStyleCnt="0"/>
      <dgm:spPr/>
    </dgm:pt>
    <dgm:pt modelId="{CD632DE5-FCEB-4128-B578-632F3A47633A}" type="pres">
      <dgm:prSet presAssocID="{AA3C8007-D708-4F8D-A50E-013E200843BC}" presName="accentRepeatNode" presStyleLbl="solidFgAcc1" presStyleIdx="1" presStyleCnt="4"/>
      <dgm:spPr/>
    </dgm:pt>
    <dgm:pt modelId="{F82139C5-A0DA-4624-8A40-293344924837}" type="pres">
      <dgm:prSet presAssocID="{88284B7E-F221-40FA-9003-18095A1DE35F}" presName="text_3" presStyleLbl="node1" presStyleIdx="2" presStyleCnt="4" custScaleY="129484">
        <dgm:presLayoutVars>
          <dgm:bulletEnabled val="1"/>
        </dgm:presLayoutVars>
      </dgm:prSet>
      <dgm:spPr/>
    </dgm:pt>
    <dgm:pt modelId="{7BA4F2B8-EF2B-4E0E-A750-9A9E77B574A3}" type="pres">
      <dgm:prSet presAssocID="{88284B7E-F221-40FA-9003-18095A1DE35F}" presName="accent_3" presStyleCnt="0"/>
      <dgm:spPr/>
    </dgm:pt>
    <dgm:pt modelId="{97ADB423-7CA1-4E8B-893E-43D19DCAABB7}" type="pres">
      <dgm:prSet presAssocID="{88284B7E-F221-40FA-9003-18095A1DE35F}" presName="accentRepeatNode" presStyleLbl="solidFgAcc1" presStyleIdx="2" presStyleCnt="4"/>
      <dgm:spPr/>
    </dgm:pt>
    <dgm:pt modelId="{C48A0DB4-D51B-4BD6-AA25-3EE0623433FC}" type="pres">
      <dgm:prSet presAssocID="{88FADD08-5505-44FD-948B-A9CE0E3F2F1B}" presName="text_4" presStyleLbl="node1" presStyleIdx="3" presStyleCnt="4" custScaleY="128168">
        <dgm:presLayoutVars>
          <dgm:bulletEnabled val="1"/>
        </dgm:presLayoutVars>
      </dgm:prSet>
      <dgm:spPr/>
    </dgm:pt>
    <dgm:pt modelId="{1C8A07FE-19E9-4B66-93A0-4BB356A7BC4E}" type="pres">
      <dgm:prSet presAssocID="{88FADD08-5505-44FD-948B-A9CE0E3F2F1B}" presName="accent_4" presStyleCnt="0"/>
      <dgm:spPr/>
    </dgm:pt>
    <dgm:pt modelId="{2850F4FA-E58C-491B-AE7E-53F06B15036D}" type="pres">
      <dgm:prSet presAssocID="{88FADD08-5505-44FD-948B-A9CE0E3F2F1B}" presName="accentRepeatNode" presStyleLbl="solidFgAcc1" presStyleIdx="3" presStyleCnt="4"/>
      <dgm:spPr/>
    </dgm:pt>
  </dgm:ptLst>
  <dgm:cxnLst>
    <dgm:cxn modelId="{54D57303-2A58-451B-BC68-E27A85361530}" srcId="{0E683D72-172B-40EF-BF67-00F2896A000A}" destId="{88FADD08-5505-44FD-948B-A9CE0E3F2F1B}" srcOrd="3" destOrd="0" parTransId="{374814F8-2F01-4B0E-B068-2F12E5018280}" sibTransId="{CDD76754-2207-4835-8B0C-4EB1CF374A87}"/>
    <dgm:cxn modelId="{F2A8D415-87AC-44F7-963B-15ED0E689B20}" srcId="{0E683D72-172B-40EF-BF67-00F2896A000A}" destId="{6C4BB6D9-B823-4CD2-A31C-47967E68CAAF}" srcOrd="0" destOrd="0" parTransId="{A4931992-CE58-4D5E-995E-D8F46F228580}" sibTransId="{C7021FB7-B54A-40C3-B9B6-B88F01B9D35D}"/>
    <dgm:cxn modelId="{681F6D35-0238-4DFF-A1DB-0338ECF2957F}" type="presOf" srcId="{88FADD08-5505-44FD-948B-A9CE0E3F2F1B}" destId="{C48A0DB4-D51B-4BD6-AA25-3EE0623433FC}" srcOrd="0" destOrd="0" presId="urn:microsoft.com/office/officeart/2008/layout/VerticalCurvedList"/>
    <dgm:cxn modelId="{9FD50641-167B-4A79-BF7E-FBFCE454F301}" srcId="{0E683D72-172B-40EF-BF67-00F2896A000A}" destId="{AA3C8007-D708-4F8D-A50E-013E200843BC}" srcOrd="1" destOrd="0" parTransId="{5F0F2E48-10A8-48E1-9D15-07C3B6B2B48A}" sibTransId="{5D82952F-0EE6-4F5C-84B6-93B2C68E2303}"/>
    <dgm:cxn modelId="{25CF6556-CB65-4AF4-9552-99783944822A}" type="presOf" srcId="{88284B7E-F221-40FA-9003-18095A1DE35F}" destId="{F82139C5-A0DA-4624-8A40-293344924837}" srcOrd="0" destOrd="0" presId="urn:microsoft.com/office/officeart/2008/layout/VerticalCurvedList"/>
    <dgm:cxn modelId="{0921C3DB-FE32-4147-859D-4953793F0943}" type="presOf" srcId="{C7021FB7-B54A-40C3-B9B6-B88F01B9D35D}" destId="{4E26E659-7569-4306-B011-81894CB0940E}" srcOrd="0" destOrd="0" presId="urn:microsoft.com/office/officeart/2008/layout/VerticalCurvedList"/>
    <dgm:cxn modelId="{34F714E2-9A71-4C6C-8E68-034824EC53FA}" type="presOf" srcId="{6C4BB6D9-B823-4CD2-A31C-47967E68CAAF}" destId="{C8CFFDB6-B25F-433E-8EC9-17AEC1960FC2}" srcOrd="0" destOrd="0" presId="urn:microsoft.com/office/officeart/2008/layout/VerticalCurvedList"/>
    <dgm:cxn modelId="{3850F3E3-D258-40E0-B36C-06CDC5BDB21C}" srcId="{0E683D72-172B-40EF-BF67-00F2896A000A}" destId="{88284B7E-F221-40FA-9003-18095A1DE35F}" srcOrd="2" destOrd="0" parTransId="{77FE7770-7C50-41F0-8020-03534B315A90}" sibTransId="{57ED54A2-0354-47E8-BFAD-A30DF7B3507F}"/>
    <dgm:cxn modelId="{18ECA7E4-D2AA-44C9-BC72-041862E5C7C7}" type="presOf" srcId="{AA3C8007-D708-4F8D-A50E-013E200843BC}" destId="{3E8C3760-D196-4E3A-BB36-39608EF00053}" srcOrd="0" destOrd="0" presId="urn:microsoft.com/office/officeart/2008/layout/VerticalCurvedList"/>
    <dgm:cxn modelId="{AEBA10E9-C957-46DF-80FB-67CE450502A8}" type="presOf" srcId="{0E683D72-172B-40EF-BF67-00F2896A000A}" destId="{5841AC3C-FAB8-47D7-B9A6-FC3EFAF36018}" srcOrd="0" destOrd="0" presId="urn:microsoft.com/office/officeart/2008/layout/VerticalCurvedList"/>
    <dgm:cxn modelId="{4481DB0F-F1F9-476C-AA3E-E6D1AAAA2AA0}" type="presParOf" srcId="{5841AC3C-FAB8-47D7-B9A6-FC3EFAF36018}" destId="{F1BB3573-2D78-4BA3-AB4F-B34D4C03DA48}" srcOrd="0" destOrd="0" presId="urn:microsoft.com/office/officeart/2008/layout/VerticalCurvedList"/>
    <dgm:cxn modelId="{2943172C-BB52-4DC8-ACE8-372D18BCEE1C}" type="presParOf" srcId="{F1BB3573-2D78-4BA3-AB4F-B34D4C03DA48}" destId="{E3066F13-42BF-4FF0-8702-56538B87380E}" srcOrd="0" destOrd="0" presId="urn:microsoft.com/office/officeart/2008/layout/VerticalCurvedList"/>
    <dgm:cxn modelId="{825A0B3D-A843-4F26-8D6C-FF481A482D9C}" type="presParOf" srcId="{E3066F13-42BF-4FF0-8702-56538B87380E}" destId="{5B2FFA1D-B41E-47D6-A474-3BE2190C2AB9}" srcOrd="0" destOrd="0" presId="urn:microsoft.com/office/officeart/2008/layout/VerticalCurvedList"/>
    <dgm:cxn modelId="{D39789DF-629E-4112-A824-7F9B42BD8664}" type="presParOf" srcId="{E3066F13-42BF-4FF0-8702-56538B87380E}" destId="{4E26E659-7569-4306-B011-81894CB0940E}" srcOrd="1" destOrd="0" presId="urn:microsoft.com/office/officeart/2008/layout/VerticalCurvedList"/>
    <dgm:cxn modelId="{60F2109B-A594-4E01-8EB3-AE2ABBF62148}" type="presParOf" srcId="{E3066F13-42BF-4FF0-8702-56538B87380E}" destId="{B52E734B-3DCE-4FA9-9911-317ACB4E8772}" srcOrd="2" destOrd="0" presId="urn:microsoft.com/office/officeart/2008/layout/VerticalCurvedList"/>
    <dgm:cxn modelId="{8BCAC852-9E66-40F5-8056-7346D765B367}" type="presParOf" srcId="{E3066F13-42BF-4FF0-8702-56538B87380E}" destId="{DD48DA15-C1F1-4527-BFC8-16E09EB6942C}" srcOrd="3" destOrd="0" presId="urn:microsoft.com/office/officeart/2008/layout/VerticalCurvedList"/>
    <dgm:cxn modelId="{04B26F4E-2E27-46A3-8F2E-A4D75DDBC85C}" type="presParOf" srcId="{F1BB3573-2D78-4BA3-AB4F-B34D4C03DA48}" destId="{C8CFFDB6-B25F-433E-8EC9-17AEC1960FC2}" srcOrd="1" destOrd="0" presId="urn:microsoft.com/office/officeart/2008/layout/VerticalCurvedList"/>
    <dgm:cxn modelId="{DBC30942-2948-4807-97D1-33F9BC6088C8}" type="presParOf" srcId="{F1BB3573-2D78-4BA3-AB4F-B34D4C03DA48}" destId="{23CEA926-1729-4739-AE3D-2168CED584B8}" srcOrd="2" destOrd="0" presId="urn:microsoft.com/office/officeart/2008/layout/VerticalCurvedList"/>
    <dgm:cxn modelId="{67815C39-BCC0-4919-A8D2-067C254C71A9}" type="presParOf" srcId="{23CEA926-1729-4739-AE3D-2168CED584B8}" destId="{8DDF33DB-E975-4ADA-8921-B3A778334DF8}" srcOrd="0" destOrd="0" presId="urn:microsoft.com/office/officeart/2008/layout/VerticalCurvedList"/>
    <dgm:cxn modelId="{B4E9D5D4-B0E2-4097-B375-4468E31D2874}" type="presParOf" srcId="{F1BB3573-2D78-4BA3-AB4F-B34D4C03DA48}" destId="{3E8C3760-D196-4E3A-BB36-39608EF00053}" srcOrd="3" destOrd="0" presId="urn:microsoft.com/office/officeart/2008/layout/VerticalCurvedList"/>
    <dgm:cxn modelId="{55666B39-22CB-4E7F-9849-6EAD604DC929}" type="presParOf" srcId="{F1BB3573-2D78-4BA3-AB4F-B34D4C03DA48}" destId="{6815A8ED-5111-4FC7-A00E-8ADBC837AB48}" srcOrd="4" destOrd="0" presId="urn:microsoft.com/office/officeart/2008/layout/VerticalCurvedList"/>
    <dgm:cxn modelId="{0CA8037C-C52D-4120-B134-68F7DBCAB89F}" type="presParOf" srcId="{6815A8ED-5111-4FC7-A00E-8ADBC837AB48}" destId="{CD632DE5-FCEB-4128-B578-632F3A47633A}" srcOrd="0" destOrd="0" presId="urn:microsoft.com/office/officeart/2008/layout/VerticalCurvedList"/>
    <dgm:cxn modelId="{174040B6-B9AF-4212-891F-A564A99F520C}" type="presParOf" srcId="{F1BB3573-2D78-4BA3-AB4F-B34D4C03DA48}" destId="{F82139C5-A0DA-4624-8A40-293344924837}" srcOrd="5" destOrd="0" presId="urn:microsoft.com/office/officeart/2008/layout/VerticalCurvedList"/>
    <dgm:cxn modelId="{0205EF23-F8FB-49C0-A8AB-8C826EEAAD9B}" type="presParOf" srcId="{F1BB3573-2D78-4BA3-AB4F-B34D4C03DA48}" destId="{7BA4F2B8-EF2B-4E0E-A750-9A9E77B574A3}" srcOrd="6" destOrd="0" presId="urn:microsoft.com/office/officeart/2008/layout/VerticalCurvedList"/>
    <dgm:cxn modelId="{13578502-480F-4CD6-BA84-7CF4BE7C3410}" type="presParOf" srcId="{7BA4F2B8-EF2B-4E0E-A750-9A9E77B574A3}" destId="{97ADB423-7CA1-4E8B-893E-43D19DCAABB7}" srcOrd="0" destOrd="0" presId="urn:microsoft.com/office/officeart/2008/layout/VerticalCurvedList"/>
    <dgm:cxn modelId="{8AA01D27-8585-48E6-BE95-7482F39BEF78}" type="presParOf" srcId="{F1BB3573-2D78-4BA3-AB4F-B34D4C03DA48}" destId="{C48A0DB4-D51B-4BD6-AA25-3EE0623433FC}" srcOrd="7" destOrd="0" presId="urn:microsoft.com/office/officeart/2008/layout/VerticalCurvedList"/>
    <dgm:cxn modelId="{79430AB3-0098-4AE9-A6BF-D427812320FD}" type="presParOf" srcId="{F1BB3573-2D78-4BA3-AB4F-B34D4C03DA48}" destId="{1C8A07FE-19E9-4B66-93A0-4BB356A7BC4E}" srcOrd="8" destOrd="0" presId="urn:microsoft.com/office/officeart/2008/layout/VerticalCurvedList"/>
    <dgm:cxn modelId="{AEF6C23B-C598-466E-AF1A-957784C5A1A9}" type="presParOf" srcId="{1C8A07FE-19E9-4B66-93A0-4BB356A7BC4E}" destId="{2850F4FA-E58C-491B-AE7E-53F06B15036D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A30B20C-1C00-4D67-A2ED-5314B70325F2}" type="doc">
      <dgm:prSet loTypeId="urn:microsoft.com/office/officeart/2005/8/layout/list1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it-IT"/>
        </a:p>
      </dgm:t>
    </dgm:pt>
    <dgm:pt modelId="{0C7D3AC1-16F0-45C3-A0D8-0802AC0699D6}">
      <dgm:prSet phldrT="[Testo]" custT="1"/>
      <dgm:spPr/>
      <dgm:t>
        <a:bodyPr/>
        <a:lstStyle/>
        <a:p>
          <a:r>
            <a:rPr lang="it-IT" sz="1500" dirty="0"/>
            <a:t>Approvare le modifiche alla disciplina regolamentare del canone unico contenute negli </a:t>
          </a:r>
          <a:r>
            <a:rPr lang="it-IT" sz="1500" dirty="0" err="1"/>
            <a:t>All</a:t>
          </a:r>
          <a:r>
            <a:rPr lang="it-IT" sz="1500" dirty="0"/>
            <a:t>. 1, 2 e 3</a:t>
          </a:r>
        </a:p>
      </dgm:t>
    </dgm:pt>
    <dgm:pt modelId="{41704CF8-E2C4-4C1B-BA18-5A6D3F315571}" type="parTrans" cxnId="{AADFC561-7334-4498-93E3-DDD386933448}">
      <dgm:prSet/>
      <dgm:spPr/>
      <dgm:t>
        <a:bodyPr/>
        <a:lstStyle/>
        <a:p>
          <a:endParaRPr lang="it-IT" sz="2400"/>
        </a:p>
      </dgm:t>
    </dgm:pt>
    <dgm:pt modelId="{E487999D-8887-42B3-8E0E-C595AAB66C1D}" type="sibTrans" cxnId="{AADFC561-7334-4498-93E3-DDD386933448}">
      <dgm:prSet/>
      <dgm:spPr/>
      <dgm:t>
        <a:bodyPr/>
        <a:lstStyle/>
        <a:p>
          <a:endParaRPr lang="it-IT" sz="2400"/>
        </a:p>
      </dgm:t>
    </dgm:pt>
    <dgm:pt modelId="{7BD2FEBF-EA5F-4484-B7B4-9BF1C3391F56}">
      <dgm:prSet phldrT="[Testo]" custT="1"/>
      <dgm:spPr/>
      <dgm:t>
        <a:bodyPr/>
        <a:lstStyle/>
        <a:p>
          <a:r>
            <a:rPr lang="it-IT" sz="1500" dirty="0"/>
            <a:t>Approvare le modifiche al Tariffario 2021 contenute nell’</a:t>
          </a:r>
          <a:r>
            <a:rPr lang="it-IT" sz="1500" dirty="0" err="1"/>
            <a:t>All</a:t>
          </a:r>
          <a:r>
            <a:rPr lang="it-IT" sz="1500" dirty="0"/>
            <a:t>. 4 a partire dal 1 gennaio 2023</a:t>
          </a:r>
        </a:p>
      </dgm:t>
    </dgm:pt>
    <dgm:pt modelId="{3A688090-E264-44B3-8B21-04AC76456B7F}" type="parTrans" cxnId="{9240AA51-3D77-405C-B7FC-E0C4AE16402B}">
      <dgm:prSet/>
      <dgm:spPr/>
      <dgm:t>
        <a:bodyPr/>
        <a:lstStyle/>
        <a:p>
          <a:endParaRPr lang="it-IT" sz="2400"/>
        </a:p>
      </dgm:t>
    </dgm:pt>
    <dgm:pt modelId="{FF924243-F574-4514-B4CF-2196E905BEB5}" type="sibTrans" cxnId="{9240AA51-3D77-405C-B7FC-E0C4AE16402B}">
      <dgm:prSet/>
      <dgm:spPr/>
      <dgm:t>
        <a:bodyPr/>
        <a:lstStyle/>
        <a:p>
          <a:endParaRPr lang="it-IT" sz="2400"/>
        </a:p>
      </dgm:t>
    </dgm:pt>
    <dgm:pt modelId="{A81C7C89-602B-42D5-B838-21A971E77BE2}">
      <dgm:prSet phldrT="[Testo]" custT="1"/>
      <dgm:spPr/>
      <dgm:t>
        <a:bodyPr/>
        <a:lstStyle/>
        <a:p>
          <a:pPr algn="just"/>
          <a:r>
            <a:rPr lang="it-IT" sz="1500" dirty="0"/>
            <a:t>Di dare atto che, con successiva deliberazione, la Giunta Comunale dal 2024 potrà approvare modifiche alla tariffa base del canone unico, contenuta nell’</a:t>
          </a:r>
          <a:r>
            <a:rPr lang="it-IT" sz="1500" dirty="0" err="1"/>
            <a:t>All</a:t>
          </a:r>
          <a:r>
            <a:rPr lang="it-IT" sz="1500" dirty="0"/>
            <a:t>. 4</a:t>
          </a:r>
        </a:p>
      </dgm:t>
    </dgm:pt>
    <dgm:pt modelId="{07C37FB6-CCAA-4401-A446-720BD98AA41A}" type="parTrans" cxnId="{5745EACC-0F01-4B0A-9A5F-3948C6AA74D4}">
      <dgm:prSet/>
      <dgm:spPr/>
      <dgm:t>
        <a:bodyPr/>
        <a:lstStyle/>
        <a:p>
          <a:endParaRPr lang="it-IT" sz="2400"/>
        </a:p>
      </dgm:t>
    </dgm:pt>
    <dgm:pt modelId="{793644DC-BD01-4B94-8BCA-D9665E0127DC}" type="sibTrans" cxnId="{5745EACC-0F01-4B0A-9A5F-3948C6AA74D4}">
      <dgm:prSet/>
      <dgm:spPr/>
      <dgm:t>
        <a:bodyPr/>
        <a:lstStyle/>
        <a:p>
          <a:endParaRPr lang="it-IT" sz="2400"/>
        </a:p>
      </dgm:t>
    </dgm:pt>
    <dgm:pt modelId="{282334E4-A476-4370-A61B-F413AE79F982}">
      <dgm:prSet custT="1"/>
      <dgm:spPr/>
      <dgm:t>
        <a:bodyPr/>
        <a:lstStyle/>
        <a:p>
          <a:r>
            <a:rPr lang="it-IT" sz="1050" dirty="0"/>
            <a:t>Per la pubblicità temporanea e le pubbliche </a:t>
          </a:r>
          <a:r>
            <a:rPr lang="it-IT" sz="1100" dirty="0"/>
            <a:t>affissioni</a:t>
          </a:r>
          <a:r>
            <a:rPr lang="it-IT" sz="1050" dirty="0"/>
            <a:t>, in un range del +/- 20% della nuova tariffa base (€ 0,09 mq per ciascun giorno di esposizione pubblicitaria)</a:t>
          </a:r>
        </a:p>
      </dgm:t>
    </dgm:pt>
    <dgm:pt modelId="{DBE75A07-7461-43B3-A980-56B6A2B7C469}" type="parTrans" cxnId="{8622AD35-2979-45A6-B064-B10D67763837}">
      <dgm:prSet/>
      <dgm:spPr/>
      <dgm:t>
        <a:bodyPr/>
        <a:lstStyle/>
        <a:p>
          <a:endParaRPr lang="it-IT" sz="2400"/>
        </a:p>
      </dgm:t>
    </dgm:pt>
    <dgm:pt modelId="{8BF362FE-5338-4FBF-A6C6-B2263E9C98B8}" type="sibTrans" cxnId="{8622AD35-2979-45A6-B064-B10D67763837}">
      <dgm:prSet/>
      <dgm:spPr/>
      <dgm:t>
        <a:bodyPr/>
        <a:lstStyle/>
        <a:p>
          <a:endParaRPr lang="it-IT" sz="2400"/>
        </a:p>
      </dgm:t>
    </dgm:pt>
    <dgm:pt modelId="{7DF5355C-1343-4D9C-8835-B45BEBAC5C5C}">
      <dgm:prSet custT="1"/>
      <dgm:spPr/>
      <dgm:t>
        <a:bodyPr/>
        <a:lstStyle/>
        <a:p>
          <a:r>
            <a:rPr lang="it-IT" sz="1050" dirty="0"/>
            <a:t>Per la pubblicità permanente, in un range del +/- 20% della nuova tariffa base pari a € 19,63 mq. </a:t>
          </a:r>
        </a:p>
      </dgm:t>
    </dgm:pt>
    <dgm:pt modelId="{E99D674A-3B3D-4EAF-A22F-F172A19565BD}" type="parTrans" cxnId="{C25EC011-7498-4348-9D86-EE39C9AEF022}">
      <dgm:prSet/>
      <dgm:spPr/>
      <dgm:t>
        <a:bodyPr/>
        <a:lstStyle/>
        <a:p>
          <a:endParaRPr lang="it-IT" sz="2400"/>
        </a:p>
      </dgm:t>
    </dgm:pt>
    <dgm:pt modelId="{D39D8A07-BEAD-400C-A477-757BE071FDC1}" type="sibTrans" cxnId="{C25EC011-7498-4348-9D86-EE39C9AEF022}">
      <dgm:prSet/>
      <dgm:spPr/>
      <dgm:t>
        <a:bodyPr/>
        <a:lstStyle/>
        <a:p>
          <a:endParaRPr lang="it-IT" sz="2400"/>
        </a:p>
      </dgm:t>
    </dgm:pt>
    <dgm:pt modelId="{AF9084E3-BCF3-4F75-B72A-0D99D307F305}">
      <dgm:prSet custT="1"/>
      <dgm:spPr/>
      <dgm:t>
        <a:bodyPr/>
        <a:lstStyle/>
        <a:p>
          <a:r>
            <a:rPr lang="it-IT" sz="1500" dirty="0"/>
            <a:t>Di dare atto che, con successiva deliberazione, la Giunta Comunale aggiornerà l’elenco delle vie in Categoria Speciali secondo i criteri contenuti nell’</a:t>
          </a:r>
          <a:r>
            <a:rPr lang="it-IT" sz="1500" dirty="0" err="1"/>
            <a:t>All</a:t>
          </a:r>
          <a:r>
            <a:rPr lang="it-IT" sz="1500" dirty="0"/>
            <a:t>. 3. Dal 2024 con deliberazione di Giunta Comunale potranno essere aggiornati i coefficienti moltiplicatori relativi al fattore di stagionalità in base ai dati dell’andamento della raccolta dei rifiuti.</a:t>
          </a:r>
        </a:p>
      </dgm:t>
    </dgm:pt>
    <dgm:pt modelId="{F3B1D4FE-C8F5-44EF-BCBA-B4120F487705}" type="parTrans" cxnId="{156AB846-5734-4BFE-BE77-0369E1625138}">
      <dgm:prSet/>
      <dgm:spPr/>
      <dgm:t>
        <a:bodyPr/>
        <a:lstStyle/>
        <a:p>
          <a:endParaRPr lang="it-IT" sz="2400"/>
        </a:p>
      </dgm:t>
    </dgm:pt>
    <dgm:pt modelId="{2EBB9E64-A9E7-4F24-8BCB-16D0511E2691}" type="sibTrans" cxnId="{156AB846-5734-4BFE-BE77-0369E1625138}">
      <dgm:prSet/>
      <dgm:spPr/>
      <dgm:t>
        <a:bodyPr/>
        <a:lstStyle/>
        <a:p>
          <a:endParaRPr lang="it-IT" sz="2400"/>
        </a:p>
      </dgm:t>
    </dgm:pt>
    <dgm:pt modelId="{A4A2B573-16D0-4098-A74B-E2AA1B321122}">
      <dgm:prSet custT="1"/>
      <dgm:spPr/>
      <dgm:t>
        <a:bodyPr/>
        <a:lstStyle/>
        <a:p>
          <a:r>
            <a:rPr lang="it-IT" sz="1050" dirty="0"/>
            <a:t>Per i coefficienti moltiplicatori, in un range del +/- 20%</a:t>
          </a:r>
        </a:p>
      </dgm:t>
    </dgm:pt>
    <dgm:pt modelId="{CF3866F5-42D8-4FED-A4F2-9FAD45EE8DD3}" type="parTrans" cxnId="{2179EAD6-5577-4CC4-AE08-853536AB6D53}">
      <dgm:prSet/>
      <dgm:spPr/>
      <dgm:t>
        <a:bodyPr/>
        <a:lstStyle/>
        <a:p>
          <a:endParaRPr lang="it-IT"/>
        </a:p>
      </dgm:t>
    </dgm:pt>
    <dgm:pt modelId="{AE7C731B-4D1D-448C-B1D5-D59B92D4FBFC}" type="sibTrans" cxnId="{2179EAD6-5577-4CC4-AE08-853536AB6D53}">
      <dgm:prSet/>
      <dgm:spPr/>
      <dgm:t>
        <a:bodyPr/>
        <a:lstStyle/>
        <a:p>
          <a:endParaRPr lang="it-IT"/>
        </a:p>
      </dgm:t>
    </dgm:pt>
    <dgm:pt modelId="{EDA3BE39-04FF-477C-AD81-81C250AAC5D9}" type="pres">
      <dgm:prSet presAssocID="{BA30B20C-1C00-4D67-A2ED-5314B70325F2}" presName="linear" presStyleCnt="0">
        <dgm:presLayoutVars>
          <dgm:dir/>
          <dgm:animLvl val="lvl"/>
          <dgm:resizeHandles val="exact"/>
        </dgm:presLayoutVars>
      </dgm:prSet>
      <dgm:spPr/>
    </dgm:pt>
    <dgm:pt modelId="{59442B56-6435-448A-AAF7-99B1BF4C96B1}" type="pres">
      <dgm:prSet presAssocID="{0C7D3AC1-16F0-45C3-A0D8-0802AC0699D6}" presName="parentLin" presStyleCnt="0"/>
      <dgm:spPr/>
    </dgm:pt>
    <dgm:pt modelId="{72DE691E-9C79-45A3-B064-719950794A79}" type="pres">
      <dgm:prSet presAssocID="{0C7D3AC1-16F0-45C3-A0D8-0802AC0699D6}" presName="parentLeftMargin" presStyleLbl="node1" presStyleIdx="0" presStyleCnt="4"/>
      <dgm:spPr/>
    </dgm:pt>
    <dgm:pt modelId="{D6E974B2-19FB-45B1-B741-2849C0D70B30}" type="pres">
      <dgm:prSet presAssocID="{0C7D3AC1-16F0-45C3-A0D8-0802AC0699D6}" presName="parentText" presStyleLbl="node1" presStyleIdx="0" presStyleCnt="4" custScaleX="117905">
        <dgm:presLayoutVars>
          <dgm:chMax val="0"/>
          <dgm:bulletEnabled val="1"/>
        </dgm:presLayoutVars>
      </dgm:prSet>
      <dgm:spPr/>
    </dgm:pt>
    <dgm:pt modelId="{33D7B814-667A-4D7D-950D-67B325C719A4}" type="pres">
      <dgm:prSet presAssocID="{0C7D3AC1-16F0-45C3-A0D8-0802AC0699D6}" presName="negativeSpace" presStyleCnt="0"/>
      <dgm:spPr/>
    </dgm:pt>
    <dgm:pt modelId="{8B48C90E-BE67-4759-8CDB-E046FB986707}" type="pres">
      <dgm:prSet presAssocID="{0C7D3AC1-16F0-45C3-A0D8-0802AC0699D6}" presName="childText" presStyleLbl="conFgAcc1" presStyleIdx="0" presStyleCnt="4">
        <dgm:presLayoutVars>
          <dgm:bulletEnabled val="1"/>
        </dgm:presLayoutVars>
      </dgm:prSet>
      <dgm:spPr/>
    </dgm:pt>
    <dgm:pt modelId="{5DFD9763-4228-4173-BFB3-23BDBC85FE9E}" type="pres">
      <dgm:prSet presAssocID="{E487999D-8887-42B3-8E0E-C595AAB66C1D}" presName="spaceBetweenRectangles" presStyleCnt="0"/>
      <dgm:spPr/>
    </dgm:pt>
    <dgm:pt modelId="{77CB957E-BF76-45EF-A8E7-09406DB65327}" type="pres">
      <dgm:prSet presAssocID="{7BD2FEBF-EA5F-4484-B7B4-9BF1C3391F56}" presName="parentLin" presStyleCnt="0"/>
      <dgm:spPr/>
    </dgm:pt>
    <dgm:pt modelId="{A93E1496-5658-475C-99D3-955EE6CB023C}" type="pres">
      <dgm:prSet presAssocID="{7BD2FEBF-EA5F-4484-B7B4-9BF1C3391F56}" presName="parentLeftMargin" presStyleLbl="node1" presStyleIdx="0" presStyleCnt="4"/>
      <dgm:spPr/>
    </dgm:pt>
    <dgm:pt modelId="{3E6867DC-88D5-4874-BC51-086DBB28FDE5}" type="pres">
      <dgm:prSet presAssocID="{7BD2FEBF-EA5F-4484-B7B4-9BF1C3391F56}" presName="parentText" presStyleLbl="node1" presStyleIdx="1" presStyleCnt="4" custScaleX="117905">
        <dgm:presLayoutVars>
          <dgm:chMax val="0"/>
          <dgm:bulletEnabled val="1"/>
        </dgm:presLayoutVars>
      </dgm:prSet>
      <dgm:spPr/>
    </dgm:pt>
    <dgm:pt modelId="{20264F01-96C2-4E76-B598-F8891E5DC1F6}" type="pres">
      <dgm:prSet presAssocID="{7BD2FEBF-EA5F-4484-B7B4-9BF1C3391F56}" presName="negativeSpace" presStyleCnt="0"/>
      <dgm:spPr/>
    </dgm:pt>
    <dgm:pt modelId="{DB389D3C-60F0-446D-B516-629BA2B8FE8D}" type="pres">
      <dgm:prSet presAssocID="{7BD2FEBF-EA5F-4484-B7B4-9BF1C3391F56}" presName="childText" presStyleLbl="conFgAcc1" presStyleIdx="1" presStyleCnt="4">
        <dgm:presLayoutVars>
          <dgm:bulletEnabled val="1"/>
        </dgm:presLayoutVars>
      </dgm:prSet>
      <dgm:spPr/>
    </dgm:pt>
    <dgm:pt modelId="{A8A2F091-6332-4698-9B74-1D88311AB300}" type="pres">
      <dgm:prSet presAssocID="{FF924243-F574-4514-B4CF-2196E905BEB5}" presName="spaceBetweenRectangles" presStyleCnt="0"/>
      <dgm:spPr/>
    </dgm:pt>
    <dgm:pt modelId="{7D130E00-90D2-4800-9783-95D8296FBEDB}" type="pres">
      <dgm:prSet presAssocID="{A81C7C89-602B-42D5-B838-21A971E77BE2}" presName="parentLin" presStyleCnt="0"/>
      <dgm:spPr/>
    </dgm:pt>
    <dgm:pt modelId="{20E8E88E-607C-42D7-920C-BD094908877B}" type="pres">
      <dgm:prSet presAssocID="{A81C7C89-602B-42D5-B838-21A971E77BE2}" presName="parentLeftMargin" presStyleLbl="node1" presStyleIdx="1" presStyleCnt="4"/>
      <dgm:spPr/>
    </dgm:pt>
    <dgm:pt modelId="{AA8C8FD0-E056-44D9-AC68-DFF4A0101A9A}" type="pres">
      <dgm:prSet presAssocID="{A81C7C89-602B-42D5-B838-21A971E77BE2}" presName="parentText" presStyleLbl="node1" presStyleIdx="2" presStyleCnt="4" custScaleX="117905">
        <dgm:presLayoutVars>
          <dgm:chMax val="0"/>
          <dgm:bulletEnabled val="1"/>
        </dgm:presLayoutVars>
      </dgm:prSet>
      <dgm:spPr/>
    </dgm:pt>
    <dgm:pt modelId="{C80E4C3B-1A0A-401B-8196-2744B4CD5B2F}" type="pres">
      <dgm:prSet presAssocID="{A81C7C89-602B-42D5-B838-21A971E77BE2}" presName="negativeSpace" presStyleCnt="0"/>
      <dgm:spPr/>
    </dgm:pt>
    <dgm:pt modelId="{1AC7B53D-DD12-481A-A518-E8BE34CAC486}" type="pres">
      <dgm:prSet presAssocID="{A81C7C89-602B-42D5-B838-21A971E77BE2}" presName="childText" presStyleLbl="conFgAcc1" presStyleIdx="2" presStyleCnt="4">
        <dgm:presLayoutVars>
          <dgm:bulletEnabled val="1"/>
        </dgm:presLayoutVars>
      </dgm:prSet>
      <dgm:spPr/>
    </dgm:pt>
    <dgm:pt modelId="{33F1F4C0-549E-478C-8DD4-539FB5511CB5}" type="pres">
      <dgm:prSet presAssocID="{793644DC-BD01-4B94-8BCA-D9665E0127DC}" presName="spaceBetweenRectangles" presStyleCnt="0"/>
      <dgm:spPr/>
    </dgm:pt>
    <dgm:pt modelId="{691AEB81-B320-4687-851F-FD9D35B0E7D7}" type="pres">
      <dgm:prSet presAssocID="{AF9084E3-BCF3-4F75-B72A-0D99D307F305}" presName="parentLin" presStyleCnt="0"/>
      <dgm:spPr/>
    </dgm:pt>
    <dgm:pt modelId="{698387E6-41A4-4BD3-BE75-438B6DD4EC07}" type="pres">
      <dgm:prSet presAssocID="{AF9084E3-BCF3-4F75-B72A-0D99D307F305}" presName="parentLeftMargin" presStyleLbl="node1" presStyleIdx="2" presStyleCnt="4"/>
      <dgm:spPr/>
    </dgm:pt>
    <dgm:pt modelId="{03E5DC09-38EC-4F43-80BD-7313245D2971}" type="pres">
      <dgm:prSet presAssocID="{AF9084E3-BCF3-4F75-B72A-0D99D307F305}" presName="parentText" presStyleLbl="node1" presStyleIdx="3" presStyleCnt="4" custScaleX="117905" custScaleY="183698">
        <dgm:presLayoutVars>
          <dgm:chMax val="0"/>
          <dgm:bulletEnabled val="1"/>
        </dgm:presLayoutVars>
      </dgm:prSet>
      <dgm:spPr/>
    </dgm:pt>
    <dgm:pt modelId="{66B8E253-0DD6-40FF-8E6A-7FFBE0CBC60E}" type="pres">
      <dgm:prSet presAssocID="{AF9084E3-BCF3-4F75-B72A-0D99D307F305}" presName="negativeSpace" presStyleCnt="0"/>
      <dgm:spPr/>
    </dgm:pt>
    <dgm:pt modelId="{77E3556F-1760-41AC-A58D-23718164AE92}" type="pres">
      <dgm:prSet presAssocID="{AF9084E3-BCF3-4F75-B72A-0D99D307F305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37CC1D06-C2E0-47A9-9272-ACAAFBD211F5}" type="presOf" srcId="{0C7D3AC1-16F0-45C3-A0D8-0802AC0699D6}" destId="{D6E974B2-19FB-45B1-B741-2849C0D70B30}" srcOrd="1" destOrd="0" presId="urn:microsoft.com/office/officeart/2005/8/layout/list1"/>
    <dgm:cxn modelId="{C25EC011-7498-4348-9D86-EE39C9AEF022}" srcId="{A81C7C89-602B-42D5-B838-21A971E77BE2}" destId="{7DF5355C-1343-4D9C-8835-B45BEBAC5C5C}" srcOrd="1" destOrd="0" parTransId="{E99D674A-3B3D-4EAF-A22F-F172A19565BD}" sibTransId="{D39D8A07-BEAD-400C-A477-757BE071FDC1}"/>
    <dgm:cxn modelId="{D8C40622-68F8-4995-B28D-E6C48E94289D}" type="presOf" srcId="{7BD2FEBF-EA5F-4484-B7B4-9BF1C3391F56}" destId="{A93E1496-5658-475C-99D3-955EE6CB023C}" srcOrd="0" destOrd="0" presId="urn:microsoft.com/office/officeart/2005/8/layout/list1"/>
    <dgm:cxn modelId="{EF4EE626-C04B-4B97-A553-62DD6C8B340F}" type="presOf" srcId="{AF9084E3-BCF3-4F75-B72A-0D99D307F305}" destId="{698387E6-41A4-4BD3-BE75-438B6DD4EC07}" srcOrd="0" destOrd="0" presId="urn:microsoft.com/office/officeart/2005/8/layout/list1"/>
    <dgm:cxn modelId="{8622AD35-2979-45A6-B064-B10D67763837}" srcId="{A81C7C89-602B-42D5-B838-21A971E77BE2}" destId="{282334E4-A476-4370-A61B-F413AE79F982}" srcOrd="0" destOrd="0" parTransId="{DBE75A07-7461-43B3-A980-56B6A2B7C469}" sibTransId="{8BF362FE-5338-4FBF-A6C6-B2263E9C98B8}"/>
    <dgm:cxn modelId="{27840E3E-C096-4C24-94C0-4E92C001DFDF}" type="presOf" srcId="{A81C7C89-602B-42D5-B838-21A971E77BE2}" destId="{AA8C8FD0-E056-44D9-AC68-DFF4A0101A9A}" srcOrd="1" destOrd="0" presId="urn:microsoft.com/office/officeart/2005/8/layout/list1"/>
    <dgm:cxn modelId="{AADFC561-7334-4498-93E3-DDD386933448}" srcId="{BA30B20C-1C00-4D67-A2ED-5314B70325F2}" destId="{0C7D3AC1-16F0-45C3-A0D8-0802AC0699D6}" srcOrd="0" destOrd="0" parTransId="{41704CF8-E2C4-4C1B-BA18-5A6D3F315571}" sibTransId="{E487999D-8887-42B3-8E0E-C595AAB66C1D}"/>
    <dgm:cxn modelId="{156AB846-5734-4BFE-BE77-0369E1625138}" srcId="{BA30B20C-1C00-4D67-A2ED-5314B70325F2}" destId="{AF9084E3-BCF3-4F75-B72A-0D99D307F305}" srcOrd="3" destOrd="0" parTransId="{F3B1D4FE-C8F5-44EF-BCBA-B4120F487705}" sibTransId="{2EBB9E64-A9E7-4F24-8BCB-16D0511E2691}"/>
    <dgm:cxn modelId="{DDE8424B-285E-47E6-A0F6-83A7D7C6B5C5}" type="presOf" srcId="{7DF5355C-1343-4D9C-8835-B45BEBAC5C5C}" destId="{1AC7B53D-DD12-481A-A518-E8BE34CAC486}" srcOrd="0" destOrd="1" presId="urn:microsoft.com/office/officeart/2005/8/layout/list1"/>
    <dgm:cxn modelId="{9240AA51-3D77-405C-B7FC-E0C4AE16402B}" srcId="{BA30B20C-1C00-4D67-A2ED-5314B70325F2}" destId="{7BD2FEBF-EA5F-4484-B7B4-9BF1C3391F56}" srcOrd="1" destOrd="0" parTransId="{3A688090-E264-44B3-8B21-04AC76456B7F}" sibTransId="{FF924243-F574-4514-B4CF-2196E905BEB5}"/>
    <dgm:cxn modelId="{84E02F86-6C39-464A-B8AA-998129417E8E}" type="presOf" srcId="{282334E4-A476-4370-A61B-F413AE79F982}" destId="{1AC7B53D-DD12-481A-A518-E8BE34CAC486}" srcOrd="0" destOrd="0" presId="urn:microsoft.com/office/officeart/2005/8/layout/list1"/>
    <dgm:cxn modelId="{EC71AA93-3A4B-4897-81D7-4563FAA05540}" type="presOf" srcId="{0C7D3AC1-16F0-45C3-A0D8-0802AC0699D6}" destId="{72DE691E-9C79-45A3-B064-719950794A79}" srcOrd="0" destOrd="0" presId="urn:microsoft.com/office/officeart/2005/8/layout/list1"/>
    <dgm:cxn modelId="{A7A1899A-7B41-40D4-95B4-6B609377803E}" type="presOf" srcId="{BA30B20C-1C00-4D67-A2ED-5314B70325F2}" destId="{EDA3BE39-04FF-477C-AD81-81C250AAC5D9}" srcOrd="0" destOrd="0" presId="urn:microsoft.com/office/officeart/2005/8/layout/list1"/>
    <dgm:cxn modelId="{531CE79E-5EC7-44B6-BB47-5309016D97BC}" type="presOf" srcId="{7BD2FEBF-EA5F-4484-B7B4-9BF1C3391F56}" destId="{3E6867DC-88D5-4874-BC51-086DBB28FDE5}" srcOrd="1" destOrd="0" presId="urn:microsoft.com/office/officeart/2005/8/layout/list1"/>
    <dgm:cxn modelId="{357BF2BC-119A-4AF6-ADB9-CEC04AB0E351}" type="presOf" srcId="{A4A2B573-16D0-4098-A74B-E2AA1B321122}" destId="{1AC7B53D-DD12-481A-A518-E8BE34CAC486}" srcOrd="0" destOrd="2" presId="urn:microsoft.com/office/officeart/2005/8/layout/list1"/>
    <dgm:cxn modelId="{825868C9-8E0B-4585-889A-21684C86850D}" type="presOf" srcId="{A81C7C89-602B-42D5-B838-21A971E77BE2}" destId="{20E8E88E-607C-42D7-920C-BD094908877B}" srcOrd="0" destOrd="0" presId="urn:microsoft.com/office/officeart/2005/8/layout/list1"/>
    <dgm:cxn modelId="{5745EACC-0F01-4B0A-9A5F-3948C6AA74D4}" srcId="{BA30B20C-1C00-4D67-A2ED-5314B70325F2}" destId="{A81C7C89-602B-42D5-B838-21A971E77BE2}" srcOrd="2" destOrd="0" parTransId="{07C37FB6-CCAA-4401-A446-720BD98AA41A}" sibTransId="{793644DC-BD01-4B94-8BCA-D9665E0127DC}"/>
    <dgm:cxn modelId="{2179EAD6-5577-4CC4-AE08-853536AB6D53}" srcId="{A81C7C89-602B-42D5-B838-21A971E77BE2}" destId="{A4A2B573-16D0-4098-A74B-E2AA1B321122}" srcOrd="2" destOrd="0" parTransId="{CF3866F5-42D8-4FED-A4F2-9FAD45EE8DD3}" sibTransId="{AE7C731B-4D1D-448C-B1D5-D59B92D4FBFC}"/>
    <dgm:cxn modelId="{0D8732E8-F215-4E86-9AE0-B0BC8D4A94FD}" type="presOf" srcId="{AF9084E3-BCF3-4F75-B72A-0D99D307F305}" destId="{03E5DC09-38EC-4F43-80BD-7313245D2971}" srcOrd="1" destOrd="0" presId="urn:microsoft.com/office/officeart/2005/8/layout/list1"/>
    <dgm:cxn modelId="{322CA7F3-2DED-4023-9A90-8CA40C560083}" type="presParOf" srcId="{EDA3BE39-04FF-477C-AD81-81C250AAC5D9}" destId="{59442B56-6435-448A-AAF7-99B1BF4C96B1}" srcOrd="0" destOrd="0" presId="urn:microsoft.com/office/officeart/2005/8/layout/list1"/>
    <dgm:cxn modelId="{03975810-3478-4735-9583-2B1AD4B8D0C0}" type="presParOf" srcId="{59442B56-6435-448A-AAF7-99B1BF4C96B1}" destId="{72DE691E-9C79-45A3-B064-719950794A79}" srcOrd="0" destOrd="0" presId="urn:microsoft.com/office/officeart/2005/8/layout/list1"/>
    <dgm:cxn modelId="{E8287655-48DC-44FE-BFFE-8744885CBC1D}" type="presParOf" srcId="{59442B56-6435-448A-AAF7-99B1BF4C96B1}" destId="{D6E974B2-19FB-45B1-B741-2849C0D70B30}" srcOrd="1" destOrd="0" presId="urn:microsoft.com/office/officeart/2005/8/layout/list1"/>
    <dgm:cxn modelId="{6DF02B6D-2B3A-47A3-909A-AF4DCE31970D}" type="presParOf" srcId="{EDA3BE39-04FF-477C-AD81-81C250AAC5D9}" destId="{33D7B814-667A-4D7D-950D-67B325C719A4}" srcOrd="1" destOrd="0" presId="urn:microsoft.com/office/officeart/2005/8/layout/list1"/>
    <dgm:cxn modelId="{8FAFA896-512E-4F1B-B48A-C373AE80506A}" type="presParOf" srcId="{EDA3BE39-04FF-477C-AD81-81C250AAC5D9}" destId="{8B48C90E-BE67-4759-8CDB-E046FB986707}" srcOrd="2" destOrd="0" presId="urn:microsoft.com/office/officeart/2005/8/layout/list1"/>
    <dgm:cxn modelId="{11F6E700-F6CD-4D37-9A13-002F65DEEFF7}" type="presParOf" srcId="{EDA3BE39-04FF-477C-AD81-81C250AAC5D9}" destId="{5DFD9763-4228-4173-BFB3-23BDBC85FE9E}" srcOrd="3" destOrd="0" presId="urn:microsoft.com/office/officeart/2005/8/layout/list1"/>
    <dgm:cxn modelId="{6E47D2DD-5524-484D-99A5-BE872D19C264}" type="presParOf" srcId="{EDA3BE39-04FF-477C-AD81-81C250AAC5D9}" destId="{77CB957E-BF76-45EF-A8E7-09406DB65327}" srcOrd="4" destOrd="0" presId="urn:microsoft.com/office/officeart/2005/8/layout/list1"/>
    <dgm:cxn modelId="{25F5DF0B-0089-46C4-B0C1-9317E9F1AF64}" type="presParOf" srcId="{77CB957E-BF76-45EF-A8E7-09406DB65327}" destId="{A93E1496-5658-475C-99D3-955EE6CB023C}" srcOrd="0" destOrd="0" presId="urn:microsoft.com/office/officeart/2005/8/layout/list1"/>
    <dgm:cxn modelId="{F9C38AC7-7BED-4206-B99F-57867247D1F0}" type="presParOf" srcId="{77CB957E-BF76-45EF-A8E7-09406DB65327}" destId="{3E6867DC-88D5-4874-BC51-086DBB28FDE5}" srcOrd="1" destOrd="0" presId="urn:microsoft.com/office/officeart/2005/8/layout/list1"/>
    <dgm:cxn modelId="{99716365-6A6B-45DB-B08A-1C1B47D8BF75}" type="presParOf" srcId="{EDA3BE39-04FF-477C-AD81-81C250AAC5D9}" destId="{20264F01-96C2-4E76-B598-F8891E5DC1F6}" srcOrd="5" destOrd="0" presId="urn:microsoft.com/office/officeart/2005/8/layout/list1"/>
    <dgm:cxn modelId="{F21A6A01-96BD-4382-B11B-9EF98ABE605F}" type="presParOf" srcId="{EDA3BE39-04FF-477C-AD81-81C250AAC5D9}" destId="{DB389D3C-60F0-446D-B516-629BA2B8FE8D}" srcOrd="6" destOrd="0" presId="urn:microsoft.com/office/officeart/2005/8/layout/list1"/>
    <dgm:cxn modelId="{BCAE0346-0EAE-4955-AE77-98A2604FAD4D}" type="presParOf" srcId="{EDA3BE39-04FF-477C-AD81-81C250AAC5D9}" destId="{A8A2F091-6332-4698-9B74-1D88311AB300}" srcOrd="7" destOrd="0" presId="urn:microsoft.com/office/officeart/2005/8/layout/list1"/>
    <dgm:cxn modelId="{56D8F714-EBC9-452D-BD60-17A1956673A4}" type="presParOf" srcId="{EDA3BE39-04FF-477C-AD81-81C250AAC5D9}" destId="{7D130E00-90D2-4800-9783-95D8296FBEDB}" srcOrd="8" destOrd="0" presId="urn:microsoft.com/office/officeart/2005/8/layout/list1"/>
    <dgm:cxn modelId="{E175A70E-9CE1-4F2E-820D-DFC9BADB033E}" type="presParOf" srcId="{7D130E00-90D2-4800-9783-95D8296FBEDB}" destId="{20E8E88E-607C-42D7-920C-BD094908877B}" srcOrd="0" destOrd="0" presId="urn:microsoft.com/office/officeart/2005/8/layout/list1"/>
    <dgm:cxn modelId="{E8005306-79F5-42E3-9288-B1F1A4239F2D}" type="presParOf" srcId="{7D130E00-90D2-4800-9783-95D8296FBEDB}" destId="{AA8C8FD0-E056-44D9-AC68-DFF4A0101A9A}" srcOrd="1" destOrd="0" presId="urn:microsoft.com/office/officeart/2005/8/layout/list1"/>
    <dgm:cxn modelId="{CDE50BDE-6ADD-4A28-8179-92F92381D7E0}" type="presParOf" srcId="{EDA3BE39-04FF-477C-AD81-81C250AAC5D9}" destId="{C80E4C3B-1A0A-401B-8196-2744B4CD5B2F}" srcOrd="9" destOrd="0" presId="urn:microsoft.com/office/officeart/2005/8/layout/list1"/>
    <dgm:cxn modelId="{D7959CD1-8DC9-4FB5-B366-98BE8E164F08}" type="presParOf" srcId="{EDA3BE39-04FF-477C-AD81-81C250AAC5D9}" destId="{1AC7B53D-DD12-481A-A518-E8BE34CAC486}" srcOrd="10" destOrd="0" presId="urn:microsoft.com/office/officeart/2005/8/layout/list1"/>
    <dgm:cxn modelId="{D5D9F613-CD8B-453A-A3F3-B13B4272DAE4}" type="presParOf" srcId="{EDA3BE39-04FF-477C-AD81-81C250AAC5D9}" destId="{33F1F4C0-549E-478C-8DD4-539FB5511CB5}" srcOrd="11" destOrd="0" presId="urn:microsoft.com/office/officeart/2005/8/layout/list1"/>
    <dgm:cxn modelId="{4857EA14-7296-4CE9-995F-E3E77A3AB024}" type="presParOf" srcId="{EDA3BE39-04FF-477C-AD81-81C250AAC5D9}" destId="{691AEB81-B320-4687-851F-FD9D35B0E7D7}" srcOrd="12" destOrd="0" presId="urn:microsoft.com/office/officeart/2005/8/layout/list1"/>
    <dgm:cxn modelId="{5277336E-2670-4002-A110-E56CF9F0A06F}" type="presParOf" srcId="{691AEB81-B320-4687-851F-FD9D35B0E7D7}" destId="{698387E6-41A4-4BD3-BE75-438B6DD4EC07}" srcOrd="0" destOrd="0" presId="urn:microsoft.com/office/officeart/2005/8/layout/list1"/>
    <dgm:cxn modelId="{C9F607E9-DA87-4116-8233-D20D6BF0F6CC}" type="presParOf" srcId="{691AEB81-B320-4687-851F-FD9D35B0E7D7}" destId="{03E5DC09-38EC-4F43-80BD-7313245D2971}" srcOrd="1" destOrd="0" presId="urn:microsoft.com/office/officeart/2005/8/layout/list1"/>
    <dgm:cxn modelId="{316FA732-9440-460E-B3F2-9D459F07BDDB}" type="presParOf" srcId="{EDA3BE39-04FF-477C-AD81-81C250AAC5D9}" destId="{66B8E253-0DD6-40FF-8E6A-7FFBE0CBC60E}" srcOrd="13" destOrd="0" presId="urn:microsoft.com/office/officeart/2005/8/layout/list1"/>
    <dgm:cxn modelId="{62C145A2-20B5-4EFF-A512-2A161221D6A0}" type="presParOf" srcId="{EDA3BE39-04FF-477C-AD81-81C250AAC5D9}" destId="{77E3556F-1760-41AC-A58D-23718164AE92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26E659-7569-4306-B011-81894CB0940E}">
      <dsp:nvSpPr>
        <dsp:cNvPr id="0" name=""/>
        <dsp:cNvSpPr/>
      </dsp:nvSpPr>
      <dsp:spPr>
        <a:xfrm>
          <a:off x="-4813710" y="-737758"/>
          <a:ext cx="5733417" cy="5733417"/>
        </a:xfrm>
        <a:prstGeom prst="blockArc">
          <a:avLst>
            <a:gd name="adj1" fmla="val 18900000"/>
            <a:gd name="adj2" fmla="val 2700000"/>
            <a:gd name="adj3" fmla="val 377"/>
          </a:avLst>
        </a:pr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CFFDB6-B25F-433E-8EC9-17AEC1960FC2}">
      <dsp:nvSpPr>
        <dsp:cNvPr id="0" name=""/>
        <dsp:cNvSpPr/>
      </dsp:nvSpPr>
      <dsp:spPr>
        <a:xfrm>
          <a:off x="481652" y="327347"/>
          <a:ext cx="6834336" cy="65503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19934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 dirty="0"/>
            <a:t>Introdotto dall'art. 1, commi da 816 a 836 della L. n. 160/2019 con decorrenza 1 gennaio 2021.</a:t>
          </a:r>
        </a:p>
      </dsp:txBody>
      <dsp:txXfrm>
        <a:off x="481652" y="327347"/>
        <a:ext cx="6834336" cy="655035"/>
      </dsp:txXfrm>
    </dsp:sp>
    <dsp:sp modelId="{8DDF33DB-E975-4ADA-8921-B3A778334DF8}">
      <dsp:nvSpPr>
        <dsp:cNvPr id="0" name=""/>
        <dsp:cNvSpPr/>
      </dsp:nvSpPr>
      <dsp:spPr>
        <a:xfrm>
          <a:off x="72255" y="245467"/>
          <a:ext cx="818794" cy="81879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E8C3760-D196-4E3A-BB36-39608EF00053}">
      <dsp:nvSpPr>
        <dsp:cNvPr id="0" name=""/>
        <dsp:cNvSpPr/>
      </dsp:nvSpPr>
      <dsp:spPr>
        <a:xfrm>
          <a:off x="847511" y="1219384"/>
          <a:ext cx="6458789" cy="83640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19934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 dirty="0"/>
            <a:t>Prevede che i Comuni istituiscano il canone patrimoniale di concessione, autorizzazione o esposizione pubblicitaria (CUP) </a:t>
          </a:r>
          <a:r>
            <a:rPr lang="it-IT" sz="1600" b="1" kern="1200" dirty="0"/>
            <a:t>in sostituzione </a:t>
          </a:r>
          <a:r>
            <a:rPr lang="it-IT" sz="1600" kern="1200" dirty="0"/>
            <a:t>di varie entrate locali tributarie o patrimoniali. </a:t>
          </a:r>
        </a:p>
      </dsp:txBody>
      <dsp:txXfrm>
        <a:off x="847511" y="1219384"/>
        <a:ext cx="6458789" cy="836408"/>
      </dsp:txXfrm>
    </dsp:sp>
    <dsp:sp modelId="{CD632DE5-FCEB-4128-B578-632F3A47633A}">
      <dsp:nvSpPr>
        <dsp:cNvPr id="0" name=""/>
        <dsp:cNvSpPr/>
      </dsp:nvSpPr>
      <dsp:spPr>
        <a:xfrm>
          <a:off x="447802" y="1228191"/>
          <a:ext cx="818794" cy="81879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82139C5-A0DA-4624-8A40-293344924837}">
      <dsp:nvSpPr>
        <dsp:cNvPr id="0" name=""/>
        <dsp:cNvSpPr/>
      </dsp:nvSpPr>
      <dsp:spPr>
        <a:xfrm>
          <a:off x="857199" y="2196228"/>
          <a:ext cx="6458789" cy="84816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19934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 dirty="0">
              <a:sym typeface="Wingdings" panose="05000000000000000000" pitchFamily="2" charset="2"/>
            </a:rPr>
            <a:t>Con la proposta delibera si intendono apportare modifiche di carattere normativo, tecnico e metodologico alla vigente </a:t>
          </a:r>
          <a:r>
            <a:rPr lang="it-IT" sz="1600" kern="1200" dirty="0"/>
            <a:t>disciplina regolamentare del canone unico.</a:t>
          </a:r>
        </a:p>
      </dsp:txBody>
      <dsp:txXfrm>
        <a:off x="857199" y="2196228"/>
        <a:ext cx="6458789" cy="848165"/>
      </dsp:txXfrm>
    </dsp:sp>
    <dsp:sp modelId="{97ADB423-7CA1-4E8B-893E-43D19DCAABB7}">
      <dsp:nvSpPr>
        <dsp:cNvPr id="0" name=""/>
        <dsp:cNvSpPr/>
      </dsp:nvSpPr>
      <dsp:spPr>
        <a:xfrm>
          <a:off x="447802" y="2210914"/>
          <a:ext cx="818794" cy="81879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48A0DB4-D51B-4BD6-AA25-3EE0623433FC}">
      <dsp:nvSpPr>
        <dsp:cNvPr id="0" name=""/>
        <dsp:cNvSpPr/>
      </dsp:nvSpPr>
      <dsp:spPr>
        <a:xfrm>
          <a:off x="481652" y="3183262"/>
          <a:ext cx="6834336" cy="83954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19934" tIns="40640" rIns="40640" bIns="40640" numCol="1" spcCol="1270" anchor="ctr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0" kern="1200" cap="none" baseline="0" dirty="0"/>
            <a:t>La proposta di delibera è frutto del lavoro di un </a:t>
          </a:r>
          <a:r>
            <a:rPr lang="it-IT" sz="1600" b="0" kern="1200" cap="none" baseline="0" dirty="0" err="1"/>
            <a:t>GdL</a:t>
          </a:r>
          <a:r>
            <a:rPr lang="it-IT" sz="1600" b="0" kern="1200" cap="none" baseline="0" dirty="0"/>
            <a:t> che ha condiviso il percorso con i rappresentanti delle principali associazioni di categoria pubblicitarie. </a:t>
          </a:r>
        </a:p>
      </dsp:txBody>
      <dsp:txXfrm>
        <a:off x="481652" y="3183262"/>
        <a:ext cx="6834336" cy="839545"/>
      </dsp:txXfrm>
    </dsp:sp>
    <dsp:sp modelId="{2850F4FA-E58C-491B-AE7E-53F06B15036D}">
      <dsp:nvSpPr>
        <dsp:cNvPr id="0" name=""/>
        <dsp:cNvSpPr/>
      </dsp:nvSpPr>
      <dsp:spPr>
        <a:xfrm>
          <a:off x="72255" y="3193637"/>
          <a:ext cx="818794" cy="81879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48C90E-BE67-4759-8CDB-E046FB986707}">
      <dsp:nvSpPr>
        <dsp:cNvPr id="0" name=""/>
        <dsp:cNvSpPr/>
      </dsp:nvSpPr>
      <dsp:spPr>
        <a:xfrm>
          <a:off x="0" y="398288"/>
          <a:ext cx="7269805" cy="5292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E974B2-19FB-45B1-B741-2849C0D70B30}">
      <dsp:nvSpPr>
        <dsp:cNvPr id="0" name=""/>
        <dsp:cNvSpPr/>
      </dsp:nvSpPr>
      <dsp:spPr>
        <a:xfrm>
          <a:off x="363490" y="88328"/>
          <a:ext cx="6000024" cy="6199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347" tIns="0" rIns="192347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/>
            <a:t>Approvare le modifiche alla disciplina regolamentare del canone unico contenute negli </a:t>
          </a:r>
          <a:r>
            <a:rPr lang="it-IT" sz="1500" kern="1200" dirty="0" err="1"/>
            <a:t>All</a:t>
          </a:r>
          <a:r>
            <a:rPr lang="it-IT" sz="1500" kern="1200" dirty="0"/>
            <a:t>. 1, 2 e 3</a:t>
          </a:r>
        </a:p>
      </dsp:txBody>
      <dsp:txXfrm>
        <a:off x="393752" y="118590"/>
        <a:ext cx="5939500" cy="559396"/>
      </dsp:txXfrm>
    </dsp:sp>
    <dsp:sp modelId="{DB389D3C-60F0-446D-B516-629BA2B8FE8D}">
      <dsp:nvSpPr>
        <dsp:cNvPr id="0" name=""/>
        <dsp:cNvSpPr/>
      </dsp:nvSpPr>
      <dsp:spPr>
        <a:xfrm>
          <a:off x="0" y="1350848"/>
          <a:ext cx="7269805" cy="5292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6867DC-88D5-4874-BC51-086DBB28FDE5}">
      <dsp:nvSpPr>
        <dsp:cNvPr id="0" name=""/>
        <dsp:cNvSpPr/>
      </dsp:nvSpPr>
      <dsp:spPr>
        <a:xfrm>
          <a:off x="363490" y="1040888"/>
          <a:ext cx="6000024" cy="6199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347" tIns="0" rIns="192347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/>
            <a:t>Approvare le modifiche al Tariffario 2021 contenute nell’</a:t>
          </a:r>
          <a:r>
            <a:rPr lang="it-IT" sz="1500" kern="1200" dirty="0" err="1"/>
            <a:t>All</a:t>
          </a:r>
          <a:r>
            <a:rPr lang="it-IT" sz="1500" kern="1200" dirty="0"/>
            <a:t>. 4 a partire dal 1 gennaio 2023</a:t>
          </a:r>
        </a:p>
      </dsp:txBody>
      <dsp:txXfrm>
        <a:off x="393752" y="1071150"/>
        <a:ext cx="5939500" cy="559396"/>
      </dsp:txXfrm>
    </dsp:sp>
    <dsp:sp modelId="{1AC7B53D-DD12-481A-A518-E8BE34CAC486}">
      <dsp:nvSpPr>
        <dsp:cNvPr id="0" name=""/>
        <dsp:cNvSpPr/>
      </dsp:nvSpPr>
      <dsp:spPr>
        <a:xfrm>
          <a:off x="0" y="2303408"/>
          <a:ext cx="7269805" cy="11907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64218" tIns="437388" rIns="564218" bIns="78232" numCol="1" spcCol="1270" anchor="t" anchorCtr="0">
          <a:noAutofit/>
        </a:bodyPr>
        <a:lstStyle/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050" kern="1200" dirty="0"/>
            <a:t>Per la pubblicità temporanea e le pubbliche </a:t>
          </a:r>
          <a:r>
            <a:rPr lang="it-IT" sz="1100" kern="1200" dirty="0"/>
            <a:t>affissioni</a:t>
          </a:r>
          <a:r>
            <a:rPr lang="it-IT" sz="1050" kern="1200" dirty="0"/>
            <a:t>, in un range del +/- 20% della nuova tariffa base (€ 0,09 mq per ciascun giorno di esposizione pubblicitaria)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050" kern="1200" dirty="0"/>
            <a:t>Per la pubblicità permanente, in un range del +/- 20% della nuova tariffa base pari a € 19,63 mq. 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050" kern="1200" dirty="0"/>
            <a:t>Per i coefficienti moltiplicatori, in un range del +/- 20%</a:t>
          </a:r>
        </a:p>
      </dsp:txBody>
      <dsp:txXfrm>
        <a:off x="0" y="2303408"/>
        <a:ext cx="7269805" cy="1190700"/>
      </dsp:txXfrm>
    </dsp:sp>
    <dsp:sp modelId="{AA8C8FD0-E056-44D9-AC68-DFF4A0101A9A}">
      <dsp:nvSpPr>
        <dsp:cNvPr id="0" name=""/>
        <dsp:cNvSpPr/>
      </dsp:nvSpPr>
      <dsp:spPr>
        <a:xfrm>
          <a:off x="363490" y="1993448"/>
          <a:ext cx="6000024" cy="6199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347" tIns="0" rIns="192347" bIns="0" numCol="1" spcCol="1270" anchor="ctr" anchorCtr="0">
          <a:noAutofit/>
        </a:bodyPr>
        <a:lstStyle/>
        <a:p>
          <a:pPr marL="0" lvl="0" indent="0" algn="just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/>
            <a:t>Di dare atto che, con successiva deliberazione, la Giunta Comunale dal 2024 potrà approvare modifiche alla tariffa base del canone unico, contenuta nell’</a:t>
          </a:r>
          <a:r>
            <a:rPr lang="it-IT" sz="1500" kern="1200" dirty="0" err="1"/>
            <a:t>All</a:t>
          </a:r>
          <a:r>
            <a:rPr lang="it-IT" sz="1500" kern="1200" dirty="0"/>
            <a:t>. 4</a:t>
          </a:r>
        </a:p>
      </dsp:txBody>
      <dsp:txXfrm>
        <a:off x="393752" y="2023710"/>
        <a:ext cx="5939500" cy="559396"/>
      </dsp:txXfrm>
    </dsp:sp>
    <dsp:sp modelId="{77E3556F-1760-41AC-A58D-23718164AE92}">
      <dsp:nvSpPr>
        <dsp:cNvPr id="0" name=""/>
        <dsp:cNvSpPr/>
      </dsp:nvSpPr>
      <dsp:spPr>
        <a:xfrm>
          <a:off x="0" y="4436328"/>
          <a:ext cx="7269805" cy="5292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E5DC09-38EC-4F43-80BD-7313245D2971}">
      <dsp:nvSpPr>
        <dsp:cNvPr id="0" name=""/>
        <dsp:cNvSpPr/>
      </dsp:nvSpPr>
      <dsp:spPr>
        <a:xfrm>
          <a:off x="363490" y="3607508"/>
          <a:ext cx="6000024" cy="11387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347" tIns="0" rIns="192347" bIns="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500" kern="1200" dirty="0"/>
            <a:t>Di dare atto che, con successiva deliberazione, la Giunta Comunale aggiornerà l’elenco delle vie in Categoria Speciali secondo i criteri contenuti nell’</a:t>
          </a:r>
          <a:r>
            <a:rPr lang="it-IT" sz="1500" kern="1200" dirty="0" err="1"/>
            <a:t>All</a:t>
          </a:r>
          <a:r>
            <a:rPr lang="it-IT" sz="1500" kern="1200" dirty="0"/>
            <a:t>. 3. Dal 2024 con deliberazione di Giunta Comunale potranno essere aggiornati i coefficienti moltiplicatori relativi al fattore di stagionalità in base ai dati dell’andamento della raccolta dei rifiuti.</a:t>
          </a:r>
        </a:p>
      </dsp:txBody>
      <dsp:txXfrm>
        <a:off x="419081" y="3663099"/>
        <a:ext cx="5888842" cy="10275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29F4B0-AF4E-4E96-8ACF-78E814B23DF1}" type="datetimeFigureOut">
              <a:rPr lang="it-IT" smtClean="0"/>
              <a:t>10/01/2023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2EC150-B612-4F5E-BD11-85786FCA43D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3908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9748" cy="54068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6574" y="0"/>
            <a:ext cx="2919748" cy="54068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E59A34-D514-4394-8113-53A75EAF7227}" type="datetimeFigureOut">
              <a:rPr lang="it-IT" smtClean="0"/>
              <a:t>10/01/2023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6150" y="1347788"/>
            <a:ext cx="4846638" cy="363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789" y="5186076"/>
            <a:ext cx="5390305" cy="42431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10235580"/>
            <a:ext cx="2919748" cy="5406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6574" y="10235580"/>
            <a:ext cx="2919748" cy="5406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6E0189-183C-435D-A95B-A013C4C521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42900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5018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2498F-48A2-4CB1-A19F-3EDA5010D63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477507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2498F-48A2-4CB1-A19F-3EDA5010D63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2297755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2498F-48A2-4CB1-A19F-3EDA5010D63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7294445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tangolo 9"/>
          <p:cNvSpPr/>
          <p:nvPr userDrawn="1"/>
        </p:nvSpPr>
        <p:spPr>
          <a:xfrm>
            <a:off x="0" y="0"/>
            <a:ext cx="9144000" cy="1120140"/>
          </a:xfrm>
          <a:prstGeom prst="rect">
            <a:avLst/>
          </a:prstGeom>
          <a:solidFill>
            <a:srgbClr val="DD18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it-IT" sz="1350">
              <a:solidFill>
                <a:prstClr val="white"/>
              </a:solidFill>
            </a:endParaRPr>
          </a:p>
        </p:txBody>
      </p:sp>
      <p:sp>
        <p:nvSpPr>
          <p:cNvPr id="12" name="Titolo 5"/>
          <p:cNvSpPr>
            <a:spLocks noGrp="1"/>
          </p:cNvSpPr>
          <p:nvPr>
            <p:ph type="ctrTitle"/>
          </p:nvPr>
        </p:nvSpPr>
        <p:spPr>
          <a:xfrm>
            <a:off x="1475656" y="548684"/>
            <a:ext cx="6048672" cy="434429"/>
          </a:xfrm>
          <a:prstGeom prst="rect">
            <a:avLst/>
          </a:prstGeom>
        </p:spPr>
        <p:txBody>
          <a:bodyPr anchor="b"/>
          <a:lstStyle>
            <a:lvl1pPr algn="l">
              <a:defRPr sz="1500">
                <a:solidFill>
                  <a:schemeClr val="bg1"/>
                </a:solidFill>
                <a:latin typeface="Georgia" panose="02040502050405020303" pitchFamily="18" charset="0"/>
              </a:defRPr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52288"/>
            <a:ext cx="2133600" cy="269191"/>
          </a:xfrm>
          <a:prstGeom prst="rect">
            <a:avLst/>
          </a:prstGeom>
        </p:spPr>
        <p:txBody>
          <a:bodyPr/>
          <a:lstStyle>
            <a:lvl1pPr algn="r">
              <a:defRPr sz="14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fld id="{3EE28D72-AD8D-4ABB-9BE4-56994EF9A656}" type="slidenum">
              <a:rPr lang="en-US" smtClean="0"/>
              <a:pPr/>
              <a:t>‹N›</a:t>
            </a:fld>
            <a:endParaRPr lang="en-US"/>
          </a:p>
        </p:txBody>
      </p:sp>
      <p:pic>
        <p:nvPicPr>
          <p:cNvPr id="8" name="Immagine 1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53" t="36350" r="53561" b="31100"/>
          <a:stretch/>
        </p:blipFill>
        <p:spPr>
          <a:xfrm>
            <a:off x="216002" y="216004"/>
            <a:ext cx="664475" cy="695841"/>
          </a:xfrm>
          <a:prstGeom prst="rect">
            <a:avLst/>
          </a:prstGeom>
        </p:spPr>
      </p:pic>
      <p:pic>
        <p:nvPicPr>
          <p:cNvPr id="13" name="Immagine 7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248" b="21728"/>
          <a:stretch/>
        </p:blipFill>
        <p:spPr>
          <a:xfrm>
            <a:off x="299150" y="6452284"/>
            <a:ext cx="503605" cy="342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400863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2498F-48A2-4CB1-A19F-3EDA5010D63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2044090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2498F-48A2-4CB1-A19F-3EDA5010D63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4668577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2498F-48A2-4CB1-A19F-3EDA5010D63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3325923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2498F-48A2-4CB1-A19F-3EDA5010D63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061301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2498F-48A2-4CB1-A19F-3EDA5010D63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640026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2498F-48A2-4CB1-A19F-3EDA5010D63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5651693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2498F-48A2-4CB1-A19F-3EDA5010D63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43515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2498F-48A2-4CB1-A19F-3EDA5010D63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5756095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42498F-48A2-4CB1-A19F-3EDA5010D63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5609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88" r:id="rId12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isultati immagini per milano gae aulenti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21" r="904" b="4498"/>
          <a:stretch/>
        </p:blipFill>
        <p:spPr bwMode="auto">
          <a:xfrm>
            <a:off x="92639" y="182788"/>
            <a:ext cx="9051361" cy="5775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7"/>
          <p:cNvSpPr/>
          <p:nvPr/>
        </p:nvSpPr>
        <p:spPr>
          <a:xfrm>
            <a:off x="3938016" y="2667442"/>
            <a:ext cx="5205984" cy="1737409"/>
          </a:xfrm>
          <a:prstGeom prst="rect">
            <a:avLst/>
          </a:prstGeom>
          <a:solidFill>
            <a:srgbClr val="DD18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945011" y="2667441"/>
            <a:ext cx="5202141" cy="173740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it-IT" dirty="0">
                <a:solidFill>
                  <a:schemeClr val="bg1"/>
                </a:solidFill>
              </a:rPr>
              <a:t>Proposta di Delibera </a:t>
            </a:r>
          </a:p>
          <a:p>
            <a:pPr>
              <a:lnSpc>
                <a:spcPct val="100000"/>
              </a:lnSpc>
            </a:pPr>
            <a:r>
              <a:rPr lang="it-IT" dirty="0">
                <a:solidFill>
                  <a:schemeClr val="bg1"/>
                </a:solidFill>
              </a:rPr>
              <a:t>Canone Unico Patrimoniale di Concessione Autorizzazione o Esposizione Pubblicitaria  2023</a:t>
            </a:r>
            <a:endParaRPr lang="it-IT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028" name="Picture 4" descr="AraldicaComune di Milan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47" y="2407410"/>
            <a:ext cx="780605" cy="1410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0EDB8-5305-433F-BE41-D7A86D811DB3}" type="slidenum">
              <a:rPr lang="en-US" smtClean="0"/>
              <a:t>1</a:t>
            </a:fld>
            <a:endParaRPr lang="en-US" dirty="0"/>
          </a:p>
        </p:txBody>
      </p:sp>
      <p:sp>
        <p:nvSpPr>
          <p:cNvPr id="7" name="Segnaposto testo 2"/>
          <p:cNvSpPr txBox="1">
            <a:spLocks/>
          </p:cNvSpPr>
          <p:nvPr/>
        </p:nvSpPr>
        <p:spPr>
          <a:xfrm>
            <a:off x="96393" y="6070532"/>
            <a:ext cx="8684624" cy="6509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it-IT" sz="1800" b="1" dirty="0">
                <a:solidFill>
                  <a:srgbClr val="44546A"/>
                </a:solidFill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Commissione Bilancio</a:t>
            </a:r>
            <a:endParaRPr lang="it-IT" sz="1800" dirty="0">
              <a:solidFill>
                <a:srgbClr val="44546A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>
              <a:lnSpc>
                <a:spcPct val="100000"/>
              </a:lnSpc>
            </a:pPr>
            <a:r>
              <a:rPr lang="it-IT" sz="1200" b="1" dirty="0">
                <a:solidFill>
                  <a:srgbClr val="44546A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Milano, 10 gennaio 2023</a:t>
            </a:r>
            <a:br>
              <a:rPr lang="it-IT" sz="1200" b="1" i="1" dirty="0">
                <a:solidFill>
                  <a:srgbClr val="44546A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endParaRPr lang="it-IT" sz="1200" dirty="0">
              <a:solidFill>
                <a:srgbClr val="44546A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lnSpc>
                <a:spcPct val="100000"/>
              </a:lnSpc>
            </a:pPr>
            <a:r>
              <a:rPr lang="it-IT" sz="3300" b="1" i="1" dirty="0">
                <a:solidFill>
                  <a:srgbClr val="44546A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94044440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D08043-DC50-4BE2-F26C-AA1ABE3E68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sz="2400" b="1" cap="small" dirty="0"/>
              <a:t>Nuovo Canone Unico - PREMESSA</a:t>
            </a:r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763567BD-B0E7-A786-67FC-B563F0442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28D72-AD8D-4ABB-9BE4-56994EF9A656}" type="slidenum">
              <a:rPr lang="en-US" smtClean="0"/>
              <a:pPr/>
              <a:t>2</a:t>
            </a:fld>
            <a:endParaRPr lang="en-US"/>
          </a:p>
        </p:txBody>
      </p:sp>
      <p:graphicFrame>
        <p:nvGraphicFramePr>
          <p:cNvPr id="4" name="Diagramma 3">
            <a:extLst>
              <a:ext uri="{FF2B5EF4-FFF2-40B4-BE49-F238E27FC236}">
                <a16:creationId xmlns:a16="http://schemas.microsoft.com/office/drawing/2014/main" id="{C84595E5-DD87-9AA1-5E21-70AC41AA192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23912729"/>
              </p:ext>
            </p:extLst>
          </p:nvPr>
        </p:nvGraphicFramePr>
        <p:xfrm>
          <a:off x="884881" y="1685700"/>
          <a:ext cx="7374238" cy="4257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9196116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E0650CAE-1A40-15A9-7595-0C8F91387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28D72-AD8D-4ABB-9BE4-56994EF9A656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BE392F07-6740-774F-B863-A5C25B80F0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6375" y="428017"/>
            <a:ext cx="7210425" cy="554646"/>
          </a:xfrm>
        </p:spPr>
        <p:txBody>
          <a:bodyPr>
            <a:noAutofit/>
          </a:bodyPr>
          <a:lstStyle/>
          <a:p>
            <a:r>
              <a:rPr lang="it-IT" sz="1800" b="1" cap="small" dirty="0"/>
              <a:t>Nuovo Canone Unico</a:t>
            </a:r>
            <a:br>
              <a:rPr lang="it-IT" sz="1800" b="1" cap="small" dirty="0"/>
            </a:br>
            <a:r>
              <a:rPr lang="it-IT" sz="1800" b="1" cap="small" dirty="0"/>
              <a:t>Modifiche normative e regolamentari</a:t>
            </a:r>
          </a:p>
        </p:txBody>
      </p:sp>
      <p:grpSp>
        <p:nvGrpSpPr>
          <p:cNvPr id="13" name="Gruppo 12">
            <a:extLst>
              <a:ext uri="{FF2B5EF4-FFF2-40B4-BE49-F238E27FC236}">
                <a16:creationId xmlns:a16="http://schemas.microsoft.com/office/drawing/2014/main" id="{F0840FE2-B2B2-4F16-F78C-9595527B4D10}"/>
              </a:ext>
            </a:extLst>
          </p:cNvPr>
          <p:cNvGrpSpPr/>
          <p:nvPr/>
        </p:nvGrpSpPr>
        <p:grpSpPr>
          <a:xfrm>
            <a:off x="966788" y="1527241"/>
            <a:ext cx="7210424" cy="4562273"/>
            <a:chOff x="861944" y="1400783"/>
            <a:chExt cx="3622927" cy="4081716"/>
          </a:xfrm>
        </p:grpSpPr>
        <p:sp>
          <p:nvSpPr>
            <p:cNvPr id="14" name="Rettangolo 13">
              <a:extLst>
                <a:ext uri="{FF2B5EF4-FFF2-40B4-BE49-F238E27FC236}">
                  <a16:creationId xmlns:a16="http://schemas.microsoft.com/office/drawing/2014/main" id="{68B1BB62-33CD-0D31-007A-6A15C71A8555}"/>
                </a:ext>
              </a:extLst>
            </p:cNvPr>
            <p:cNvSpPr/>
            <p:nvPr/>
          </p:nvSpPr>
          <p:spPr>
            <a:xfrm>
              <a:off x="861944" y="2166465"/>
              <a:ext cx="3622926" cy="426226"/>
            </a:xfrm>
            <a:prstGeom prst="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Rettangolo 14">
              <a:extLst>
                <a:ext uri="{FF2B5EF4-FFF2-40B4-BE49-F238E27FC236}">
                  <a16:creationId xmlns:a16="http://schemas.microsoft.com/office/drawing/2014/main" id="{974DFEB0-A0F8-EE7C-33B2-C82430C461E1}"/>
                </a:ext>
              </a:extLst>
            </p:cNvPr>
            <p:cNvSpPr/>
            <p:nvPr/>
          </p:nvSpPr>
          <p:spPr>
            <a:xfrm>
              <a:off x="861944" y="2326538"/>
              <a:ext cx="152144" cy="266153"/>
            </a:xfrm>
            <a:prstGeom prst="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6" name="Figura a mano libera: forma 15">
              <a:extLst>
                <a:ext uri="{FF2B5EF4-FFF2-40B4-BE49-F238E27FC236}">
                  <a16:creationId xmlns:a16="http://schemas.microsoft.com/office/drawing/2014/main" id="{E0B78B14-08F9-B7CB-58DC-77E25A354B05}"/>
                </a:ext>
              </a:extLst>
            </p:cNvPr>
            <p:cNvSpPr/>
            <p:nvPr/>
          </p:nvSpPr>
          <p:spPr>
            <a:xfrm>
              <a:off x="861944" y="1400783"/>
              <a:ext cx="3622926" cy="765682"/>
            </a:xfrm>
            <a:custGeom>
              <a:avLst/>
              <a:gdLst>
                <a:gd name="connsiteX0" fmla="*/ 0 w 3622926"/>
                <a:gd name="connsiteY0" fmla="*/ 0 h 765682"/>
                <a:gd name="connsiteX1" fmla="*/ 3622926 w 3622926"/>
                <a:gd name="connsiteY1" fmla="*/ 0 h 765682"/>
                <a:gd name="connsiteX2" fmla="*/ 3622926 w 3622926"/>
                <a:gd name="connsiteY2" fmla="*/ 765682 h 765682"/>
                <a:gd name="connsiteX3" fmla="*/ 0 w 3622926"/>
                <a:gd name="connsiteY3" fmla="*/ 765682 h 765682"/>
                <a:gd name="connsiteX4" fmla="*/ 0 w 3622926"/>
                <a:gd name="connsiteY4" fmla="*/ 0 h 765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2926" h="765682">
                  <a:moveTo>
                    <a:pt x="0" y="0"/>
                  </a:moveTo>
                  <a:lnTo>
                    <a:pt x="3622926" y="0"/>
                  </a:lnTo>
                  <a:lnTo>
                    <a:pt x="3622926" y="765682"/>
                  </a:lnTo>
                  <a:lnTo>
                    <a:pt x="0" y="76568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1910" tIns="27940" rIns="41910" bIns="27940" numCol="1" spcCol="1270" anchor="ctr" anchorCtr="0">
              <a:noAutofit/>
            </a:bodyPr>
            <a:lstStyle/>
            <a:p>
              <a:pPr marL="0" lvl="0" indent="0" algn="l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2200" kern="1200" dirty="0"/>
                <a:t>Modifiche normative su artt. 12, 22 e 31 (</a:t>
              </a:r>
              <a:r>
                <a:rPr lang="it-IT" sz="2200" kern="1200" dirty="0" err="1"/>
                <a:t>All</a:t>
              </a:r>
              <a:r>
                <a:rPr lang="it-IT" sz="2200" kern="1200" dirty="0"/>
                <a:t>. 1)</a:t>
              </a:r>
            </a:p>
          </p:txBody>
        </p:sp>
        <p:sp>
          <p:nvSpPr>
            <p:cNvPr id="17" name="Rettangolo 16">
              <a:extLst>
                <a:ext uri="{FF2B5EF4-FFF2-40B4-BE49-F238E27FC236}">
                  <a16:creationId xmlns:a16="http://schemas.microsoft.com/office/drawing/2014/main" id="{00A04EED-35B7-F107-0C6B-AA62053D8A1D}"/>
                </a:ext>
              </a:extLst>
            </p:cNvPr>
            <p:cNvSpPr/>
            <p:nvPr/>
          </p:nvSpPr>
          <p:spPr>
            <a:xfrm>
              <a:off x="861944" y="3008948"/>
              <a:ext cx="152144" cy="266146"/>
            </a:xfrm>
            <a:prstGeom prst="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Figura a mano libera: forma 17">
              <a:extLst>
                <a:ext uri="{FF2B5EF4-FFF2-40B4-BE49-F238E27FC236}">
                  <a16:creationId xmlns:a16="http://schemas.microsoft.com/office/drawing/2014/main" id="{0885FD1C-6B64-CA12-20E5-B59C0380310C}"/>
                </a:ext>
              </a:extLst>
            </p:cNvPr>
            <p:cNvSpPr/>
            <p:nvPr/>
          </p:nvSpPr>
          <p:spPr>
            <a:xfrm>
              <a:off x="1115549" y="2769813"/>
              <a:ext cx="3369322" cy="744416"/>
            </a:xfrm>
            <a:custGeom>
              <a:avLst/>
              <a:gdLst>
                <a:gd name="connsiteX0" fmla="*/ 0 w 3369322"/>
                <a:gd name="connsiteY0" fmla="*/ 0 h 744416"/>
                <a:gd name="connsiteX1" fmla="*/ 3369322 w 3369322"/>
                <a:gd name="connsiteY1" fmla="*/ 0 h 744416"/>
                <a:gd name="connsiteX2" fmla="*/ 3369322 w 3369322"/>
                <a:gd name="connsiteY2" fmla="*/ 744416 h 744416"/>
                <a:gd name="connsiteX3" fmla="*/ 0 w 3369322"/>
                <a:gd name="connsiteY3" fmla="*/ 744416 h 744416"/>
                <a:gd name="connsiteX4" fmla="*/ 0 w 3369322"/>
                <a:gd name="connsiteY4" fmla="*/ 0 h 7444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69322" h="744416">
                  <a:moveTo>
                    <a:pt x="0" y="0"/>
                  </a:moveTo>
                  <a:lnTo>
                    <a:pt x="3369322" y="0"/>
                  </a:lnTo>
                  <a:lnTo>
                    <a:pt x="3369322" y="744416"/>
                  </a:lnTo>
                  <a:lnTo>
                    <a:pt x="0" y="74441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5344" tIns="85344" rIns="85344" bIns="85344" numCol="1" spcCol="1270" anchor="ctr" anchorCtr="0">
              <a:noAutofit/>
            </a:bodyPr>
            <a:lstStyle/>
            <a:p>
              <a:pPr marL="0" lvl="0" indent="0" algn="just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1400" kern="1200" dirty="0"/>
                <a:t>Art. 12 presentazione delle domande di occupazione suolo e diffusione messaggi pubblicitari, introducendo il cosiddetto “silenzio-rifiuto”</a:t>
              </a:r>
            </a:p>
          </p:txBody>
        </p:sp>
        <p:sp>
          <p:nvSpPr>
            <p:cNvPr id="19" name="Rettangolo 18">
              <a:extLst>
                <a:ext uri="{FF2B5EF4-FFF2-40B4-BE49-F238E27FC236}">
                  <a16:creationId xmlns:a16="http://schemas.microsoft.com/office/drawing/2014/main" id="{D41578A0-B0BF-07F3-530E-65921A4B2DB6}"/>
                </a:ext>
              </a:extLst>
            </p:cNvPr>
            <p:cNvSpPr/>
            <p:nvPr/>
          </p:nvSpPr>
          <p:spPr>
            <a:xfrm>
              <a:off x="861944" y="3859541"/>
              <a:ext cx="152144" cy="266146"/>
            </a:xfrm>
            <a:prstGeom prst="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Figura a mano libera: forma 19">
              <a:extLst>
                <a:ext uri="{FF2B5EF4-FFF2-40B4-BE49-F238E27FC236}">
                  <a16:creationId xmlns:a16="http://schemas.microsoft.com/office/drawing/2014/main" id="{70B2A047-10E3-3A76-269F-41E4FFC7E484}"/>
                </a:ext>
              </a:extLst>
            </p:cNvPr>
            <p:cNvSpPr/>
            <p:nvPr/>
          </p:nvSpPr>
          <p:spPr>
            <a:xfrm>
              <a:off x="1115549" y="3514229"/>
              <a:ext cx="3369322" cy="956769"/>
            </a:xfrm>
            <a:custGeom>
              <a:avLst/>
              <a:gdLst>
                <a:gd name="connsiteX0" fmla="*/ 0 w 3369322"/>
                <a:gd name="connsiteY0" fmla="*/ 0 h 956769"/>
                <a:gd name="connsiteX1" fmla="*/ 3369322 w 3369322"/>
                <a:gd name="connsiteY1" fmla="*/ 0 h 956769"/>
                <a:gd name="connsiteX2" fmla="*/ 3369322 w 3369322"/>
                <a:gd name="connsiteY2" fmla="*/ 956769 h 956769"/>
                <a:gd name="connsiteX3" fmla="*/ 0 w 3369322"/>
                <a:gd name="connsiteY3" fmla="*/ 956769 h 956769"/>
                <a:gd name="connsiteX4" fmla="*/ 0 w 3369322"/>
                <a:gd name="connsiteY4" fmla="*/ 0 h 9567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69322" h="956769">
                  <a:moveTo>
                    <a:pt x="0" y="0"/>
                  </a:moveTo>
                  <a:lnTo>
                    <a:pt x="3369322" y="0"/>
                  </a:lnTo>
                  <a:lnTo>
                    <a:pt x="3369322" y="956769"/>
                  </a:lnTo>
                  <a:lnTo>
                    <a:pt x="0" y="956769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5344" tIns="85344" rIns="85344" bIns="85344" numCol="1" spcCol="1270" anchor="ctr" anchorCtr="0">
              <a:noAutofit/>
            </a:bodyPr>
            <a:lstStyle/>
            <a:p>
              <a:pPr marL="0" lvl="0" indent="0" algn="just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1400" kern="1200" dirty="0"/>
                <a:t>Art. 22 occupazioni abusive, prevedendo ipotesi di immediato ripristino dello stato dei luoghi qualora sussistano particolari esigenze di pericolo e interesse pubblico</a:t>
              </a:r>
            </a:p>
          </p:txBody>
        </p:sp>
        <p:sp>
          <p:nvSpPr>
            <p:cNvPr id="21" name="Rettangolo 20">
              <a:extLst>
                <a:ext uri="{FF2B5EF4-FFF2-40B4-BE49-F238E27FC236}">
                  <a16:creationId xmlns:a16="http://schemas.microsoft.com/office/drawing/2014/main" id="{BF123052-2847-EE2E-0DB8-F4AB1F198E21}"/>
                </a:ext>
              </a:extLst>
            </p:cNvPr>
            <p:cNvSpPr/>
            <p:nvPr/>
          </p:nvSpPr>
          <p:spPr>
            <a:xfrm>
              <a:off x="861944" y="4843676"/>
              <a:ext cx="152144" cy="266146"/>
            </a:xfrm>
            <a:prstGeom prst="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2" name="Figura a mano libera: forma 21">
              <a:extLst>
                <a:ext uri="{FF2B5EF4-FFF2-40B4-BE49-F238E27FC236}">
                  <a16:creationId xmlns:a16="http://schemas.microsoft.com/office/drawing/2014/main" id="{728AF974-F9A7-36B6-F30D-B98D6393723B}"/>
                </a:ext>
              </a:extLst>
            </p:cNvPr>
            <p:cNvSpPr/>
            <p:nvPr/>
          </p:nvSpPr>
          <p:spPr>
            <a:xfrm>
              <a:off x="1115549" y="4470999"/>
              <a:ext cx="3369322" cy="1011500"/>
            </a:xfrm>
            <a:custGeom>
              <a:avLst/>
              <a:gdLst>
                <a:gd name="connsiteX0" fmla="*/ 0 w 3369322"/>
                <a:gd name="connsiteY0" fmla="*/ 0 h 1011500"/>
                <a:gd name="connsiteX1" fmla="*/ 3369322 w 3369322"/>
                <a:gd name="connsiteY1" fmla="*/ 0 h 1011500"/>
                <a:gd name="connsiteX2" fmla="*/ 3369322 w 3369322"/>
                <a:gd name="connsiteY2" fmla="*/ 1011500 h 1011500"/>
                <a:gd name="connsiteX3" fmla="*/ 0 w 3369322"/>
                <a:gd name="connsiteY3" fmla="*/ 1011500 h 1011500"/>
                <a:gd name="connsiteX4" fmla="*/ 0 w 3369322"/>
                <a:gd name="connsiteY4" fmla="*/ 0 h 1011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69322" h="1011500">
                  <a:moveTo>
                    <a:pt x="0" y="0"/>
                  </a:moveTo>
                  <a:lnTo>
                    <a:pt x="3369322" y="0"/>
                  </a:lnTo>
                  <a:lnTo>
                    <a:pt x="3369322" y="1011500"/>
                  </a:lnTo>
                  <a:lnTo>
                    <a:pt x="0" y="101150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5344" tIns="85344" rIns="85344" bIns="85344" numCol="1" spcCol="1270" anchor="ctr" anchorCtr="0">
              <a:noAutofit/>
            </a:bodyPr>
            <a:lstStyle/>
            <a:p>
              <a:pPr marL="0" lvl="0" indent="0" algn="just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1400" kern="1200" dirty="0"/>
                <a:t>Art. 31 esenzioni, prevedendo una fattispecie di esenzione dal canone nel caso di pubbliche affissioni svolte nell’interesse dell’ente “anche per il tramite di soggetto delegato nell’ambito del proprio territorio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8125843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E0650CAE-1A40-15A9-7595-0C8F91387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28D72-AD8D-4ABB-9BE4-56994EF9A656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itolo 1">
            <a:extLst>
              <a:ext uri="{FF2B5EF4-FFF2-40B4-BE49-F238E27FC236}">
                <a16:creationId xmlns:a16="http://schemas.microsoft.com/office/drawing/2014/main" id="{BE392F07-6740-774F-B863-A5C25B80F0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6375" y="428017"/>
            <a:ext cx="7210425" cy="554646"/>
          </a:xfrm>
        </p:spPr>
        <p:txBody>
          <a:bodyPr>
            <a:noAutofit/>
          </a:bodyPr>
          <a:lstStyle/>
          <a:p>
            <a:r>
              <a:rPr lang="it-IT" sz="1800" b="1" cap="small" dirty="0"/>
              <a:t>Nuovo Canone Unico</a:t>
            </a:r>
            <a:br>
              <a:rPr lang="it-IT" sz="1800" b="1" cap="small" dirty="0"/>
            </a:br>
            <a:r>
              <a:rPr lang="it-IT" sz="1800" b="1" cap="small" dirty="0"/>
              <a:t>Modifiche normative e regolamentari</a:t>
            </a:r>
          </a:p>
        </p:txBody>
      </p:sp>
      <p:grpSp>
        <p:nvGrpSpPr>
          <p:cNvPr id="13" name="Gruppo 12">
            <a:extLst>
              <a:ext uri="{FF2B5EF4-FFF2-40B4-BE49-F238E27FC236}">
                <a16:creationId xmlns:a16="http://schemas.microsoft.com/office/drawing/2014/main" id="{F0840FE2-B2B2-4F16-F78C-9595527B4D10}"/>
              </a:ext>
            </a:extLst>
          </p:cNvPr>
          <p:cNvGrpSpPr/>
          <p:nvPr/>
        </p:nvGrpSpPr>
        <p:grpSpPr>
          <a:xfrm>
            <a:off x="966787" y="1215951"/>
            <a:ext cx="7210426" cy="4951378"/>
            <a:chOff x="4662733" y="1400783"/>
            <a:chExt cx="3626212" cy="4951378"/>
          </a:xfrm>
        </p:grpSpPr>
        <p:sp>
          <p:nvSpPr>
            <p:cNvPr id="23" name="Rettangolo 22">
              <a:extLst>
                <a:ext uri="{FF2B5EF4-FFF2-40B4-BE49-F238E27FC236}">
                  <a16:creationId xmlns:a16="http://schemas.microsoft.com/office/drawing/2014/main" id="{D4D346D3-780D-3C6F-5BBD-F32964F18370}"/>
                </a:ext>
              </a:extLst>
            </p:cNvPr>
            <p:cNvSpPr/>
            <p:nvPr/>
          </p:nvSpPr>
          <p:spPr>
            <a:xfrm>
              <a:off x="4666018" y="2166465"/>
              <a:ext cx="3622926" cy="426226"/>
            </a:xfrm>
            <a:prstGeom prst="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Rettangolo 23">
              <a:extLst>
                <a:ext uri="{FF2B5EF4-FFF2-40B4-BE49-F238E27FC236}">
                  <a16:creationId xmlns:a16="http://schemas.microsoft.com/office/drawing/2014/main" id="{4275500E-7D78-CEC5-D39C-D0115DD0956E}"/>
                </a:ext>
              </a:extLst>
            </p:cNvPr>
            <p:cNvSpPr/>
            <p:nvPr/>
          </p:nvSpPr>
          <p:spPr>
            <a:xfrm>
              <a:off x="4666018" y="2326538"/>
              <a:ext cx="144839" cy="266153"/>
            </a:xfrm>
            <a:prstGeom prst="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5" name="Figura a mano libera: forma 24">
              <a:extLst>
                <a:ext uri="{FF2B5EF4-FFF2-40B4-BE49-F238E27FC236}">
                  <a16:creationId xmlns:a16="http://schemas.microsoft.com/office/drawing/2014/main" id="{16B36338-2E2C-9BF5-B95B-895C634BC44E}"/>
                </a:ext>
              </a:extLst>
            </p:cNvPr>
            <p:cNvSpPr/>
            <p:nvPr/>
          </p:nvSpPr>
          <p:spPr>
            <a:xfrm>
              <a:off x="4666018" y="1400783"/>
              <a:ext cx="3622926" cy="765682"/>
            </a:xfrm>
            <a:custGeom>
              <a:avLst/>
              <a:gdLst>
                <a:gd name="connsiteX0" fmla="*/ 0 w 3622926"/>
                <a:gd name="connsiteY0" fmla="*/ 0 h 765682"/>
                <a:gd name="connsiteX1" fmla="*/ 3622926 w 3622926"/>
                <a:gd name="connsiteY1" fmla="*/ 0 h 765682"/>
                <a:gd name="connsiteX2" fmla="*/ 3622926 w 3622926"/>
                <a:gd name="connsiteY2" fmla="*/ 765682 h 765682"/>
                <a:gd name="connsiteX3" fmla="*/ 0 w 3622926"/>
                <a:gd name="connsiteY3" fmla="*/ 765682 h 765682"/>
                <a:gd name="connsiteX4" fmla="*/ 0 w 3622926"/>
                <a:gd name="connsiteY4" fmla="*/ 0 h 765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2926" h="765682">
                  <a:moveTo>
                    <a:pt x="0" y="0"/>
                  </a:moveTo>
                  <a:lnTo>
                    <a:pt x="3622926" y="0"/>
                  </a:lnTo>
                  <a:lnTo>
                    <a:pt x="3622926" y="765682"/>
                  </a:lnTo>
                  <a:lnTo>
                    <a:pt x="0" y="76568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1910" tIns="27940" rIns="41910" bIns="27940" numCol="1" spcCol="1270" anchor="ctr" anchorCtr="0">
              <a:noAutofit/>
            </a:bodyPr>
            <a:lstStyle/>
            <a:p>
              <a:pPr marL="0" lvl="0" indent="0" algn="l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2200" kern="1200" dirty="0"/>
                <a:t>Principali modifiche normative su artt. 1, 3, 4, 6, 11, 13 (</a:t>
              </a:r>
              <a:r>
                <a:rPr lang="it-IT" sz="2200" kern="1200" dirty="0" err="1"/>
                <a:t>All</a:t>
              </a:r>
              <a:r>
                <a:rPr lang="it-IT" sz="2200" kern="1200" dirty="0"/>
                <a:t>. 2)</a:t>
              </a:r>
            </a:p>
          </p:txBody>
        </p:sp>
        <p:sp>
          <p:nvSpPr>
            <p:cNvPr id="26" name="Rettangolo 25">
              <a:extLst>
                <a:ext uri="{FF2B5EF4-FFF2-40B4-BE49-F238E27FC236}">
                  <a16:creationId xmlns:a16="http://schemas.microsoft.com/office/drawing/2014/main" id="{85DE7CD9-3CE0-0204-893B-D8171318AF6E}"/>
                </a:ext>
              </a:extLst>
            </p:cNvPr>
            <p:cNvSpPr/>
            <p:nvPr/>
          </p:nvSpPr>
          <p:spPr>
            <a:xfrm>
              <a:off x="4666018" y="3007889"/>
              <a:ext cx="144839" cy="266146"/>
            </a:xfrm>
            <a:prstGeom prst="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7" name="Figura a mano libera: forma 26">
              <a:extLst>
                <a:ext uri="{FF2B5EF4-FFF2-40B4-BE49-F238E27FC236}">
                  <a16:creationId xmlns:a16="http://schemas.microsoft.com/office/drawing/2014/main" id="{A7CD7FE4-C8AC-9571-9E70-4DD4F0DB3B58}"/>
                </a:ext>
              </a:extLst>
            </p:cNvPr>
            <p:cNvSpPr/>
            <p:nvPr/>
          </p:nvSpPr>
          <p:spPr>
            <a:xfrm>
              <a:off x="4919623" y="2769813"/>
              <a:ext cx="3369322" cy="781212"/>
            </a:xfrm>
            <a:custGeom>
              <a:avLst/>
              <a:gdLst>
                <a:gd name="connsiteX0" fmla="*/ 0 w 3369322"/>
                <a:gd name="connsiteY0" fmla="*/ 0 h 781212"/>
                <a:gd name="connsiteX1" fmla="*/ 3369322 w 3369322"/>
                <a:gd name="connsiteY1" fmla="*/ 0 h 781212"/>
                <a:gd name="connsiteX2" fmla="*/ 3369322 w 3369322"/>
                <a:gd name="connsiteY2" fmla="*/ 781212 h 781212"/>
                <a:gd name="connsiteX3" fmla="*/ 0 w 3369322"/>
                <a:gd name="connsiteY3" fmla="*/ 781212 h 781212"/>
                <a:gd name="connsiteX4" fmla="*/ 0 w 3369322"/>
                <a:gd name="connsiteY4" fmla="*/ 0 h 7812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69322" h="781212">
                  <a:moveTo>
                    <a:pt x="0" y="0"/>
                  </a:moveTo>
                  <a:lnTo>
                    <a:pt x="3369322" y="0"/>
                  </a:lnTo>
                  <a:lnTo>
                    <a:pt x="3369322" y="781212"/>
                  </a:lnTo>
                  <a:lnTo>
                    <a:pt x="0" y="78121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5344" tIns="85344" rIns="85344" bIns="85344" numCol="1" spcCol="1270" anchor="ctr" anchorCtr="0">
              <a:noAutofit/>
            </a:bodyPr>
            <a:lstStyle/>
            <a:p>
              <a:pPr marL="0" lvl="0" indent="0" algn="just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1300" b="1" kern="1200" dirty="0">
                  <a:highlight>
                    <a:srgbClr val="FFFF00"/>
                  </a:highlight>
                </a:rPr>
                <a:t>Art. 1 innalzamento del contingente delle superfici pubblicitarie </a:t>
              </a:r>
              <a:r>
                <a:rPr lang="it-IT" sz="1300" b="1" kern="1200" dirty="0"/>
                <a:t>autorizzabili, in considerazione delle spinte evolutive della città, del 20%</a:t>
              </a:r>
            </a:p>
          </p:txBody>
        </p:sp>
        <p:sp>
          <p:nvSpPr>
            <p:cNvPr id="28" name="Rettangolo 27">
              <a:extLst>
                <a:ext uri="{FF2B5EF4-FFF2-40B4-BE49-F238E27FC236}">
                  <a16:creationId xmlns:a16="http://schemas.microsoft.com/office/drawing/2014/main" id="{04D02C51-A125-55C9-77E2-C163EB4FA24C}"/>
                </a:ext>
              </a:extLst>
            </p:cNvPr>
            <p:cNvSpPr/>
            <p:nvPr/>
          </p:nvSpPr>
          <p:spPr>
            <a:xfrm>
              <a:off x="4666018" y="4162596"/>
              <a:ext cx="144839" cy="266146"/>
            </a:xfrm>
            <a:prstGeom prst="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9" name="Figura a mano libera: forma 28">
              <a:extLst>
                <a:ext uri="{FF2B5EF4-FFF2-40B4-BE49-F238E27FC236}">
                  <a16:creationId xmlns:a16="http://schemas.microsoft.com/office/drawing/2014/main" id="{BE8C9F80-2739-74F0-B982-A23A73CBDAFF}"/>
                </a:ext>
              </a:extLst>
            </p:cNvPr>
            <p:cNvSpPr/>
            <p:nvPr/>
          </p:nvSpPr>
          <p:spPr>
            <a:xfrm>
              <a:off x="4919623" y="3676976"/>
              <a:ext cx="3369322" cy="1399305"/>
            </a:xfrm>
            <a:custGeom>
              <a:avLst/>
              <a:gdLst>
                <a:gd name="connsiteX0" fmla="*/ 0 w 3369322"/>
                <a:gd name="connsiteY0" fmla="*/ 0 h 1399305"/>
                <a:gd name="connsiteX1" fmla="*/ 3369322 w 3369322"/>
                <a:gd name="connsiteY1" fmla="*/ 0 h 1399305"/>
                <a:gd name="connsiteX2" fmla="*/ 3369322 w 3369322"/>
                <a:gd name="connsiteY2" fmla="*/ 1399305 h 1399305"/>
                <a:gd name="connsiteX3" fmla="*/ 0 w 3369322"/>
                <a:gd name="connsiteY3" fmla="*/ 1399305 h 1399305"/>
                <a:gd name="connsiteX4" fmla="*/ 0 w 3369322"/>
                <a:gd name="connsiteY4" fmla="*/ 0 h 13993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69322" h="1399305">
                  <a:moveTo>
                    <a:pt x="0" y="0"/>
                  </a:moveTo>
                  <a:lnTo>
                    <a:pt x="3369322" y="0"/>
                  </a:lnTo>
                  <a:lnTo>
                    <a:pt x="3369322" y="1399305"/>
                  </a:lnTo>
                  <a:lnTo>
                    <a:pt x="0" y="1399305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8232" tIns="78232" rIns="78232" bIns="78232" numCol="1" spcCol="1270" anchor="ctr" anchorCtr="0">
              <a:noAutofit/>
            </a:bodyPr>
            <a:lstStyle/>
            <a:p>
              <a:pPr marL="0" lvl="0" indent="0" algn="just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1300" dirty="0"/>
                <a:t>P</a:t>
              </a:r>
              <a:r>
                <a:rPr lang="it-IT" sz="1300" kern="1200" dirty="0"/>
                <a:t>oteri di vigilanza e potestà di intervento del Comune rispetto all’attività contrattuale tra privati, con riguardo alla definizione degli importi a titolo di compartecipazione ai proventi pubblicitari derivanti dallo sfruttamento pubblicitario di cantieri finalizzati a interventi di manutenzione su beni di proprietà dell’ente e necessità di procedura comparativa per la scelta dell’agenzia pubblicitaria</a:t>
              </a:r>
            </a:p>
          </p:txBody>
        </p:sp>
        <p:sp>
          <p:nvSpPr>
            <p:cNvPr id="30" name="Rettangolo 29">
              <a:extLst>
                <a:ext uri="{FF2B5EF4-FFF2-40B4-BE49-F238E27FC236}">
                  <a16:creationId xmlns:a16="http://schemas.microsoft.com/office/drawing/2014/main" id="{FB9BD3B7-AF08-6F58-EFB9-47D59BB75371}"/>
                </a:ext>
              </a:extLst>
            </p:cNvPr>
            <p:cNvSpPr/>
            <p:nvPr/>
          </p:nvSpPr>
          <p:spPr>
            <a:xfrm>
              <a:off x="4662733" y="5261154"/>
              <a:ext cx="144839" cy="266146"/>
            </a:xfrm>
            <a:prstGeom prst="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1" name="Figura a mano libera: forma 30">
              <a:extLst>
                <a:ext uri="{FF2B5EF4-FFF2-40B4-BE49-F238E27FC236}">
                  <a16:creationId xmlns:a16="http://schemas.microsoft.com/office/drawing/2014/main" id="{7729C60C-D3BB-77B0-2F53-175ADB4B05D9}"/>
                </a:ext>
              </a:extLst>
            </p:cNvPr>
            <p:cNvSpPr/>
            <p:nvPr/>
          </p:nvSpPr>
          <p:spPr>
            <a:xfrm>
              <a:off x="4906617" y="5082175"/>
              <a:ext cx="3369322" cy="649598"/>
            </a:xfrm>
            <a:custGeom>
              <a:avLst/>
              <a:gdLst>
                <a:gd name="connsiteX0" fmla="*/ 0 w 3369322"/>
                <a:gd name="connsiteY0" fmla="*/ 0 h 779536"/>
                <a:gd name="connsiteX1" fmla="*/ 3369322 w 3369322"/>
                <a:gd name="connsiteY1" fmla="*/ 0 h 779536"/>
                <a:gd name="connsiteX2" fmla="*/ 3369322 w 3369322"/>
                <a:gd name="connsiteY2" fmla="*/ 779536 h 779536"/>
                <a:gd name="connsiteX3" fmla="*/ 0 w 3369322"/>
                <a:gd name="connsiteY3" fmla="*/ 779536 h 779536"/>
                <a:gd name="connsiteX4" fmla="*/ 0 w 3369322"/>
                <a:gd name="connsiteY4" fmla="*/ 0 h 7795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69322" h="779536">
                  <a:moveTo>
                    <a:pt x="0" y="0"/>
                  </a:moveTo>
                  <a:lnTo>
                    <a:pt x="3369322" y="0"/>
                  </a:lnTo>
                  <a:lnTo>
                    <a:pt x="3369322" y="779536"/>
                  </a:lnTo>
                  <a:lnTo>
                    <a:pt x="0" y="77953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5344" tIns="85344" rIns="85344" bIns="85344" numCol="1" spcCol="1270" anchor="ctr" anchorCtr="0">
              <a:noAutofit/>
            </a:bodyPr>
            <a:lstStyle/>
            <a:p>
              <a:pPr marL="0" lvl="0" indent="0" algn="l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1300" b="1" kern="1200" dirty="0">
                  <a:highlight>
                    <a:srgbClr val="FFFF00"/>
                  </a:highlight>
                </a:rPr>
                <a:t>Art. 11 co. 1 lett. g, pubblicità su edicole con possibilità di esporre anche messaggi conto terzi</a:t>
              </a:r>
            </a:p>
          </p:txBody>
        </p:sp>
        <p:sp>
          <p:nvSpPr>
            <p:cNvPr id="32" name="Rettangolo 31">
              <a:extLst>
                <a:ext uri="{FF2B5EF4-FFF2-40B4-BE49-F238E27FC236}">
                  <a16:creationId xmlns:a16="http://schemas.microsoft.com/office/drawing/2014/main" id="{F253908F-57DE-C2FB-6391-161EA331C875}"/>
                </a:ext>
              </a:extLst>
            </p:cNvPr>
            <p:cNvSpPr/>
            <p:nvPr/>
          </p:nvSpPr>
          <p:spPr>
            <a:xfrm>
              <a:off x="4666018" y="5872006"/>
              <a:ext cx="144839" cy="266146"/>
            </a:xfrm>
            <a:prstGeom prst="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3" name="Figura a mano libera: forma 32">
              <a:extLst>
                <a:ext uri="{FF2B5EF4-FFF2-40B4-BE49-F238E27FC236}">
                  <a16:creationId xmlns:a16="http://schemas.microsoft.com/office/drawing/2014/main" id="{33B630CF-A764-C052-D2BD-545D2F06B91D}"/>
                </a:ext>
              </a:extLst>
            </p:cNvPr>
            <p:cNvSpPr/>
            <p:nvPr/>
          </p:nvSpPr>
          <p:spPr>
            <a:xfrm>
              <a:off x="4919623" y="5731773"/>
              <a:ext cx="3369322" cy="620388"/>
            </a:xfrm>
            <a:custGeom>
              <a:avLst/>
              <a:gdLst>
                <a:gd name="connsiteX0" fmla="*/ 0 w 3369322"/>
                <a:gd name="connsiteY0" fmla="*/ 0 h 620388"/>
                <a:gd name="connsiteX1" fmla="*/ 3369322 w 3369322"/>
                <a:gd name="connsiteY1" fmla="*/ 0 h 620388"/>
                <a:gd name="connsiteX2" fmla="*/ 3369322 w 3369322"/>
                <a:gd name="connsiteY2" fmla="*/ 620388 h 620388"/>
                <a:gd name="connsiteX3" fmla="*/ 0 w 3369322"/>
                <a:gd name="connsiteY3" fmla="*/ 620388 h 620388"/>
                <a:gd name="connsiteX4" fmla="*/ 0 w 3369322"/>
                <a:gd name="connsiteY4" fmla="*/ 0 h 620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69322" h="620388">
                  <a:moveTo>
                    <a:pt x="0" y="0"/>
                  </a:moveTo>
                  <a:lnTo>
                    <a:pt x="3369322" y="0"/>
                  </a:lnTo>
                  <a:lnTo>
                    <a:pt x="3369322" y="620388"/>
                  </a:lnTo>
                  <a:lnTo>
                    <a:pt x="0" y="620388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5344" tIns="85344" rIns="85344" bIns="85344" numCol="1" spcCol="1270" anchor="ctr" anchorCtr="0">
              <a:noAutofit/>
            </a:bodyPr>
            <a:lstStyle/>
            <a:p>
              <a:pPr marL="0" lvl="0" indent="0" algn="l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1300" kern="1200" dirty="0"/>
                <a:t>Art. 13 co. 4 possibilità di esporre segnaletica alberghiera con la denominazione dell’Hotel.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1041676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CA484372-C6A4-93E8-441E-D6E47038B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28D72-AD8D-4ABB-9BE4-56994EF9A656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Titolo 1">
            <a:extLst>
              <a:ext uri="{FF2B5EF4-FFF2-40B4-BE49-F238E27FC236}">
                <a16:creationId xmlns:a16="http://schemas.microsoft.com/office/drawing/2014/main" id="{60E1F66D-9336-2D37-CAB4-E999D506FC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6321" y="214043"/>
            <a:ext cx="7838076" cy="846142"/>
          </a:xfrm>
        </p:spPr>
        <p:txBody>
          <a:bodyPr>
            <a:noAutofit/>
          </a:bodyPr>
          <a:lstStyle/>
          <a:p>
            <a:r>
              <a:rPr lang="it-IT" sz="1800" b="1" cap="small" dirty="0"/>
              <a:t>Nuovo Canone Unico</a:t>
            </a:r>
            <a:br>
              <a:rPr lang="it-IT" sz="1800" b="1" cap="small" dirty="0"/>
            </a:br>
            <a:r>
              <a:rPr lang="it-IT" sz="1800" b="1" cap="small" dirty="0"/>
              <a:t>vie in categoria speciale</a:t>
            </a:r>
          </a:p>
        </p:txBody>
      </p:sp>
      <p:grpSp>
        <p:nvGrpSpPr>
          <p:cNvPr id="2" name="Gruppo 1">
            <a:extLst>
              <a:ext uri="{FF2B5EF4-FFF2-40B4-BE49-F238E27FC236}">
                <a16:creationId xmlns:a16="http://schemas.microsoft.com/office/drawing/2014/main" id="{E6C37F02-8A49-8E4E-1B0D-52770FD83968}"/>
              </a:ext>
            </a:extLst>
          </p:cNvPr>
          <p:cNvGrpSpPr/>
          <p:nvPr/>
        </p:nvGrpSpPr>
        <p:grpSpPr>
          <a:xfrm>
            <a:off x="969530" y="1400783"/>
            <a:ext cx="7202470" cy="4844374"/>
            <a:chOff x="969530" y="1400783"/>
            <a:chExt cx="7202470" cy="4844374"/>
          </a:xfrm>
        </p:grpSpPr>
        <p:sp>
          <p:nvSpPr>
            <p:cNvPr id="30" name="Rettangolo 29">
              <a:extLst>
                <a:ext uri="{FF2B5EF4-FFF2-40B4-BE49-F238E27FC236}">
                  <a16:creationId xmlns:a16="http://schemas.microsoft.com/office/drawing/2014/main" id="{0BBAD2CF-24BD-523E-0680-A9064001384C}"/>
                </a:ext>
              </a:extLst>
            </p:cNvPr>
            <p:cNvSpPr/>
            <p:nvPr/>
          </p:nvSpPr>
          <p:spPr>
            <a:xfrm>
              <a:off x="969530" y="5433616"/>
              <a:ext cx="294210" cy="288000"/>
            </a:xfrm>
            <a:prstGeom prst="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grpSp>
          <p:nvGrpSpPr>
            <p:cNvPr id="32" name="Gruppo 31">
              <a:extLst>
                <a:ext uri="{FF2B5EF4-FFF2-40B4-BE49-F238E27FC236}">
                  <a16:creationId xmlns:a16="http://schemas.microsoft.com/office/drawing/2014/main" id="{71E26C64-57A1-0552-91D5-5B2673FCDA06}"/>
                </a:ext>
              </a:extLst>
            </p:cNvPr>
            <p:cNvGrpSpPr/>
            <p:nvPr/>
          </p:nvGrpSpPr>
          <p:grpSpPr>
            <a:xfrm>
              <a:off x="972000" y="1400783"/>
              <a:ext cx="7200000" cy="4844374"/>
              <a:chOff x="476655" y="1400783"/>
              <a:chExt cx="7751103" cy="4844374"/>
            </a:xfrm>
          </p:grpSpPr>
          <p:grpSp>
            <p:nvGrpSpPr>
              <p:cNvPr id="9" name="Gruppo 8">
                <a:extLst>
                  <a:ext uri="{FF2B5EF4-FFF2-40B4-BE49-F238E27FC236}">
                    <a16:creationId xmlns:a16="http://schemas.microsoft.com/office/drawing/2014/main" id="{24612459-542B-4376-45A8-8AC3751CAC59}"/>
                  </a:ext>
                </a:extLst>
              </p:cNvPr>
              <p:cNvGrpSpPr/>
              <p:nvPr/>
            </p:nvGrpSpPr>
            <p:grpSpPr>
              <a:xfrm>
                <a:off x="476655" y="1400783"/>
                <a:ext cx="7751103" cy="3378973"/>
                <a:chOff x="861944" y="1400783"/>
                <a:chExt cx="7011747" cy="3378973"/>
              </a:xfrm>
            </p:grpSpPr>
            <p:sp>
              <p:nvSpPr>
                <p:cNvPr id="10" name="Rettangolo 9">
                  <a:extLst>
                    <a:ext uri="{FF2B5EF4-FFF2-40B4-BE49-F238E27FC236}">
                      <a16:creationId xmlns:a16="http://schemas.microsoft.com/office/drawing/2014/main" id="{9E24B67D-3D1A-FABC-2976-6A50D3B15791}"/>
                    </a:ext>
                  </a:extLst>
                </p:cNvPr>
                <p:cNvSpPr/>
                <p:nvPr/>
              </p:nvSpPr>
              <p:spPr>
                <a:xfrm>
                  <a:off x="880347" y="2166465"/>
                  <a:ext cx="6993344" cy="426226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accent1"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accen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lt1"/>
                </a:fontRef>
              </p:style>
            </p:sp>
            <p:sp>
              <p:nvSpPr>
                <p:cNvPr id="11" name="Rettangolo 10">
                  <a:extLst>
                    <a:ext uri="{FF2B5EF4-FFF2-40B4-BE49-F238E27FC236}">
                      <a16:creationId xmlns:a16="http://schemas.microsoft.com/office/drawing/2014/main" id="{19DC23E7-8105-86BD-9897-1B9C39A49D95}"/>
                    </a:ext>
                  </a:extLst>
                </p:cNvPr>
                <p:cNvSpPr/>
                <p:nvPr/>
              </p:nvSpPr>
              <p:spPr>
                <a:xfrm>
                  <a:off x="879544" y="2326538"/>
                  <a:ext cx="266153" cy="266153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lt1">
                    <a:alpha val="90000"/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lt1">
                    <a:alpha val="9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</p:sp>
            <p:sp>
              <p:nvSpPr>
                <p:cNvPr id="12" name="Figura a mano libera: forma 11">
                  <a:extLst>
                    <a:ext uri="{FF2B5EF4-FFF2-40B4-BE49-F238E27FC236}">
                      <a16:creationId xmlns:a16="http://schemas.microsoft.com/office/drawing/2014/main" id="{6D0DCEED-CEAF-1333-118C-0DECF94D2749}"/>
                    </a:ext>
                  </a:extLst>
                </p:cNvPr>
                <p:cNvSpPr/>
                <p:nvPr/>
              </p:nvSpPr>
              <p:spPr>
                <a:xfrm>
                  <a:off x="880347" y="1400783"/>
                  <a:ext cx="6993344" cy="765682"/>
                </a:xfrm>
                <a:custGeom>
                  <a:avLst/>
                  <a:gdLst>
                    <a:gd name="connsiteX0" fmla="*/ 0 w 3622926"/>
                    <a:gd name="connsiteY0" fmla="*/ 0 h 765682"/>
                    <a:gd name="connsiteX1" fmla="*/ 3622926 w 3622926"/>
                    <a:gd name="connsiteY1" fmla="*/ 0 h 765682"/>
                    <a:gd name="connsiteX2" fmla="*/ 3622926 w 3622926"/>
                    <a:gd name="connsiteY2" fmla="*/ 765682 h 765682"/>
                    <a:gd name="connsiteX3" fmla="*/ 0 w 3622926"/>
                    <a:gd name="connsiteY3" fmla="*/ 765682 h 765682"/>
                    <a:gd name="connsiteX4" fmla="*/ 0 w 3622926"/>
                    <a:gd name="connsiteY4" fmla="*/ 0 h 76568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622926" h="765682">
                      <a:moveTo>
                        <a:pt x="0" y="0"/>
                      </a:moveTo>
                      <a:lnTo>
                        <a:pt x="3622926" y="0"/>
                      </a:lnTo>
                      <a:lnTo>
                        <a:pt x="3622926" y="765682"/>
                      </a:lnTo>
                      <a:lnTo>
                        <a:pt x="0" y="76568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alpha val="0"/>
                    <a:hueOff val="0"/>
                    <a:satOff val="0"/>
                    <a:lumOff val="0"/>
                    <a:alphaOff val="0"/>
                  </a:schemeClr>
                </a:lnRef>
                <a:fillRef idx="0">
                  <a:schemeClr val="lt1">
                    <a:alpha val="0"/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lt1">
                    <a:alpha val="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tx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41910" tIns="27940" rIns="41910" bIns="27940" numCol="1" spcCol="1270" anchor="ctr" anchorCtr="0">
                  <a:noAutofit/>
                </a:bodyPr>
                <a:lstStyle/>
                <a:p>
                  <a:pPr marL="0" lvl="0" indent="0" defTabSz="97790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r>
                    <a:rPr lang="it-IT" sz="2000" dirty="0"/>
                    <a:t>C</a:t>
                  </a:r>
                  <a:r>
                    <a:rPr lang="it-IT" sz="2000" kern="1200" dirty="0"/>
                    <a:t>riteri per l’aggiornamento dell’elenco delle vie in categoria speciale  </a:t>
                  </a:r>
                </a:p>
                <a:p>
                  <a:pPr marL="0" lvl="0" indent="0" defTabSz="97790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r>
                    <a:rPr lang="it-IT" sz="2000" kern="1200" dirty="0"/>
                    <a:t>(</a:t>
                  </a:r>
                  <a:r>
                    <a:rPr lang="it-IT" sz="2000" kern="1200" dirty="0" err="1"/>
                    <a:t>All</a:t>
                  </a:r>
                  <a:r>
                    <a:rPr lang="it-IT" sz="2000" kern="1200" dirty="0"/>
                    <a:t>. 3)</a:t>
                  </a:r>
                </a:p>
              </p:txBody>
            </p:sp>
            <p:sp>
              <p:nvSpPr>
                <p:cNvPr id="13" name="Rettangolo 12">
                  <a:extLst>
                    <a:ext uri="{FF2B5EF4-FFF2-40B4-BE49-F238E27FC236}">
                      <a16:creationId xmlns:a16="http://schemas.microsoft.com/office/drawing/2014/main" id="{2DE92110-0A50-ADFB-D08A-C8A6670ADFEA}"/>
                    </a:ext>
                  </a:extLst>
                </p:cNvPr>
                <p:cNvSpPr/>
                <p:nvPr/>
              </p:nvSpPr>
              <p:spPr>
                <a:xfrm>
                  <a:off x="861944" y="3008948"/>
                  <a:ext cx="266146" cy="266146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lt1"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</p:sp>
            <p:sp>
              <p:nvSpPr>
                <p:cNvPr id="14" name="Figura a mano libera: forma 13">
                  <a:extLst>
                    <a:ext uri="{FF2B5EF4-FFF2-40B4-BE49-F238E27FC236}">
                      <a16:creationId xmlns:a16="http://schemas.microsoft.com/office/drawing/2014/main" id="{8DD5EBFC-9133-F47F-E2C8-E846B1D2696F}"/>
                    </a:ext>
                  </a:extLst>
                </p:cNvPr>
                <p:cNvSpPr/>
                <p:nvPr/>
              </p:nvSpPr>
              <p:spPr>
                <a:xfrm>
                  <a:off x="1140480" y="2769813"/>
                  <a:ext cx="6503811" cy="744416"/>
                </a:xfrm>
                <a:custGeom>
                  <a:avLst/>
                  <a:gdLst>
                    <a:gd name="connsiteX0" fmla="*/ 0 w 3369322"/>
                    <a:gd name="connsiteY0" fmla="*/ 0 h 744416"/>
                    <a:gd name="connsiteX1" fmla="*/ 3369322 w 3369322"/>
                    <a:gd name="connsiteY1" fmla="*/ 0 h 744416"/>
                    <a:gd name="connsiteX2" fmla="*/ 3369322 w 3369322"/>
                    <a:gd name="connsiteY2" fmla="*/ 744416 h 744416"/>
                    <a:gd name="connsiteX3" fmla="*/ 0 w 3369322"/>
                    <a:gd name="connsiteY3" fmla="*/ 744416 h 744416"/>
                    <a:gd name="connsiteX4" fmla="*/ 0 w 3369322"/>
                    <a:gd name="connsiteY4" fmla="*/ 0 h 7444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369322" h="744416">
                      <a:moveTo>
                        <a:pt x="0" y="0"/>
                      </a:moveTo>
                      <a:lnTo>
                        <a:pt x="3369322" y="0"/>
                      </a:lnTo>
                      <a:lnTo>
                        <a:pt x="3369322" y="744416"/>
                      </a:lnTo>
                      <a:lnTo>
                        <a:pt x="0" y="744416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alpha val="0"/>
                    <a:hueOff val="0"/>
                    <a:satOff val="0"/>
                    <a:lumOff val="0"/>
                    <a:alphaOff val="0"/>
                  </a:schemeClr>
                </a:lnRef>
                <a:fillRef idx="0">
                  <a:schemeClr val="lt1">
                    <a:alpha val="0"/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lt1">
                    <a:alpha val="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tx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85344" tIns="85344" rIns="85344" bIns="85344" numCol="1" spcCol="1270" anchor="ctr" anchorCtr="0">
                  <a:noAutofit/>
                </a:bodyPr>
                <a:lstStyle/>
                <a:p>
                  <a:pPr marL="0" lvl="0" indent="0" algn="just" defTabSz="53340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r>
                    <a:rPr lang="it-IT" sz="1300" kern="1200" dirty="0"/>
                    <a:t>Le vie in categoria speciale determinate con la delibera di CC n. 47/1994 vengono confermate e mantenute, in continuità con le precedenti espressioni del Consiglio Comunale</a:t>
                  </a:r>
                </a:p>
              </p:txBody>
            </p:sp>
            <p:sp>
              <p:nvSpPr>
                <p:cNvPr id="15" name="Rettangolo 14">
                  <a:extLst>
                    <a:ext uri="{FF2B5EF4-FFF2-40B4-BE49-F238E27FC236}">
                      <a16:creationId xmlns:a16="http://schemas.microsoft.com/office/drawing/2014/main" id="{273D67F9-9419-2DF6-0E93-D98A0294A5B7}"/>
                    </a:ext>
                  </a:extLst>
                </p:cNvPr>
                <p:cNvSpPr/>
                <p:nvPr/>
              </p:nvSpPr>
              <p:spPr>
                <a:xfrm>
                  <a:off x="861944" y="3655253"/>
                  <a:ext cx="266146" cy="266146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lt1"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</p:sp>
            <p:sp>
              <p:nvSpPr>
                <p:cNvPr id="16" name="Figura a mano libera: forma 15">
                  <a:extLst>
                    <a:ext uri="{FF2B5EF4-FFF2-40B4-BE49-F238E27FC236}">
                      <a16:creationId xmlns:a16="http://schemas.microsoft.com/office/drawing/2014/main" id="{A63748DB-5E2F-65D3-45A1-5F11A39C96D7}"/>
                    </a:ext>
                  </a:extLst>
                </p:cNvPr>
                <p:cNvSpPr/>
                <p:nvPr/>
              </p:nvSpPr>
              <p:spPr>
                <a:xfrm>
                  <a:off x="1140480" y="3530638"/>
                  <a:ext cx="6503811" cy="468108"/>
                </a:xfrm>
                <a:custGeom>
                  <a:avLst/>
                  <a:gdLst>
                    <a:gd name="connsiteX0" fmla="*/ 0 w 3369322"/>
                    <a:gd name="connsiteY0" fmla="*/ 0 h 956769"/>
                    <a:gd name="connsiteX1" fmla="*/ 3369322 w 3369322"/>
                    <a:gd name="connsiteY1" fmla="*/ 0 h 956769"/>
                    <a:gd name="connsiteX2" fmla="*/ 3369322 w 3369322"/>
                    <a:gd name="connsiteY2" fmla="*/ 956769 h 956769"/>
                    <a:gd name="connsiteX3" fmla="*/ 0 w 3369322"/>
                    <a:gd name="connsiteY3" fmla="*/ 956769 h 956769"/>
                    <a:gd name="connsiteX4" fmla="*/ 0 w 3369322"/>
                    <a:gd name="connsiteY4" fmla="*/ 0 h 9567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369322" h="956769">
                      <a:moveTo>
                        <a:pt x="0" y="0"/>
                      </a:moveTo>
                      <a:lnTo>
                        <a:pt x="3369322" y="0"/>
                      </a:lnTo>
                      <a:lnTo>
                        <a:pt x="3369322" y="956769"/>
                      </a:lnTo>
                      <a:lnTo>
                        <a:pt x="0" y="95676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alpha val="0"/>
                    <a:hueOff val="0"/>
                    <a:satOff val="0"/>
                    <a:lumOff val="0"/>
                    <a:alphaOff val="0"/>
                  </a:schemeClr>
                </a:lnRef>
                <a:fillRef idx="0">
                  <a:schemeClr val="lt1">
                    <a:alpha val="0"/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lt1">
                    <a:alpha val="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tx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85344" tIns="85344" rIns="85344" bIns="85344" numCol="1" spcCol="1270" anchor="ctr" anchorCtr="0">
                  <a:noAutofit/>
                </a:bodyPr>
                <a:lstStyle/>
                <a:p>
                  <a:pPr marL="0" lvl="0" indent="0" algn="just" defTabSz="53340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r>
                    <a:rPr lang="it-IT" sz="1300" kern="1200" dirty="0"/>
                    <a:t>Viene confermato il </a:t>
                  </a:r>
                  <a:r>
                    <a:rPr lang="it-IT" sz="1300" b="1" kern="1200" dirty="0"/>
                    <a:t>limite massimo del 35% </a:t>
                  </a:r>
                  <a:r>
                    <a:rPr lang="it-IT" sz="1300" kern="1200" dirty="0"/>
                    <a:t>cui attribuire la categoria di via speciale </a:t>
                  </a:r>
                </a:p>
              </p:txBody>
            </p:sp>
            <p:sp>
              <p:nvSpPr>
                <p:cNvPr id="17" name="Rettangolo 16">
                  <a:extLst>
                    <a:ext uri="{FF2B5EF4-FFF2-40B4-BE49-F238E27FC236}">
                      <a16:creationId xmlns:a16="http://schemas.microsoft.com/office/drawing/2014/main" id="{80E9D187-6264-E5DE-19FB-95D7A303947F}"/>
                    </a:ext>
                  </a:extLst>
                </p:cNvPr>
                <p:cNvSpPr/>
                <p:nvPr/>
              </p:nvSpPr>
              <p:spPr>
                <a:xfrm>
                  <a:off x="861944" y="4308636"/>
                  <a:ext cx="266146" cy="266146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hueOff val="0"/>
                    <a:satOff val="0"/>
                    <a:lumOff val="0"/>
                    <a:alphaOff val="0"/>
                  </a:schemeClr>
                </a:lnRef>
                <a:fillRef idx="1">
                  <a:schemeClr val="lt1"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lt1"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</p:sp>
            <p:sp>
              <p:nvSpPr>
                <p:cNvPr id="18" name="Figura a mano libera: forma 17">
                  <a:extLst>
                    <a:ext uri="{FF2B5EF4-FFF2-40B4-BE49-F238E27FC236}">
                      <a16:creationId xmlns:a16="http://schemas.microsoft.com/office/drawing/2014/main" id="{169A5FB6-142C-A797-34BB-6C74231E959E}"/>
                    </a:ext>
                  </a:extLst>
                </p:cNvPr>
                <p:cNvSpPr/>
                <p:nvPr/>
              </p:nvSpPr>
              <p:spPr>
                <a:xfrm>
                  <a:off x="1140480" y="4013783"/>
                  <a:ext cx="6503811" cy="765973"/>
                </a:xfrm>
                <a:custGeom>
                  <a:avLst/>
                  <a:gdLst>
                    <a:gd name="connsiteX0" fmla="*/ 0 w 3369322"/>
                    <a:gd name="connsiteY0" fmla="*/ 0 h 1011500"/>
                    <a:gd name="connsiteX1" fmla="*/ 3369322 w 3369322"/>
                    <a:gd name="connsiteY1" fmla="*/ 0 h 1011500"/>
                    <a:gd name="connsiteX2" fmla="*/ 3369322 w 3369322"/>
                    <a:gd name="connsiteY2" fmla="*/ 1011500 h 1011500"/>
                    <a:gd name="connsiteX3" fmla="*/ 0 w 3369322"/>
                    <a:gd name="connsiteY3" fmla="*/ 1011500 h 1011500"/>
                    <a:gd name="connsiteX4" fmla="*/ 0 w 3369322"/>
                    <a:gd name="connsiteY4" fmla="*/ 0 h 1011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369322" h="1011500">
                      <a:moveTo>
                        <a:pt x="0" y="0"/>
                      </a:moveTo>
                      <a:lnTo>
                        <a:pt x="3369322" y="0"/>
                      </a:lnTo>
                      <a:lnTo>
                        <a:pt x="3369322" y="1011500"/>
                      </a:lnTo>
                      <a:lnTo>
                        <a:pt x="0" y="101150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</p:spPr>
              <p:style>
                <a:lnRef idx="0">
                  <a:schemeClr val="dk1">
                    <a:alpha val="0"/>
                    <a:hueOff val="0"/>
                    <a:satOff val="0"/>
                    <a:lumOff val="0"/>
                    <a:alphaOff val="0"/>
                  </a:schemeClr>
                </a:lnRef>
                <a:fillRef idx="0">
                  <a:schemeClr val="lt1">
                    <a:alpha val="0"/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lt1">
                    <a:alpha val="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tx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85344" tIns="85344" rIns="85344" bIns="85344" numCol="1" spcCol="1270" anchor="ctr" anchorCtr="0">
                  <a:noAutofit/>
                </a:bodyPr>
                <a:lstStyle/>
                <a:p>
                  <a:pPr marL="0" lvl="0" indent="0" algn="just" defTabSz="53340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  <a:buNone/>
                  </a:pPr>
                  <a:r>
                    <a:rPr lang="it-IT" sz="1300" kern="1200" dirty="0"/>
                    <a:t>Sono incluse tra le vie in categoria speciale tutte le vie anche parzialmente ricomprese nel Municipio 1, per la loro rilevanza</a:t>
                  </a:r>
                </a:p>
              </p:txBody>
            </p:sp>
          </p:grpSp>
          <p:sp>
            <p:nvSpPr>
              <p:cNvPr id="31" name="Figura a mano libera: forma 30">
                <a:extLst>
                  <a:ext uri="{FF2B5EF4-FFF2-40B4-BE49-F238E27FC236}">
                    <a16:creationId xmlns:a16="http://schemas.microsoft.com/office/drawing/2014/main" id="{C6541830-787A-8E99-917C-CC25AE4D47F0}"/>
                  </a:ext>
                </a:extLst>
              </p:cNvPr>
              <p:cNvSpPr/>
              <p:nvPr/>
            </p:nvSpPr>
            <p:spPr>
              <a:xfrm>
                <a:off x="784561" y="4951379"/>
                <a:ext cx="7189608" cy="1293778"/>
              </a:xfrm>
              <a:custGeom>
                <a:avLst/>
                <a:gdLst>
                  <a:gd name="connsiteX0" fmla="*/ 0 w 3369322"/>
                  <a:gd name="connsiteY0" fmla="*/ 0 h 1011500"/>
                  <a:gd name="connsiteX1" fmla="*/ 3369322 w 3369322"/>
                  <a:gd name="connsiteY1" fmla="*/ 0 h 1011500"/>
                  <a:gd name="connsiteX2" fmla="*/ 3369322 w 3369322"/>
                  <a:gd name="connsiteY2" fmla="*/ 1011500 h 1011500"/>
                  <a:gd name="connsiteX3" fmla="*/ 0 w 3369322"/>
                  <a:gd name="connsiteY3" fmla="*/ 1011500 h 1011500"/>
                  <a:gd name="connsiteX4" fmla="*/ 0 w 3369322"/>
                  <a:gd name="connsiteY4" fmla="*/ 0 h 1011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369322" h="1011500">
                    <a:moveTo>
                      <a:pt x="0" y="0"/>
                    </a:moveTo>
                    <a:lnTo>
                      <a:pt x="3369322" y="0"/>
                    </a:lnTo>
                    <a:lnTo>
                      <a:pt x="3369322" y="1011500"/>
                    </a:lnTo>
                    <a:lnTo>
                      <a:pt x="0" y="1011500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85344" tIns="85344" rIns="85344" bIns="85344" numCol="1" spcCol="1270" anchor="ctr" anchorCtr="0">
                <a:noAutofit/>
              </a:bodyPr>
              <a:lstStyle/>
              <a:p>
                <a:pPr marL="0" lvl="0" indent="0" algn="just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it-IT" sz="1300" kern="1200" dirty="0"/>
                  <a:t>Si introducono n. </a:t>
                </a:r>
                <a:r>
                  <a:rPr lang="it-IT" sz="1300" b="1" kern="1200" dirty="0">
                    <a:highlight>
                      <a:srgbClr val="FFFF00"/>
                    </a:highlight>
                  </a:rPr>
                  <a:t>2 coefficienti di calcolo di densità </a:t>
                </a:r>
                <a:r>
                  <a:rPr lang="it-IT" sz="1300" kern="1200" dirty="0"/>
                  <a:t>di cittadini / transitanti presenti nelle singole vie:</a:t>
                </a:r>
              </a:p>
              <a:p>
                <a:pPr marL="171450" lvl="0" indent="-171450" algn="just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FontTx/>
                  <a:buChar char="-"/>
                </a:pPr>
                <a:r>
                  <a:rPr lang="it-IT" sz="1300" dirty="0"/>
                  <a:t>Coefficiente relativo alla presenza di cittadini residenti </a:t>
                </a:r>
              </a:p>
              <a:p>
                <a:pPr marL="171450" lvl="0" indent="-171450" algn="just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FontTx/>
                  <a:buChar char="-"/>
                </a:pPr>
                <a:r>
                  <a:rPr lang="it-IT" sz="1300" dirty="0"/>
                  <a:t>Coefficiente relativo alla presenza di attività commerciali 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0710707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99DEA0F-F99C-5AF5-3EC8-868F1C6140D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it-IT" sz="1800" b="1" cap="small" dirty="0"/>
              <a:t>Nuovo Canone Unico</a:t>
            </a:r>
            <a:br>
              <a:rPr lang="it-IT" sz="1800" b="1" cap="small" dirty="0"/>
            </a:br>
            <a:r>
              <a:rPr lang="it-IT" sz="1800" b="1" cap="small" dirty="0"/>
              <a:t>indice di </a:t>
            </a:r>
            <a:r>
              <a:rPr lang="it-IT" sz="1800" b="1" cap="small" dirty="0" err="1"/>
              <a:t>stagionalita’</a:t>
            </a:r>
            <a:endParaRPr lang="it-IT" sz="1800" dirty="0"/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9145D295-A957-DA54-A892-410196473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28D72-AD8D-4ABB-9BE4-56994EF9A656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4" name="Gruppo 13">
            <a:extLst>
              <a:ext uri="{FF2B5EF4-FFF2-40B4-BE49-F238E27FC236}">
                <a16:creationId xmlns:a16="http://schemas.microsoft.com/office/drawing/2014/main" id="{C53B8FA5-AE16-AE40-C86B-949C922F28E4}"/>
              </a:ext>
            </a:extLst>
          </p:cNvPr>
          <p:cNvGrpSpPr/>
          <p:nvPr/>
        </p:nvGrpSpPr>
        <p:grpSpPr>
          <a:xfrm>
            <a:off x="972000" y="1419149"/>
            <a:ext cx="7200000" cy="4019703"/>
            <a:chOff x="706870" y="1400783"/>
            <a:chExt cx="7979930" cy="4019703"/>
          </a:xfrm>
        </p:grpSpPr>
        <p:sp>
          <p:nvSpPr>
            <p:cNvPr id="5" name="Figura a mano libera: forma 4">
              <a:extLst>
                <a:ext uri="{FF2B5EF4-FFF2-40B4-BE49-F238E27FC236}">
                  <a16:creationId xmlns:a16="http://schemas.microsoft.com/office/drawing/2014/main" id="{D5ECAF6D-C50D-F7FC-28FE-8D171B2622AD}"/>
                </a:ext>
              </a:extLst>
            </p:cNvPr>
            <p:cNvSpPr/>
            <p:nvPr/>
          </p:nvSpPr>
          <p:spPr>
            <a:xfrm>
              <a:off x="706870" y="1400783"/>
              <a:ext cx="7979930" cy="765682"/>
            </a:xfrm>
            <a:custGeom>
              <a:avLst/>
              <a:gdLst>
                <a:gd name="connsiteX0" fmla="*/ 0 w 3622926"/>
                <a:gd name="connsiteY0" fmla="*/ 0 h 765682"/>
                <a:gd name="connsiteX1" fmla="*/ 3622926 w 3622926"/>
                <a:gd name="connsiteY1" fmla="*/ 0 h 765682"/>
                <a:gd name="connsiteX2" fmla="*/ 3622926 w 3622926"/>
                <a:gd name="connsiteY2" fmla="*/ 765682 h 765682"/>
                <a:gd name="connsiteX3" fmla="*/ 0 w 3622926"/>
                <a:gd name="connsiteY3" fmla="*/ 765682 h 765682"/>
                <a:gd name="connsiteX4" fmla="*/ 0 w 3622926"/>
                <a:gd name="connsiteY4" fmla="*/ 0 h 765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22926" h="765682">
                  <a:moveTo>
                    <a:pt x="0" y="0"/>
                  </a:moveTo>
                  <a:lnTo>
                    <a:pt x="3622926" y="0"/>
                  </a:lnTo>
                  <a:lnTo>
                    <a:pt x="3622926" y="765682"/>
                  </a:lnTo>
                  <a:lnTo>
                    <a:pt x="0" y="76568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1910" tIns="27940" rIns="41910" bIns="27940" numCol="1" spcCol="1270" anchor="ctr" anchorCtr="0">
              <a:noAutofit/>
            </a:bodyPr>
            <a:lstStyle/>
            <a:p>
              <a:pPr marL="0" lvl="0" indent="0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2000" kern="1200" dirty="0"/>
                <a:t>Introduzione dell’indice di stagionalità (</a:t>
              </a:r>
              <a:r>
                <a:rPr lang="it-IT" sz="2000" kern="1200" dirty="0" err="1"/>
                <a:t>All</a:t>
              </a:r>
              <a:r>
                <a:rPr lang="it-IT" sz="2000" kern="1200" dirty="0"/>
                <a:t>. 3)</a:t>
              </a:r>
            </a:p>
          </p:txBody>
        </p:sp>
        <p:sp>
          <p:nvSpPr>
            <p:cNvPr id="6" name="Figura a mano libera: forma 5">
              <a:extLst>
                <a:ext uri="{FF2B5EF4-FFF2-40B4-BE49-F238E27FC236}">
                  <a16:creationId xmlns:a16="http://schemas.microsoft.com/office/drawing/2014/main" id="{660620A3-E6F5-7F58-F5F9-FAC5252CC538}"/>
                </a:ext>
              </a:extLst>
            </p:cNvPr>
            <p:cNvSpPr/>
            <p:nvPr/>
          </p:nvSpPr>
          <p:spPr>
            <a:xfrm>
              <a:off x="1147864" y="2769813"/>
              <a:ext cx="7538936" cy="846142"/>
            </a:xfrm>
            <a:custGeom>
              <a:avLst/>
              <a:gdLst>
                <a:gd name="connsiteX0" fmla="*/ 0 w 3369322"/>
                <a:gd name="connsiteY0" fmla="*/ 0 h 781212"/>
                <a:gd name="connsiteX1" fmla="*/ 3369322 w 3369322"/>
                <a:gd name="connsiteY1" fmla="*/ 0 h 781212"/>
                <a:gd name="connsiteX2" fmla="*/ 3369322 w 3369322"/>
                <a:gd name="connsiteY2" fmla="*/ 781212 h 781212"/>
                <a:gd name="connsiteX3" fmla="*/ 0 w 3369322"/>
                <a:gd name="connsiteY3" fmla="*/ 781212 h 781212"/>
                <a:gd name="connsiteX4" fmla="*/ 0 w 3369322"/>
                <a:gd name="connsiteY4" fmla="*/ 0 h 7812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69322" h="781212">
                  <a:moveTo>
                    <a:pt x="0" y="0"/>
                  </a:moveTo>
                  <a:lnTo>
                    <a:pt x="3369322" y="0"/>
                  </a:lnTo>
                  <a:lnTo>
                    <a:pt x="3369322" y="781212"/>
                  </a:lnTo>
                  <a:lnTo>
                    <a:pt x="0" y="78121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5344" tIns="85344" rIns="85344" bIns="85344" numCol="1" spcCol="1270" anchor="ctr" anchorCtr="0">
              <a:noAutofit/>
            </a:bodyPr>
            <a:lstStyle/>
            <a:p>
              <a:pPr marL="0" lvl="0" indent="0" algn="just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1300" b="1" dirty="0">
                  <a:highlight>
                    <a:srgbClr val="FFFF00"/>
                  </a:highlight>
                </a:rPr>
                <a:t>L’indice di stagionalità è </a:t>
              </a:r>
              <a:r>
                <a:rPr lang="it-IT" sz="1300" b="1" kern="1200" dirty="0">
                  <a:highlight>
                    <a:srgbClr val="FFFF00"/>
                  </a:highlight>
                </a:rPr>
                <a:t>un correttore della tariffa del Canone Unico, correlato alla presenza di cittadini/turisti/city users in città nei diversi mesi dell’anno</a:t>
              </a:r>
            </a:p>
          </p:txBody>
        </p:sp>
        <p:sp>
          <p:nvSpPr>
            <p:cNvPr id="7" name="Figura a mano libera: forma 6">
              <a:extLst>
                <a:ext uri="{FF2B5EF4-FFF2-40B4-BE49-F238E27FC236}">
                  <a16:creationId xmlns:a16="http://schemas.microsoft.com/office/drawing/2014/main" id="{5850B918-0ACA-E3EC-9687-D8653286A5CF}"/>
                </a:ext>
              </a:extLst>
            </p:cNvPr>
            <p:cNvSpPr/>
            <p:nvPr/>
          </p:nvSpPr>
          <p:spPr>
            <a:xfrm>
              <a:off x="1147864" y="3676977"/>
              <a:ext cx="7538936" cy="883378"/>
            </a:xfrm>
            <a:custGeom>
              <a:avLst/>
              <a:gdLst>
                <a:gd name="connsiteX0" fmla="*/ 0 w 3369322"/>
                <a:gd name="connsiteY0" fmla="*/ 0 h 1399305"/>
                <a:gd name="connsiteX1" fmla="*/ 3369322 w 3369322"/>
                <a:gd name="connsiteY1" fmla="*/ 0 h 1399305"/>
                <a:gd name="connsiteX2" fmla="*/ 3369322 w 3369322"/>
                <a:gd name="connsiteY2" fmla="*/ 1399305 h 1399305"/>
                <a:gd name="connsiteX3" fmla="*/ 0 w 3369322"/>
                <a:gd name="connsiteY3" fmla="*/ 1399305 h 1399305"/>
                <a:gd name="connsiteX4" fmla="*/ 0 w 3369322"/>
                <a:gd name="connsiteY4" fmla="*/ 0 h 13993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69322" h="1399305">
                  <a:moveTo>
                    <a:pt x="0" y="0"/>
                  </a:moveTo>
                  <a:lnTo>
                    <a:pt x="3369322" y="0"/>
                  </a:lnTo>
                  <a:lnTo>
                    <a:pt x="3369322" y="1399305"/>
                  </a:lnTo>
                  <a:lnTo>
                    <a:pt x="0" y="1399305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8232" tIns="78232" rIns="78232" bIns="78232" numCol="1" spcCol="1270" anchor="ctr" anchorCtr="0">
              <a:noAutofit/>
            </a:bodyPr>
            <a:lstStyle/>
            <a:p>
              <a:pPr marL="0" lvl="0" indent="0" algn="just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1300" dirty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Al fine di individuare le diverse presenze di cittadini e city users nei vari mesi dell’anno sono stati utilizzati i dati relativi </a:t>
              </a:r>
              <a:r>
                <a:rPr lang="it-IT" sz="13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</a:rPr>
                <a:t>all’andamento della raccolta dei rifiuti. </a:t>
              </a:r>
              <a:endParaRPr lang="it-IT" sz="1300" b="1" kern="1200" dirty="0"/>
            </a:p>
          </p:txBody>
        </p:sp>
        <p:sp>
          <p:nvSpPr>
            <p:cNvPr id="8" name="Figura a mano libera: forma 7">
              <a:extLst>
                <a:ext uri="{FF2B5EF4-FFF2-40B4-BE49-F238E27FC236}">
                  <a16:creationId xmlns:a16="http://schemas.microsoft.com/office/drawing/2014/main" id="{F65F6280-48B6-AB2C-4097-19E35936CE37}"/>
                </a:ext>
              </a:extLst>
            </p:cNvPr>
            <p:cNvSpPr/>
            <p:nvPr/>
          </p:nvSpPr>
          <p:spPr>
            <a:xfrm>
              <a:off x="1133487" y="4770888"/>
              <a:ext cx="7538936" cy="649598"/>
            </a:xfrm>
            <a:custGeom>
              <a:avLst/>
              <a:gdLst>
                <a:gd name="connsiteX0" fmla="*/ 0 w 3369322"/>
                <a:gd name="connsiteY0" fmla="*/ 0 h 779536"/>
                <a:gd name="connsiteX1" fmla="*/ 3369322 w 3369322"/>
                <a:gd name="connsiteY1" fmla="*/ 0 h 779536"/>
                <a:gd name="connsiteX2" fmla="*/ 3369322 w 3369322"/>
                <a:gd name="connsiteY2" fmla="*/ 779536 h 779536"/>
                <a:gd name="connsiteX3" fmla="*/ 0 w 3369322"/>
                <a:gd name="connsiteY3" fmla="*/ 779536 h 779536"/>
                <a:gd name="connsiteX4" fmla="*/ 0 w 3369322"/>
                <a:gd name="connsiteY4" fmla="*/ 0 h 7795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69322" h="779536">
                  <a:moveTo>
                    <a:pt x="0" y="0"/>
                  </a:moveTo>
                  <a:lnTo>
                    <a:pt x="3369322" y="0"/>
                  </a:lnTo>
                  <a:lnTo>
                    <a:pt x="3369322" y="779536"/>
                  </a:lnTo>
                  <a:lnTo>
                    <a:pt x="0" y="77953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85344" tIns="85344" rIns="85344" bIns="85344" numCol="1" spcCol="1270" anchor="ctr" anchorCtr="0">
              <a:noAutofit/>
            </a:bodyPr>
            <a:lstStyle/>
            <a:p>
              <a:pPr marL="0" lvl="0" indent="0" algn="l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1300" kern="1200" dirty="0"/>
                <a:t>Per individuare i coefficienti mensili di stagionalità è stata applicata la metodologia dei numeri indici </a:t>
              </a:r>
              <a:r>
                <a:rPr lang="it-IT" sz="1300" i="1" kern="1200" dirty="0"/>
                <a:t>(vedi successiva slide)</a:t>
              </a:r>
            </a:p>
          </p:txBody>
        </p:sp>
        <p:sp>
          <p:nvSpPr>
            <p:cNvPr id="9" name="Rettangolo 8">
              <a:extLst>
                <a:ext uri="{FF2B5EF4-FFF2-40B4-BE49-F238E27FC236}">
                  <a16:creationId xmlns:a16="http://schemas.microsoft.com/office/drawing/2014/main" id="{3E286A29-8E95-DDF7-B8C5-7F977E6978F3}"/>
                </a:ext>
              </a:extLst>
            </p:cNvPr>
            <p:cNvSpPr/>
            <p:nvPr/>
          </p:nvSpPr>
          <p:spPr>
            <a:xfrm>
              <a:off x="706871" y="4951687"/>
              <a:ext cx="294210" cy="288000"/>
            </a:xfrm>
            <a:prstGeom prst="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Rettangolo 9">
              <a:extLst>
                <a:ext uri="{FF2B5EF4-FFF2-40B4-BE49-F238E27FC236}">
                  <a16:creationId xmlns:a16="http://schemas.microsoft.com/office/drawing/2014/main" id="{225B8F3A-3EE0-447B-F937-765DDEAB216A}"/>
                </a:ext>
              </a:extLst>
            </p:cNvPr>
            <p:cNvSpPr/>
            <p:nvPr/>
          </p:nvSpPr>
          <p:spPr>
            <a:xfrm>
              <a:off x="706871" y="3995159"/>
              <a:ext cx="294210" cy="288000"/>
            </a:xfrm>
            <a:prstGeom prst="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Rettangolo 10">
              <a:extLst>
                <a:ext uri="{FF2B5EF4-FFF2-40B4-BE49-F238E27FC236}">
                  <a16:creationId xmlns:a16="http://schemas.microsoft.com/office/drawing/2014/main" id="{258C9B82-5813-4C77-895A-E04DDC5CAFDF}"/>
                </a:ext>
              </a:extLst>
            </p:cNvPr>
            <p:cNvSpPr/>
            <p:nvPr/>
          </p:nvSpPr>
          <p:spPr>
            <a:xfrm>
              <a:off x="706871" y="3061318"/>
              <a:ext cx="294210" cy="288000"/>
            </a:xfrm>
            <a:prstGeom prst="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grpSp>
          <p:nvGrpSpPr>
            <p:cNvPr id="13" name="Gruppo 12">
              <a:extLst>
                <a:ext uri="{FF2B5EF4-FFF2-40B4-BE49-F238E27FC236}">
                  <a16:creationId xmlns:a16="http://schemas.microsoft.com/office/drawing/2014/main" id="{A758AFC2-D1F4-48FC-2A2C-519010273536}"/>
                </a:ext>
              </a:extLst>
            </p:cNvPr>
            <p:cNvGrpSpPr/>
            <p:nvPr/>
          </p:nvGrpSpPr>
          <p:grpSpPr>
            <a:xfrm>
              <a:off x="706870" y="2166465"/>
              <a:ext cx="7856709" cy="426226"/>
              <a:chOff x="580420" y="2166465"/>
              <a:chExt cx="8106380" cy="426226"/>
            </a:xfrm>
          </p:grpSpPr>
          <p:sp>
            <p:nvSpPr>
              <p:cNvPr id="4" name="Rettangolo 3">
                <a:extLst>
                  <a:ext uri="{FF2B5EF4-FFF2-40B4-BE49-F238E27FC236}">
                    <a16:creationId xmlns:a16="http://schemas.microsoft.com/office/drawing/2014/main" id="{3E1405AF-A0F2-7B12-0690-04FC722B332E}"/>
                  </a:ext>
                </a:extLst>
              </p:cNvPr>
              <p:cNvSpPr/>
              <p:nvPr/>
            </p:nvSpPr>
            <p:spPr>
              <a:xfrm>
                <a:off x="580420" y="2166465"/>
                <a:ext cx="8106380" cy="426226"/>
              </a:xfrm>
              <a:prstGeom prst="rect">
                <a:avLst/>
              </a:prstGeom>
            </p:spPr>
            <p:style>
              <a:lnRef idx="2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2" name="Rettangolo 11">
                <a:extLst>
                  <a:ext uri="{FF2B5EF4-FFF2-40B4-BE49-F238E27FC236}">
                    <a16:creationId xmlns:a16="http://schemas.microsoft.com/office/drawing/2014/main" id="{21B548CF-D08A-4CFE-F8F3-01F92DE5C854}"/>
                  </a:ext>
                </a:extLst>
              </p:cNvPr>
              <p:cNvSpPr/>
              <p:nvPr/>
            </p:nvSpPr>
            <p:spPr>
              <a:xfrm>
                <a:off x="580420" y="2295054"/>
                <a:ext cx="294210" cy="288000"/>
              </a:xfrm>
              <a:prstGeom prst="rect">
                <a:avLst/>
              </a:prstGeom>
            </p:spPr>
            <p:style>
              <a:lnRef idx="2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</p:grpSp>
      </p:grpSp>
    </p:spTree>
    <p:extLst>
      <p:ext uri="{BB962C8B-B14F-4D97-AF65-F5344CB8AC3E}">
        <p14:creationId xmlns:p14="http://schemas.microsoft.com/office/powerpoint/2010/main" val="190894311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A32673A-8BF7-D68C-05E0-C8FA723E11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5655" y="359924"/>
            <a:ext cx="6958225" cy="623190"/>
          </a:xfrm>
        </p:spPr>
        <p:txBody>
          <a:bodyPr>
            <a:noAutofit/>
          </a:bodyPr>
          <a:lstStyle/>
          <a:p>
            <a:r>
              <a:rPr lang="it-IT" sz="1800" b="1" cap="small" dirty="0"/>
              <a:t>Nuovo Canone Unico</a:t>
            </a:r>
            <a:br>
              <a:rPr lang="it-IT" sz="1800" b="1" cap="small" dirty="0"/>
            </a:br>
            <a:r>
              <a:rPr lang="it-IT" sz="1800" b="1" cap="small" dirty="0"/>
              <a:t>metodologia di calcolo dell’indice di </a:t>
            </a:r>
            <a:r>
              <a:rPr lang="it-IT" sz="1800" b="1" cap="small" dirty="0" err="1"/>
              <a:t>stagionalita’</a:t>
            </a:r>
            <a:endParaRPr lang="it-IT" sz="1800" dirty="0"/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5CC70BDA-E8E7-09EA-3F72-385EE3D32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28D72-AD8D-4ABB-9BE4-56994EF9A656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4" name="Grafico 3">
            <a:extLst>
              <a:ext uri="{FF2B5EF4-FFF2-40B4-BE49-F238E27FC236}">
                <a16:creationId xmlns:a16="http://schemas.microsoft.com/office/drawing/2014/main" id="{769D09F9-B4A4-18AA-087F-22ABBC0749B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5462037"/>
              </p:ext>
            </p:extLst>
          </p:nvPr>
        </p:nvGraphicFramePr>
        <p:xfrm>
          <a:off x="247481" y="3167536"/>
          <a:ext cx="4054608" cy="3230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Immagine 4">
            <a:extLst>
              <a:ext uri="{FF2B5EF4-FFF2-40B4-BE49-F238E27FC236}">
                <a16:creationId xmlns:a16="http://schemas.microsoft.com/office/drawing/2014/main" id="{8394230F-D26D-538F-1E3D-5CBFAFD0BF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5098" y="3253896"/>
            <a:ext cx="4468755" cy="3023288"/>
          </a:xfrm>
          <a:prstGeom prst="rect">
            <a:avLst/>
          </a:prstGeom>
        </p:spPr>
      </p:pic>
      <p:sp>
        <p:nvSpPr>
          <p:cNvPr id="6" name="Rettangolo 5">
            <a:extLst>
              <a:ext uri="{FF2B5EF4-FFF2-40B4-BE49-F238E27FC236}">
                <a16:creationId xmlns:a16="http://schemas.microsoft.com/office/drawing/2014/main" id="{6139AF65-14FD-D57E-E722-AD377A956EE0}"/>
              </a:ext>
            </a:extLst>
          </p:cNvPr>
          <p:cNvSpPr/>
          <p:nvPr/>
        </p:nvSpPr>
        <p:spPr>
          <a:xfrm>
            <a:off x="452336" y="1367498"/>
            <a:ext cx="8239327" cy="347371"/>
          </a:xfrm>
          <a:prstGeom prst="rect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9" name="Figura a mano libera: forma 8">
            <a:extLst>
              <a:ext uri="{FF2B5EF4-FFF2-40B4-BE49-F238E27FC236}">
                <a16:creationId xmlns:a16="http://schemas.microsoft.com/office/drawing/2014/main" id="{DB6DF051-1042-C597-3BDE-B795854FAD66}"/>
              </a:ext>
            </a:extLst>
          </p:cNvPr>
          <p:cNvSpPr/>
          <p:nvPr/>
        </p:nvSpPr>
        <p:spPr>
          <a:xfrm>
            <a:off x="447472" y="1792693"/>
            <a:ext cx="8239327" cy="1200164"/>
          </a:xfrm>
          <a:custGeom>
            <a:avLst/>
            <a:gdLst>
              <a:gd name="connsiteX0" fmla="*/ 0 w 3369322"/>
              <a:gd name="connsiteY0" fmla="*/ 0 h 1399305"/>
              <a:gd name="connsiteX1" fmla="*/ 3369322 w 3369322"/>
              <a:gd name="connsiteY1" fmla="*/ 0 h 1399305"/>
              <a:gd name="connsiteX2" fmla="*/ 3369322 w 3369322"/>
              <a:gd name="connsiteY2" fmla="*/ 1399305 h 1399305"/>
              <a:gd name="connsiteX3" fmla="*/ 0 w 3369322"/>
              <a:gd name="connsiteY3" fmla="*/ 1399305 h 1399305"/>
              <a:gd name="connsiteX4" fmla="*/ 0 w 3369322"/>
              <a:gd name="connsiteY4" fmla="*/ 0 h 13993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69322" h="1399305">
                <a:moveTo>
                  <a:pt x="0" y="0"/>
                </a:moveTo>
                <a:lnTo>
                  <a:pt x="3369322" y="0"/>
                </a:lnTo>
                <a:lnTo>
                  <a:pt x="3369322" y="1399305"/>
                </a:lnTo>
                <a:lnTo>
                  <a:pt x="0" y="1399305"/>
                </a:lnTo>
                <a:lnTo>
                  <a:pt x="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8232" tIns="78232" rIns="78232" bIns="78232" numCol="1" spcCol="1270" anchor="ctr" anchorCtr="0">
            <a:noAutofit/>
          </a:bodyPr>
          <a:lstStyle/>
          <a:p>
            <a:pPr marL="285750" lvl="0" indent="-285750" algn="just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§"/>
            </a:pP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Per individuare i coefficienti di stagionalità è stata utilizzata la metodologia dei numeri indici. A tal fine è stata analizzata la serie storica dell’andamento della raccolta dei rifiuti dal 2018 al 2021.</a:t>
            </a:r>
          </a:p>
          <a:p>
            <a:pPr marL="285750" lvl="0" indent="-285750" algn="just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§"/>
            </a:pPr>
            <a:r>
              <a:rPr lang="it-IT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Considerata quale base 100 la raccolta media annua dei rifiuti (anni 2018-2021), gli scostamenti dalla base sono stati convertiti in coefficienti moltiplicatori di stagionalità. </a:t>
            </a:r>
            <a:endParaRPr lang="it-IT" sz="1600" b="1" kern="1200" dirty="0"/>
          </a:p>
        </p:txBody>
      </p:sp>
    </p:spTree>
    <p:extLst>
      <p:ext uri="{BB962C8B-B14F-4D97-AF65-F5344CB8AC3E}">
        <p14:creationId xmlns:p14="http://schemas.microsoft.com/office/powerpoint/2010/main" val="156397288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21B15E4-F7AB-635A-A5D8-CDD0C9E5B9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5656" y="408562"/>
            <a:ext cx="6880404" cy="574551"/>
          </a:xfrm>
        </p:spPr>
        <p:txBody>
          <a:bodyPr>
            <a:noAutofit/>
          </a:bodyPr>
          <a:lstStyle/>
          <a:p>
            <a:r>
              <a:rPr lang="it-IT" sz="1800" b="1" cap="small" dirty="0"/>
              <a:t>Nuovo Canone Unico</a:t>
            </a:r>
            <a:br>
              <a:rPr lang="it-IT" sz="1800" b="1" cap="small" dirty="0"/>
            </a:br>
            <a:r>
              <a:rPr lang="it-IT" sz="1800" b="1" cap="small" dirty="0"/>
              <a:t>nuova tariffa</a:t>
            </a:r>
            <a:endParaRPr lang="it-IT" sz="1800" dirty="0"/>
          </a:p>
        </p:txBody>
      </p:sp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0B35CBBE-23B9-3C34-9D9A-16A1E09C0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28D72-AD8D-4ABB-9BE4-56994EF9A656}" type="slidenum">
              <a:rPr lang="en-US" smtClean="0"/>
              <a:pPr/>
              <a:t>8</a:t>
            </a:fld>
            <a:endParaRPr lang="en-US"/>
          </a:p>
        </p:txBody>
      </p:sp>
      <p:grpSp>
        <p:nvGrpSpPr>
          <p:cNvPr id="6" name="Gruppo 5">
            <a:extLst>
              <a:ext uri="{FF2B5EF4-FFF2-40B4-BE49-F238E27FC236}">
                <a16:creationId xmlns:a16="http://schemas.microsoft.com/office/drawing/2014/main" id="{A996EDF6-7B38-3C09-3A2A-0AE57419ABF3}"/>
              </a:ext>
            </a:extLst>
          </p:cNvPr>
          <p:cNvGrpSpPr/>
          <p:nvPr/>
        </p:nvGrpSpPr>
        <p:grpSpPr>
          <a:xfrm>
            <a:off x="792000" y="2195743"/>
            <a:ext cx="7560000" cy="4166146"/>
            <a:chOff x="609677" y="2195743"/>
            <a:chExt cx="7746383" cy="4166146"/>
          </a:xfrm>
        </p:grpSpPr>
        <p:sp>
          <p:nvSpPr>
            <p:cNvPr id="7" name="Rettangolo 6">
              <a:extLst>
                <a:ext uri="{FF2B5EF4-FFF2-40B4-BE49-F238E27FC236}">
                  <a16:creationId xmlns:a16="http://schemas.microsoft.com/office/drawing/2014/main" id="{649A5532-1CEE-8C90-9402-DE2D36065635}"/>
                </a:ext>
              </a:extLst>
            </p:cNvPr>
            <p:cNvSpPr/>
            <p:nvPr/>
          </p:nvSpPr>
          <p:spPr>
            <a:xfrm>
              <a:off x="609677" y="2195743"/>
              <a:ext cx="7746383" cy="4166146"/>
            </a:xfrm>
            <a:prstGeom prst="rect">
              <a:avLst/>
            </a:prstGeom>
            <a:ln>
              <a:noFill/>
            </a:ln>
          </p:spPr>
        </p:sp>
        <p:sp>
          <p:nvSpPr>
            <p:cNvPr id="8" name="Rettangolo 7">
              <a:extLst>
                <a:ext uri="{FF2B5EF4-FFF2-40B4-BE49-F238E27FC236}">
                  <a16:creationId xmlns:a16="http://schemas.microsoft.com/office/drawing/2014/main" id="{1D496312-8D93-126C-1B16-DF6F7749C19E}"/>
                </a:ext>
              </a:extLst>
            </p:cNvPr>
            <p:cNvSpPr/>
            <p:nvPr/>
          </p:nvSpPr>
          <p:spPr>
            <a:xfrm>
              <a:off x="806494" y="2860905"/>
              <a:ext cx="3147304" cy="370271"/>
            </a:xfrm>
            <a:prstGeom prst="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ettangolo 8">
              <a:extLst>
                <a:ext uri="{FF2B5EF4-FFF2-40B4-BE49-F238E27FC236}">
                  <a16:creationId xmlns:a16="http://schemas.microsoft.com/office/drawing/2014/main" id="{227F5E9C-11F4-00D6-3588-BAA8FBC37BD3}"/>
                </a:ext>
              </a:extLst>
            </p:cNvPr>
            <p:cNvSpPr/>
            <p:nvPr/>
          </p:nvSpPr>
          <p:spPr>
            <a:xfrm>
              <a:off x="806494" y="2999964"/>
              <a:ext cx="231212" cy="231212"/>
            </a:xfrm>
            <a:prstGeom prst="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Figura a mano libera: forma 9">
              <a:extLst>
                <a:ext uri="{FF2B5EF4-FFF2-40B4-BE49-F238E27FC236}">
                  <a16:creationId xmlns:a16="http://schemas.microsoft.com/office/drawing/2014/main" id="{29AA6D37-D130-257D-F7BC-C8A264390E8A}"/>
                </a:ext>
              </a:extLst>
            </p:cNvPr>
            <p:cNvSpPr/>
            <p:nvPr/>
          </p:nvSpPr>
          <p:spPr>
            <a:xfrm>
              <a:off x="796766" y="2355467"/>
              <a:ext cx="3147304" cy="505437"/>
            </a:xfrm>
            <a:custGeom>
              <a:avLst/>
              <a:gdLst>
                <a:gd name="connsiteX0" fmla="*/ 0 w 3147304"/>
                <a:gd name="connsiteY0" fmla="*/ 0 h 665162"/>
                <a:gd name="connsiteX1" fmla="*/ 3147304 w 3147304"/>
                <a:gd name="connsiteY1" fmla="*/ 0 h 665162"/>
                <a:gd name="connsiteX2" fmla="*/ 3147304 w 3147304"/>
                <a:gd name="connsiteY2" fmla="*/ 665162 h 665162"/>
                <a:gd name="connsiteX3" fmla="*/ 0 w 3147304"/>
                <a:gd name="connsiteY3" fmla="*/ 665162 h 665162"/>
                <a:gd name="connsiteX4" fmla="*/ 0 w 3147304"/>
                <a:gd name="connsiteY4" fmla="*/ 0 h 665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47304" h="665162">
                  <a:moveTo>
                    <a:pt x="0" y="0"/>
                  </a:moveTo>
                  <a:lnTo>
                    <a:pt x="3147304" y="0"/>
                  </a:lnTo>
                  <a:lnTo>
                    <a:pt x="3147304" y="665162"/>
                  </a:lnTo>
                  <a:lnTo>
                    <a:pt x="0" y="66516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7625" tIns="31750" rIns="47625" bIns="31750" numCol="1" spcCol="1270" anchor="ctr" anchorCtr="0">
              <a:noAutofit/>
            </a:bodyPr>
            <a:lstStyle/>
            <a:p>
              <a:pPr marL="0" lvl="0" indent="0" algn="just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2000" kern="1200" dirty="0"/>
                <a:t>Pubblicità permanente</a:t>
              </a:r>
            </a:p>
          </p:txBody>
        </p:sp>
        <p:sp>
          <p:nvSpPr>
            <p:cNvPr id="11" name="Rettangolo 10">
              <a:extLst>
                <a:ext uri="{FF2B5EF4-FFF2-40B4-BE49-F238E27FC236}">
                  <a16:creationId xmlns:a16="http://schemas.microsoft.com/office/drawing/2014/main" id="{A4423845-6119-A6AC-1763-34347C97B39F}"/>
                </a:ext>
              </a:extLst>
            </p:cNvPr>
            <p:cNvSpPr/>
            <p:nvPr/>
          </p:nvSpPr>
          <p:spPr>
            <a:xfrm>
              <a:off x="787046" y="3875672"/>
              <a:ext cx="231206" cy="231206"/>
            </a:xfrm>
            <a:prstGeom prst="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Figura a mano libera: forma 11">
              <a:extLst>
                <a:ext uri="{FF2B5EF4-FFF2-40B4-BE49-F238E27FC236}">
                  <a16:creationId xmlns:a16="http://schemas.microsoft.com/office/drawing/2014/main" id="{C866D267-0B98-D3D0-E0F3-0D403F97B4C2}"/>
                </a:ext>
              </a:extLst>
            </p:cNvPr>
            <p:cNvSpPr/>
            <p:nvPr/>
          </p:nvSpPr>
          <p:spPr>
            <a:xfrm>
              <a:off x="978000" y="3385045"/>
              <a:ext cx="3082972" cy="1212460"/>
            </a:xfrm>
            <a:custGeom>
              <a:avLst/>
              <a:gdLst>
                <a:gd name="connsiteX0" fmla="*/ 0 w 3082972"/>
                <a:gd name="connsiteY0" fmla="*/ 0 h 1212460"/>
                <a:gd name="connsiteX1" fmla="*/ 3082972 w 3082972"/>
                <a:gd name="connsiteY1" fmla="*/ 0 h 1212460"/>
                <a:gd name="connsiteX2" fmla="*/ 3082972 w 3082972"/>
                <a:gd name="connsiteY2" fmla="*/ 1212460 h 1212460"/>
                <a:gd name="connsiteX3" fmla="*/ 0 w 3082972"/>
                <a:gd name="connsiteY3" fmla="*/ 1212460 h 1212460"/>
                <a:gd name="connsiteX4" fmla="*/ 0 w 3082972"/>
                <a:gd name="connsiteY4" fmla="*/ 0 h 1212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82972" h="1212460">
                  <a:moveTo>
                    <a:pt x="0" y="0"/>
                  </a:moveTo>
                  <a:lnTo>
                    <a:pt x="3082972" y="0"/>
                  </a:lnTo>
                  <a:lnTo>
                    <a:pt x="3082972" y="1212460"/>
                  </a:lnTo>
                  <a:lnTo>
                    <a:pt x="0" y="121246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marL="0" lvl="0" indent="0" algn="l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1500" kern="1200" dirty="0"/>
                <a:t>È confermata la misura tariffaria annua per la diffusone dei messaggi pubblicitari pari a </a:t>
              </a:r>
              <a:r>
                <a:rPr lang="it-IT" sz="1500" b="1" kern="1200" dirty="0">
                  <a:highlight>
                    <a:srgbClr val="FFFF00"/>
                  </a:highlight>
                </a:rPr>
                <a:t>€ 19,63 mq. </a:t>
              </a:r>
            </a:p>
          </p:txBody>
        </p:sp>
        <p:sp>
          <p:nvSpPr>
            <p:cNvPr id="13" name="Rettangolo 12">
              <a:extLst>
                <a:ext uri="{FF2B5EF4-FFF2-40B4-BE49-F238E27FC236}">
                  <a16:creationId xmlns:a16="http://schemas.microsoft.com/office/drawing/2014/main" id="{6A37BBEE-3ED4-EE44-C287-41B310113B17}"/>
                </a:ext>
              </a:extLst>
            </p:cNvPr>
            <p:cNvSpPr/>
            <p:nvPr/>
          </p:nvSpPr>
          <p:spPr>
            <a:xfrm>
              <a:off x="4432354" y="2860905"/>
              <a:ext cx="3483688" cy="370271"/>
            </a:xfrm>
            <a:prstGeom prst="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Rettangolo 13">
              <a:extLst>
                <a:ext uri="{FF2B5EF4-FFF2-40B4-BE49-F238E27FC236}">
                  <a16:creationId xmlns:a16="http://schemas.microsoft.com/office/drawing/2014/main" id="{93F37870-A3E7-48A3-4E19-3B7B603DF692}"/>
                </a:ext>
              </a:extLst>
            </p:cNvPr>
            <p:cNvSpPr/>
            <p:nvPr/>
          </p:nvSpPr>
          <p:spPr>
            <a:xfrm>
              <a:off x="4435183" y="2999964"/>
              <a:ext cx="231212" cy="231212"/>
            </a:xfrm>
            <a:prstGeom prst="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Figura a mano libera: forma 14">
              <a:extLst>
                <a:ext uri="{FF2B5EF4-FFF2-40B4-BE49-F238E27FC236}">
                  <a16:creationId xmlns:a16="http://schemas.microsoft.com/office/drawing/2014/main" id="{7E3888D3-8CD9-DD23-EEE4-A6C5B25D37EB}"/>
                </a:ext>
              </a:extLst>
            </p:cNvPr>
            <p:cNvSpPr/>
            <p:nvPr/>
          </p:nvSpPr>
          <p:spPr>
            <a:xfrm>
              <a:off x="4493537" y="2355467"/>
              <a:ext cx="3147304" cy="505437"/>
            </a:xfrm>
            <a:custGeom>
              <a:avLst/>
              <a:gdLst>
                <a:gd name="connsiteX0" fmla="*/ 0 w 3147304"/>
                <a:gd name="connsiteY0" fmla="*/ 0 h 665162"/>
                <a:gd name="connsiteX1" fmla="*/ 3147304 w 3147304"/>
                <a:gd name="connsiteY1" fmla="*/ 0 h 665162"/>
                <a:gd name="connsiteX2" fmla="*/ 3147304 w 3147304"/>
                <a:gd name="connsiteY2" fmla="*/ 665162 h 665162"/>
                <a:gd name="connsiteX3" fmla="*/ 0 w 3147304"/>
                <a:gd name="connsiteY3" fmla="*/ 665162 h 665162"/>
                <a:gd name="connsiteX4" fmla="*/ 0 w 3147304"/>
                <a:gd name="connsiteY4" fmla="*/ 0 h 6651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47304" h="665162">
                  <a:moveTo>
                    <a:pt x="0" y="0"/>
                  </a:moveTo>
                  <a:lnTo>
                    <a:pt x="3147304" y="0"/>
                  </a:lnTo>
                  <a:lnTo>
                    <a:pt x="3147304" y="665162"/>
                  </a:lnTo>
                  <a:lnTo>
                    <a:pt x="0" y="66516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7625" tIns="31750" rIns="47625" bIns="31750" numCol="1" spcCol="1270" anchor="ctr" anchorCtr="0">
              <a:noAutofit/>
            </a:bodyPr>
            <a:lstStyle/>
            <a:p>
              <a:pPr marL="0" lvl="0" indent="0" algn="l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2000" kern="1200" dirty="0"/>
                <a:t>Pubblicità temporanea </a:t>
              </a:r>
            </a:p>
          </p:txBody>
        </p:sp>
        <p:sp>
          <p:nvSpPr>
            <p:cNvPr id="16" name="Rettangolo 15">
              <a:extLst>
                <a:ext uri="{FF2B5EF4-FFF2-40B4-BE49-F238E27FC236}">
                  <a16:creationId xmlns:a16="http://schemas.microsoft.com/office/drawing/2014/main" id="{06EEFBB9-AE2A-A8D6-ED00-A8B4FC1E92F0}"/>
                </a:ext>
              </a:extLst>
            </p:cNvPr>
            <p:cNvSpPr/>
            <p:nvPr/>
          </p:nvSpPr>
          <p:spPr>
            <a:xfrm>
              <a:off x="4432354" y="3726982"/>
              <a:ext cx="231206" cy="231206"/>
            </a:xfrm>
            <a:prstGeom prst="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Figura a mano libera: forma 16">
              <a:extLst>
                <a:ext uri="{FF2B5EF4-FFF2-40B4-BE49-F238E27FC236}">
                  <a16:creationId xmlns:a16="http://schemas.microsoft.com/office/drawing/2014/main" id="{B0311A3C-032B-E483-0F0F-5C1D7315FB26}"/>
                </a:ext>
              </a:extLst>
            </p:cNvPr>
            <p:cNvSpPr/>
            <p:nvPr/>
          </p:nvSpPr>
          <p:spPr>
            <a:xfrm>
              <a:off x="4676432" y="3385045"/>
              <a:ext cx="3345904" cy="915082"/>
            </a:xfrm>
            <a:custGeom>
              <a:avLst/>
              <a:gdLst>
                <a:gd name="connsiteX0" fmla="*/ 0 w 3345904"/>
                <a:gd name="connsiteY0" fmla="*/ 0 h 915082"/>
                <a:gd name="connsiteX1" fmla="*/ 3345904 w 3345904"/>
                <a:gd name="connsiteY1" fmla="*/ 0 h 915082"/>
                <a:gd name="connsiteX2" fmla="*/ 3345904 w 3345904"/>
                <a:gd name="connsiteY2" fmla="*/ 915082 h 915082"/>
                <a:gd name="connsiteX3" fmla="*/ 0 w 3345904"/>
                <a:gd name="connsiteY3" fmla="*/ 915082 h 915082"/>
                <a:gd name="connsiteX4" fmla="*/ 0 w 3345904"/>
                <a:gd name="connsiteY4" fmla="*/ 0 h 915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45904" h="915082">
                  <a:moveTo>
                    <a:pt x="0" y="0"/>
                  </a:moveTo>
                  <a:lnTo>
                    <a:pt x="3345904" y="0"/>
                  </a:lnTo>
                  <a:lnTo>
                    <a:pt x="3345904" y="915082"/>
                  </a:lnTo>
                  <a:lnTo>
                    <a:pt x="0" y="91508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marL="0" lvl="0" indent="0" algn="l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1500" kern="1200" dirty="0"/>
                <a:t>È calcolata in base al </a:t>
              </a:r>
              <a:r>
                <a:rPr lang="it-IT" sz="1500" kern="1200" dirty="0">
                  <a:highlight>
                    <a:srgbClr val="FFFF00"/>
                  </a:highlight>
                </a:rPr>
                <a:t>numero effettivo di giorni di esposizione </a:t>
              </a:r>
              <a:r>
                <a:rPr lang="it-IT" sz="1500" b="1" kern="1200" dirty="0">
                  <a:highlight>
                    <a:srgbClr val="FFFF00"/>
                  </a:highlight>
                </a:rPr>
                <a:t>(tariffa/giorno)</a:t>
              </a:r>
            </a:p>
          </p:txBody>
        </p:sp>
        <p:sp>
          <p:nvSpPr>
            <p:cNvPr id="18" name="Rettangolo 17">
              <a:extLst>
                <a:ext uri="{FF2B5EF4-FFF2-40B4-BE49-F238E27FC236}">
                  <a16:creationId xmlns:a16="http://schemas.microsoft.com/office/drawing/2014/main" id="{FC0A83F3-98D6-BFFC-04CF-0C8A1CE48742}"/>
                </a:ext>
              </a:extLst>
            </p:cNvPr>
            <p:cNvSpPr/>
            <p:nvPr/>
          </p:nvSpPr>
          <p:spPr>
            <a:xfrm>
              <a:off x="4432354" y="4624539"/>
              <a:ext cx="231206" cy="231206"/>
            </a:xfrm>
            <a:prstGeom prst="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Figura a mano libera: forma 18">
              <a:extLst>
                <a:ext uri="{FF2B5EF4-FFF2-40B4-BE49-F238E27FC236}">
                  <a16:creationId xmlns:a16="http://schemas.microsoft.com/office/drawing/2014/main" id="{24D81CDD-37AD-9C0A-7755-436CEEF53EF1}"/>
                </a:ext>
              </a:extLst>
            </p:cNvPr>
            <p:cNvSpPr/>
            <p:nvPr/>
          </p:nvSpPr>
          <p:spPr>
            <a:xfrm>
              <a:off x="4676432" y="4300127"/>
              <a:ext cx="3345904" cy="880029"/>
            </a:xfrm>
            <a:custGeom>
              <a:avLst/>
              <a:gdLst>
                <a:gd name="connsiteX0" fmla="*/ 0 w 3345904"/>
                <a:gd name="connsiteY0" fmla="*/ 0 h 880029"/>
                <a:gd name="connsiteX1" fmla="*/ 3345904 w 3345904"/>
                <a:gd name="connsiteY1" fmla="*/ 0 h 880029"/>
                <a:gd name="connsiteX2" fmla="*/ 3345904 w 3345904"/>
                <a:gd name="connsiteY2" fmla="*/ 880029 h 880029"/>
                <a:gd name="connsiteX3" fmla="*/ 0 w 3345904"/>
                <a:gd name="connsiteY3" fmla="*/ 880029 h 880029"/>
                <a:gd name="connsiteX4" fmla="*/ 0 w 3345904"/>
                <a:gd name="connsiteY4" fmla="*/ 0 h 8800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45904" h="880029">
                  <a:moveTo>
                    <a:pt x="0" y="0"/>
                  </a:moveTo>
                  <a:lnTo>
                    <a:pt x="3345904" y="0"/>
                  </a:lnTo>
                  <a:lnTo>
                    <a:pt x="3345904" y="880029"/>
                  </a:lnTo>
                  <a:lnTo>
                    <a:pt x="0" y="880029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marL="0" lvl="0" indent="0" algn="just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1500" kern="1200" dirty="0"/>
                <a:t>La nuova tariffa di base è di </a:t>
              </a:r>
              <a:r>
                <a:rPr lang="it-IT" sz="1500" b="1" kern="1200" dirty="0">
                  <a:highlight>
                    <a:srgbClr val="FFFF00"/>
                  </a:highlight>
                </a:rPr>
                <a:t>€ 0,09 mq</a:t>
              </a:r>
              <a:r>
                <a:rPr lang="it-IT" sz="1500" kern="1200" dirty="0">
                  <a:highlight>
                    <a:srgbClr val="FFFF00"/>
                  </a:highlight>
                </a:rPr>
                <a:t> </a:t>
              </a:r>
              <a:r>
                <a:rPr lang="it-IT" sz="1500" kern="1200" dirty="0"/>
                <a:t>per ciascun giorno di esposizione pubblicitaria</a:t>
              </a:r>
            </a:p>
          </p:txBody>
        </p:sp>
        <p:sp>
          <p:nvSpPr>
            <p:cNvPr id="20" name="Rettangolo 19">
              <a:extLst>
                <a:ext uri="{FF2B5EF4-FFF2-40B4-BE49-F238E27FC236}">
                  <a16:creationId xmlns:a16="http://schemas.microsoft.com/office/drawing/2014/main" id="{9B0E30AD-A5A3-99B9-7132-24B45A71738D}"/>
                </a:ext>
              </a:extLst>
            </p:cNvPr>
            <p:cNvSpPr/>
            <p:nvPr/>
          </p:nvSpPr>
          <p:spPr>
            <a:xfrm>
              <a:off x="4432354" y="5654656"/>
              <a:ext cx="231206" cy="231206"/>
            </a:xfrm>
            <a:prstGeom prst="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1" name="Figura a mano libera: forma 20">
              <a:extLst>
                <a:ext uri="{FF2B5EF4-FFF2-40B4-BE49-F238E27FC236}">
                  <a16:creationId xmlns:a16="http://schemas.microsoft.com/office/drawing/2014/main" id="{6D14CCE5-A951-D375-43DA-8A8D9FA248CD}"/>
                </a:ext>
              </a:extLst>
            </p:cNvPr>
            <p:cNvSpPr/>
            <p:nvPr/>
          </p:nvSpPr>
          <p:spPr>
            <a:xfrm>
              <a:off x="4676432" y="5180157"/>
              <a:ext cx="3345904" cy="1180204"/>
            </a:xfrm>
            <a:custGeom>
              <a:avLst/>
              <a:gdLst>
                <a:gd name="connsiteX0" fmla="*/ 0 w 3345904"/>
                <a:gd name="connsiteY0" fmla="*/ 0 h 1180204"/>
                <a:gd name="connsiteX1" fmla="*/ 3345904 w 3345904"/>
                <a:gd name="connsiteY1" fmla="*/ 0 h 1180204"/>
                <a:gd name="connsiteX2" fmla="*/ 3345904 w 3345904"/>
                <a:gd name="connsiteY2" fmla="*/ 1180204 h 1180204"/>
                <a:gd name="connsiteX3" fmla="*/ 0 w 3345904"/>
                <a:gd name="connsiteY3" fmla="*/ 1180204 h 1180204"/>
                <a:gd name="connsiteX4" fmla="*/ 0 w 3345904"/>
                <a:gd name="connsiteY4" fmla="*/ 0 h 11802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45904" h="1180204">
                  <a:moveTo>
                    <a:pt x="0" y="0"/>
                  </a:moveTo>
                  <a:lnTo>
                    <a:pt x="3345904" y="0"/>
                  </a:lnTo>
                  <a:lnTo>
                    <a:pt x="3345904" y="1180204"/>
                  </a:lnTo>
                  <a:lnTo>
                    <a:pt x="0" y="1180204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6680" tIns="106680" rIns="106680" bIns="106680" numCol="1" spcCol="1270" anchor="ctr" anchorCtr="0">
              <a:noAutofit/>
            </a:bodyPr>
            <a:lstStyle/>
            <a:p>
              <a:pPr marL="0" lvl="0" indent="0" algn="just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1500" kern="1200" dirty="0"/>
                <a:t>Si introduce un fattore di stagionalità, per la esposizione temporanea attraverso un correttivo stagionale (mensile) al Canone Unico</a:t>
              </a:r>
            </a:p>
          </p:txBody>
        </p:sp>
      </p:grpSp>
      <p:sp>
        <p:nvSpPr>
          <p:cNvPr id="5" name="Figura a mano libera: forma 4">
            <a:extLst>
              <a:ext uri="{FF2B5EF4-FFF2-40B4-BE49-F238E27FC236}">
                <a16:creationId xmlns:a16="http://schemas.microsoft.com/office/drawing/2014/main" id="{5AE86694-B3B3-0CB1-9153-A7DE29EE3B9B}"/>
              </a:ext>
            </a:extLst>
          </p:cNvPr>
          <p:cNvSpPr/>
          <p:nvPr/>
        </p:nvSpPr>
        <p:spPr>
          <a:xfrm>
            <a:off x="792000" y="1219984"/>
            <a:ext cx="7560000" cy="1114653"/>
          </a:xfrm>
          <a:custGeom>
            <a:avLst/>
            <a:gdLst>
              <a:gd name="connsiteX0" fmla="*/ 0 w 3369322"/>
              <a:gd name="connsiteY0" fmla="*/ 0 h 781212"/>
              <a:gd name="connsiteX1" fmla="*/ 3369322 w 3369322"/>
              <a:gd name="connsiteY1" fmla="*/ 0 h 781212"/>
              <a:gd name="connsiteX2" fmla="*/ 3369322 w 3369322"/>
              <a:gd name="connsiteY2" fmla="*/ 781212 h 781212"/>
              <a:gd name="connsiteX3" fmla="*/ 0 w 3369322"/>
              <a:gd name="connsiteY3" fmla="*/ 781212 h 781212"/>
              <a:gd name="connsiteX4" fmla="*/ 0 w 3369322"/>
              <a:gd name="connsiteY4" fmla="*/ 0 h 78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69322" h="781212">
                <a:moveTo>
                  <a:pt x="0" y="0"/>
                </a:moveTo>
                <a:lnTo>
                  <a:pt x="3369322" y="0"/>
                </a:lnTo>
                <a:lnTo>
                  <a:pt x="3369322" y="781212"/>
                </a:lnTo>
                <a:lnTo>
                  <a:pt x="0" y="781212"/>
                </a:lnTo>
                <a:lnTo>
                  <a:pt x="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5344" tIns="85344" rIns="85344" bIns="85344" numCol="1" spcCol="1270" anchor="ctr" anchorCtr="0">
            <a:noAutofit/>
          </a:bodyPr>
          <a:lstStyle/>
          <a:p>
            <a:pPr marL="285750" lvl="0" indent="-285750" algn="just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§"/>
            </a:pPr>
            <a:r>
              <a:rPr lang="it-IT" sz="1600" dirty="0"/>
              <a:t>Si semplifica il calcolo del canone per i mezzi pubblicitari che occupano spazio pubblico, anche in caso di proiezione al suolo</a:t>
            </a:r>
          </a:p>
          <a:p>
            <a:pPr marL="285750" lvl="0" indent="-285750" algn="just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§"/>
            </a:pPr>
            <a:r>
              <a:rPr lang="it-IT" sz="1600" dirty="0"/>
              <a:t>la Giunta Comunale potrà procedere dal 2024 ad approvare modifiche alla tariffa base del canone e dei coefficienti moltiplicatori in un range del +/- 20% </a:t>
            </a:r>
          </a:p>
        </p:txBody>
      </p:sp>
    </p:spTree>
    <p:extLst>
      <p:ext uri="{BB962C8B-B14F-4D97-AF65-F5344CB8AC3E}">
        <p14:creationId xmlns:p14="http://schemas.microsoft.com/office/powerpoint/2010/main" val="208014105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numero diapositiva 2">
            <a:extLst>
              <a:ext uri="{FF2B5EF4-FFF2-40B4-BE49-F238E27FC236}">
                <a16:creationId xmlns:a16="http://schemas.microsoft.com/office/drawing/2014/main" id="{38E2FCF0-48EE-C19F-34C4-8CEF74F7B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E28D72-AD8D-4ABB-9BE4-56994EF9A656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" name="Titolo 1">
            <a:extLst>
              <a:ext uri="{FF2B5EF4-FFF2-40B4-BE49-F238E27FC236}">
                <a16:creationId xmlns:a16="http://schemas.microsoft.com/office/drawing/2014/main" id="{F77ECE67-736F-69FC-4BF8-D6DA3DB98C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6375" y="549275"/>
            <a:ext cx="6048375" cy="433388"/>
          </a:xfrm>
        </p:spPr>
        <p:txBody>
          <a:bodyPr>
            <a:noAutofit/>
          </a:bodyPr>
          <a:lstStyle/>
          <a:p>
            <a:r>
              <a:rPr lang="it-IT" sz="1800" b="1" cap="small" dirty="0"/>
              <a:t>Nuovo Canone Unico</a:t>
            </a:r>
            <a:br>
              <a:rPr lang="it-IT" sz="1800" b="1" cap="small" dirty="0"/>
            </a:br>
            <a:r>
              <a:rPr lang="it-IT" sz="1800" b="1" cap="small" dirty="0"/>
              <a:t>Proposta di delibera</a:t>
            </a:r>
            <a:endParaRPr lang="it-IT" sz="1800" dirty="0"/>
          </a:p>
        </p:txBody>
      </p:sp>
      <p:graphicFrame>
        <p:nvGraphicFramePr>
          <p:cNvPr id="5" name="Diagramma 4">
            <a:extLst>
              <a:ext uri="{FF2B5EF4-FFF2-40B4-BE49-F238E27FC236}">
                <a16:creationId xmlns:a16="http://schemas.microsoft.com/office/drawing/2014/main" id="{7FDDE47A-FD97-3839-5FD3-718A5103B8E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41713209"/>
              </p:ext>
            </p:extLst>
          </p:nvPr>
        </p:nvGraphicFramePr>
        <p:xfrm>
          <a:off x="1018161" y="1546694"/>
          <a:ext cx="7269805" cy="50538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ttangolo 5">
            <a:extLst>
              <a:ext uri="{FF2B5EF4-FFF2-40B4-BE49-F238E27FC236}">
                <a16:creationId xmlns:a16="http://schemas.microsoft.com/office/drawing/2014/main" id="{525F6746-EFA9-6999-F7F5-3D0E5F0138F7}"/>
              </a:ext>
            </a:extLst>
          </p:cNvPr>
          <p:cNvSpPr/>
          <p:nvPr/>
        </p:nvSpPr>
        <p:spPr>
          <a:xfrm>
            <a:off x="1018161" y="1153686"/>
            <a:ext cx="7269805" cy="396000"/>
          </a:xfrm>
          <a:prstGeom prst="rect">
            <a:avLst/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r>
              <a:rPr lang="it-IT" dirty="0"/>
              <a:t>La Proposta di Delibera intende:</a:t>
            </a:r>
          </a:p>
        </p:txBody>
      </p:sp>
    </p:spTree>
    <p:extLst>
      <p:ext uri="{BB962C8B-B14F-4D97-AF65-F5344CB8AC3E}">
        <p14:creationId xmlns:p14="http://schemas.microsoft.com/office/powerpoint/2010/main" val="12872594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SLIDEVIEWED" val="283,1,Slide28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wrap="none" rtlCol="0" anchor="ctr">
        <a:spAutoFit/>
      </a:bodyPr>
      <a:lstStyle>
        <a:defPPr algn="ctr">
          <a:lnSpc>
            <a:spcPct val="90000"/>
          </a:lnSpc>
          <a:spcBef>
            <a:spcPct val="0"/>
          </a:spcBef>
          <a:spcAft>
            <a:spcPct val="35000"/>
          </a:spcAft>
          <a:defRPr b="1" dirty="0">
            <a:latin typeface="Georgia" panose="02040502050405020303" pitchFamily="18" charset="0"/>
          </a:defRPr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321A4D52BB80646A148E244D38C317E" ma:contentTypeVersion="6" ma:contentTypeDescription="Creare un nuovo documento." ma:contentTypeScope="" ma:versionID="0910be2e96768f8b65625498f43f9846">
  <xsd:schema xmlns:xsd="http://www.w3.org/2001/XMLSchema" xmlns:xs="http://www.w3.org/2001/XMLSchema" xmlns:p="http://schemas.microsoft.com/office/2006/metadata/properties" xmlns:ns3="b5b08470-f30c-44a1-932c-3821ce831107" xmlns:ns4="3d76505d-804f-4ff6-b312-35e989aa980b" targetNamespace="http://schemas.microsoft.com/office/2006/metadata/properties" ma:root="true" ma:fieldsID="7f32283635460d3a795f8d760e2d524a" ns3:_="" ns4:_="">
    <xsd:import namespace="b5b08470-f30c-44a1-932c-3821ce831107"/>
    <xsd:import namespace="3d76505d-804f-4ff6-b312-35e989aa980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b08470-f30c-44a1-932c-3821ce83110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76505d-804f-4ff6-b312-35e989aa980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Hash suggerimento condivisione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6A75C3B-6CAA-425B-B8D4-25D4D9E43357}">
  <ds:schemaRefs>
    <ds:schemaRef ds:uri="http://schemas.microsoft.com/office/2006/documentManagement/types"/>
    <ds:schemaRef ds:uri="b5b08470-f30c-44a1-932c-3821ce831107"/>
    <ds:schemaRef ds:uri="http://schemas.microsoft.com/office/2006/metadata/properties"/>
    <ds:schemaRef ds:uri="3d76505d-804f-4ff6-b312-35e989aa980b"/>
    <ds:schemaRef ds:uri="http://purl.org/dc/elements/1.1/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0F11FEB2-9B7D-4AE1-8203-159A6DC3A7E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780F2A3-7297-4C82-B4D3-2FCB083FC6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5b08470-f30c-44a1-932c-3821ce831107"/>
    <ds:schemaRef ds:uri="3d76505d-804f-4ff6-b312-35e989aa980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19680</TotalTime>
  <Words>991</Words>
  <Application>Microsoft Office PowerPoint</Application>
  <PresentationFormat>Presentazione su schermo (4:3)</PresentationFormat>
  <Paragraphs>67</Paragraphs>
  <Slides>9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Georgia</vt:lpstr>
      <vt:lpstr>Segoe UI</vt:lpstr>
      <vt:lpstr>Wingdings</vt:lpstr>
      <vt:lpstr>Office Theme</vt:lpstr>
      <vt:lpstr>Presentazione standard di PowerPoint</vt:lpstr>
      <vt:lpstr>Nuovo Canone Unico - PREMESSA</vt:lpstr>
      <vt:lpstr>Nuovo Canone Unico Modifiche normative e regolamentari</vt:lpstr>
      <vt:lpstr>Nuovo Canone Unico Modifiche normative e regolamentari</vt:lpstr>
      <vt:lpstr>Nuovo Canone Unico vie in categoria speciale</vt:lpstr>
      <vt:lpstr>Nuovo Canone Unico indice di stagionalita’</vt:lpstr>
      <vt:lpstr>Nuovo Canone Unico metodologia di calcolo dell’indice di stagionalita’</vt:lpstr>
      <vt:lpstr>Nuovo Canone Unico nuova tariffa</vt:lpstr>
      <vt:lpstr>Nuovo Canone Unico Proposta di delibera</vt:lpstr>
    </vt:vector>
  </TitlesOfParts>
  <Company>PricewaterhouseCoopers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Pierluigi De Marinis</dc:creator>
  <cp:lastModifiedBy>Giovanna Luigia Aprigliano</cp:lastModifiedBy>
  <cp:revision>1605</cp:revision>
  <cp:lastPrinted>2022-12-02T10:07:22Z</cp:lastPrinted>
  <dcterms:created xsi:type="dcterms:W3CDTF">2018-09-12T08:37:26Z</dcterms:created>
  <dcterms:modified xsi:type="dcterms:W3CDTF">2023-01-10T11:47:16Z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0x010100F321A4D52BB80646A148E244D38C317E</vt:lpwstr>
  </property>
</Properties>
</file>